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notesMasterIdLst>
    <p:notesMasterId r:id="rId8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png"/><Relationship Id="rId18" Type="http://schemas.openxmlformats.org/officeDocument/2006/relationships/image" Target="../media/image-14-18.png"/><Relationship Id="rId19" Type="http://schemas.openxmlformats.org/officeDocument/2006/relationships/image" Target="../media/image-14-19.png"/><Relationship Id="rId20" Type="http://schemas.openxmlformats.org/officeDocument/2006/relationships/image" Target="../media/image-14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image" Target="../media/image-15-14.png"/><Relationship Id="rId15" Type="http://schemas.openxmlformats.org/officeDocument/2006/relationships/image" Target="../media/image-15-15.png"/><Relationship Id="rId16" Type="http://schemas.openxmlformats.org/officeDocument/2006/relationships/image" Target="../media/image-15-16.png"/><Relationship Id="rId17" Type="http://schemas.openxmlformats.org/officeDocument/2006/relationships/image" Target="../media/image-15-17.png"/><Relationship Id="rId18" Type="http://schemas.openxmlformats.org/officeDocument/2006/relationships/image" Target="../media/image-15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image" Target="../media/image-16-14.png"/><Relationship Id="rId15" Type="http://schemas.openxmlformats.org/officeDocument/2006/relationships/image" Target="../media/image-16-15.png"/><Relationship Id="rId16" Type="http://schemas.openxmlformats.org/officeDocument/2006/relationships/image" Target="../media/image-16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image" Target="../media/image-17-10.png"/><Relationship Id="rId11" Type="http://schemas.openxmlformats.org/officeDocument/2006/relationships/image" Target="../media/image-17-11.png"/><Relationship Id="rId12" Type="http://schemas.openxmlformats.org/officeDocument/2006/relationships/image" Target="../media/image-17-12.png"/><Relationship Id="rId13" Type="http://schemas.openxmlformats.org/officeDocument/2006/relationships/image" Target="../media/image-17-13.png"/><Relationship Id="rId14" Type="http://schemas.openxmlformats.org/officeDocument/2006/relationships/image" Target="../media/image-17-14.png"/><Relationship Id="rId15" Type="http://schemas.openxmlformats.org/officeDocument/2006/relationships/image" Target="../media/image-17-15.png"/><Relationship Id="rId16" Type="http://schemas.openxmlformats.org/officeDocument/2006/relationships/image" Target="../media/image-17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image" Target="../media/image-20-7.png"/><Relationship Id="rId8" Type="http://schemas.openxmlformats.org/officeDocument/2006/relationships/image" Target="../media/image-20-8.png"/><Relationship Id="rId9" Type="http://schemas.openxmlformats.org/officeDocument/2006/relationships/image" Target="../media/image-20-9.png"/><Relationship Id="rId10" Type="http://schemas.openxmlformats.org/officeDocument/2006/relationships/image" Target="../media/image-20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image" Target="../media/image-22-7.png"/><Relationship Id="rId8" Type="http://schemas.openxmlformats.org/officeDocument/2006/relationships/image" Target="../media/image-22-8.png"/><Relationship Id="rId9" Type="http://schemas.openxmlformats.org/officeDocument/2006/relationships/image" Target="../media/image-22-9.png"/><Relationship Id="rId10" Type="http://schemas.openxmlformats.org/officeDocument/2006/relationships/image" Target="../media/image-22-10.png"/><Relationship Id="rId11" Type="http://schemas.openxmlformats.org/officeDocument/2006/relationships/image" Target="../media/image-22-11.png"/><Relationship Id="rId12" Type="http://schemas.openxmlformats.org/officeDocument/2006/relationships/image" Target="../media/image-22-12.png"/><Relationship Id="rId13" Type="http://schemas.openxmlformats.org/officeDocument/2006/relationships/image" Target="../media/image-22-13.png"/><Relationship Id="rId14" Type="http://schemas.openxmlformats.org/officeDocument/2006/relationships/image" Target="../media/image-22-14.png"/><Relationship Id="rId15" Type="http://schemas.openxmlformats.org/officeDocument/2006/relationships/image" Target="../media/image-22-15.png"/><Relationship Id="rId16" Type="http://schemas.openxmlformats.org/officeDocument/2006/relationships/image" Target="../media/image-22-16.png"/><Relationship Id="rId17" Type="http://schemas.openxmlformats.org/officeDocument/2006/relationships/image" Target="../media/image-22-17.png"/><Relationship Id="rId18" Type="http://schemas.openxmlformats.org/officeDocument/2006/relationships/image" Target="../media/image-22-18.png"/><Relationship Id="rId19" Type="http://schemas.openxmlformats.org/officeDocument/2006/relationships/image" Target="../media/image-22-19.png"/><Relationship Id="rId20" Type="http://schemas.openxmlformats.org/officeDocument/2006/relationships/image" Target="../media/image-22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image" Target="../media/image-23-6.png"/><Relationship Id="rId7" Type="http://schemas.openxmlformats.org/officeDocument/2006/relationships/image" Target="../media/image-23-7.png"/><Relationship Id="rId8" Type="http://schemas.openxmlformats.org/officeDocument/2006/relationships/image" Target="../media/image-23-8.png"/><Relationship Id="rId9" Type="http://schemas.openxmlformats.org/officeDocument/2006/relationships/image" Target="../media/image-23-9.png"/><Relationship Id="rId10" Type="http://schemas.openxmlformats.org/officeDocument/2006/relationships/image" Target="../media/image-23-10.png"/><Relationship Id="rId11" Type="http://schemas.openxmlformats.org/officeDocument/2006/relationships/image" Target="../media/image-23-11.png"/><Relationship Id="rId12" Type="http://schemas.openxmlformats.org/officeDocument/2006/relationships/image" Target="../media/image-23-12.png"/><Relationship Id="rId13" Type="http://schemas.openxmlformats.org/officeDocument/2006/relationships/image" Target="../media/image-23-13.png"/><Relationship Id="rId14" Type="http://schemas.openxmlformats.org/officeDocument/2006/relationships/image" Target="../media/image-23-14.png"/><Relationship Id="rId15" Type="http://schemas.openxmlformats.org/officeDocument/2006/relationships/image" Target="../media/image-23-15.png"/><Relationship Id="rId16" Type="http://schemas.openxmlformats.org/officeDocument/2006/relationships/image" Target="../media/image-23-16.png"/><Relationship Id="rId17" Type="http://schemas.openxmlformats.org/officeDocument/2006/relationships/image" Target="../media/image-23-17.png"/><Relationship Id="rId18" Type="http://schemas.openxmlformats.org/officeDocument/2006/relationships/image" Target="../media/image-23-18.png"/><Relationship Id="rId19" Type="http://schemas.openxmlformats.org/officeDocument/2006/relationships/image" Target="../media/image-23-19.png"/><Relationship Id="rId20" Type="http://schemas.openxmlformats.org/officeDocument/2006/relationships/image" Target="../media/image-23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png"/><Relationship Id="rId7" Type="http://schemas.openxmlformats.org/officeDocument/2006/relationships/image" Target="../media/image-24-7.png"/><Relationship Id="rId8" Type="http://schemas.openxmlformats.org/officeDocument/2006/relationships/image" Target="../media/image-24-8.png"/><Relationship Id="rId9" Type="http://schemas.openxmlformats.org/officeDocument/2006/relationships/image" Target="../media/image-24-9.png"/><Relationship Id="rId10" Type="http://schemas.openxmlformats.org/officeDocument/2006/relationships/image" Target="../media/image-24-10.png"/><Relationship Id="rId11" Type="http://schemas.openxmlformats.org/officeDocument/2006/relationships/image" Target="../media/image-24-11.png"/><Relationship Id="rId12" Type="http://schemas.openxmlformats.org/officeDocument/2006/relationships/image" Target="../media/image-24-12.png"/><Relationship Id="rId13" Type="http://schemas.openxmlformats.org/officeDocument/2006/relationships/image" Target="../media/image-24-13.png"/><Relationship Id="rId14" Type="http://schemas.openxmlformats.org/officeDocument/2006/relationships/image" Target="../media/image-24-14.png"/><Relationship Id="rId15" Type="http://schemas.openxmlformats.org/officeDocument/2006/relationships/image" Target="../media/image-24-15.png"/><Relationship Id="rId16" Type="http://schemas.openxmlformats.org/officeDocument/2006/relationships/image" Target="../media/image-24-16.png"/><Relationship Id="rId17" Type="http://schemas.openxmlformats.org/officeDocument/2006/relationships/image" Target="../media/image-24-17.png"/><Relationship Id="rId18" Type="http://schemas.openxmlformats.org/officeDocument/2006/relationships/image" Target="../media/image-24-18.png"/><Relationship Id="rId19" Type="http://schemas.openxmlformats.org/officeDocument/2006/relationships/image" Target="../media/image-24-19.png"/><Relationship Id="rId20" Type="http://schemas.openxmlformats.org/officeDocument/2006/relationships/image" Target="../media/image-24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image" Target="../media/image-2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image" Target="../media/image-27-6.png"/><Relationship Id="rId7" Type="http://schemas.openxmlformats.org/officeDocument/2006/relationships/image" Target="../media/image-27-7.png"/><Relationship Id="rId8" Type="http://schemas.openxmlformats.org/officeDocument/2006/relationships/image" Target="../media/image-27-8.png"/><Relationship Id="rId9" Type="http://schemas.openxmlformats.org/officeDocument/2006/relationships/image" Target="../media/image-27-9.png"/><Relationship Id="rId10" Type="http://schemas.openxmlformats.org/officeDocument/2006/relationships/image" Target="../media/image-27-10.png"/><Relationship Id="rId11" Type="http://schemas.openxmlformats.org/officeDocument/2006/relationships/image" Target="../media/image-27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image" Target="../media/image-31-4.png"/><Relationship Id="rId5" Type="http://schemas.openxmlformats.org/officeDocument/2006/relationships/image" Target="../media/image-31-5.png"/><Relationship Id="rId6" Type="http://schemas.openxmlformats.org/officeDocument/2006/relationships/image" Target="../media/image-3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image" Target="../media/image-32-5.png"/><Relationship Id="rId6" Type="http://schemas.openxmlformats.org/officeDocument/2006/relationships/image" Target="../media/image-32-6.png"/><Relationship Id="rId7" Type="http://schemas.openxmlformats.org/officeDocument/2006/relationships/image" Target="../media/image-32-7.png"/><Relationship Id="rId8" Type="http://schemas.openxmlformats.org/officeDocument/2006/relationships/image" Target="../media/image-32-8.png"/><Relationship Id="rId9" Type="http://schemas.openxmlformats.org/officeDocument/2006/relationships/image" Target="../media/image-32-9.png"/><Relationship Id="rId10" Type="http://schemas.openxmlformats.org/officeDocument/2006/relationships/image" Target="../media/image-3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image" Target="../media/image-33-3.png"/><Relationship Id="rId4" Type="http://schemas.openxmlformats.org/officeDocument/2006/relationships/image" Target="../media/image-3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image" Target="../media/image-34-5.png"/><Relationship Id="rId6" Type="http://schemas.openxmlformats.org/officeDocument/2006/relationships/image" Target="../media/image-34-6.png"/><Relationship Id="rId7" Type="http://schemas.openxmlformats.org/officeDocument/2006/relationships/image" Target="../media/image-3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image" Target="../media/image-35-3.png"/><Relationship Id="rId4" Type="http://schemas.openxmlformats.org/officeDocument/2006/relationships/image" Target="../media/image-35-4.png"/><Relationship Id="rId5" Type="http://schemas.openxmlformats.org/officeDocument/2006/relationships/image" Target="../media/image-35-5.png"/><Relationship Id="rId6" Type="http://schemas.openxmlformats.org/officeDocument/2006/relationships/image" Target="../media/image-35-6.png"/><Relationship Id="rId7" Type="http://schemas.openxmlformats.org/officeDocument/2006/relationships/image" Target="../media/image-35-7.png"/><Relationship Id="rId8" Type="http://schemas.openxmlformats.org/officeDocument/2006/relationships/image" Target="../media/image-35-8.png"/><Relationship Id="rId9" Type="http://schemas.openxmlformats.org/officeDocument/2006/relationships/image" Target="../media/image-35-9.png"/><Relationship Id="rId10" Type="http://schemas.openxmlformats.org/officeDocument/2006/relationships/image" Target="../media/image-35-10.png"/><Relationship Id="rId11" Type="http://schemas.openxmlformats.org/officeDocument/2006/relationships/image" Target="../media/image-35-11.png"/><Relationship Id="rId12" Type="http://schemas.openxmlformats.org/officeDocument/2006/relationships/image" Target="../media/image-35-12.png"/><Relationship Id="rId13" Type="http://schemas.openxmlformats.org/officeDocument/2006/relationships/image" Target="../media/image-35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image" Target="../media/image-36-4.png"/><Relationship Id="rId5" Type="http://schemas.openxmlformats.org/officeDocument/2006/relationships/image" Target="../media/image-36-5.png"/><Relationship Id="rId6" Type="http://schemas.openxmlformats.org/officeDocument/2006/relationships/image" Target="../media/image-36-6.png"/><Relationship Id="rId7" Type="http://schemas.openxmlformats.org/officeDocument/2006/relationships/image" Target="../media/image-36-7.png"/><Relationship Id="rId8" Type="http://schemas.openxmlformats.org/officeDocument/2006/relationships/image" Target="../media/image-36-8.png"/><Relationship Id="rId9" Type="http://schemas.openxmlformats.org/officeDocument/2006/relationships/image" Target="../media/image-36-9.png"/><Relationship Id="rId10" Type="http://schemas.openxmlformats.org/officeDocument/2006/relationships/image" Target="../media/image-36-10.png"/><Relationship Id="rId11" Type="http://schemas.openxmlformats.org/officeDocument/2006/relationships/image" Target="../media/image-36-11.png"/><Relationship Id="rId12" Type="http://schemas.openxmlformats.org/officeDocument/2006/relationships/image" Target="../media/image-36-12.png"/><Relationship Id="rId13" Type="http://schemas.openxmlformats.org/officeDocument/2006/relationships/image" Target="../media/image-36-13.png"/><Relationship Id="rId14" Type="http://schemas.openxmlformats.org/officeDocument/2006/relationships/image" Target="../media/image-36-14.png"/><Relationship Id="rId15" Type="http://schemas.openxmlformats.org/officeDocument/2006/relationships/image" Target="../media/image-36-15.png"/><Relationship Id="rId16" Type="http://schemas.openxmlformats.org/officeDocument/2006/relationships/image" Target="../media/image-36-16.png"/><Relationship Id="rId17" Type="http://schemas.openxmlformats.org/officeDocument/2006/relationships/image" Target="../media/image-36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image" Target="../media/image-37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image" Target="../media/image-38-3.png"/><Relationship Id="rId4" Type="http://schemas.openxmlformats.org/officeDocument/2006/relationships/image" Target="../media/image-38-4.png"/><Relationship Id="rId5" Type="http://schemas.openxmlformats.org/officeDocument/2006/relationships/image" Target="../media/image-38-5.png"/><Relationship Id="rId6" Type="http://schemas.openxmlformats.org/officeDocument/2006/relationships/image" Target="../media/image-38-6.png"/><Relationship Id="rId7" Type="http://schemas.openxmlformats.org/officeDocument/2006/relationships/image" Target="../media/image-38-7.png"/><Relationship Id="rId8" Type="http://schemas.openxmlformats.org/officeDocument/2006/relationships/image" Target="../media/image-38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image" Target="../media/image-39-4.png"/><Relationship Id="rId5" Type="http://schemas.openxmlformats.org/officeDocument/2006/relationships/image" Target="../media/image-39-5.png"/><Relationship Id="rId6" Type="http://schemas.openxmlformats.org/officeDocument/2006/relationships/image" Target="../media/image-39-6.png"/><Relationship Id="rId7" Type="http://schemas.openxmlformats.org/officeDocument/2006/relationships/image" Target="../media/image-39-7.png"/><Relationship Id="rId8" Type="http://schemas.openxmlformats.org/officeDocument/2006/relationships/image" Target="../media/image-39-8.png"/><Relationship Id="rId9" Type="http://schemas.openxmlformats.org/officeDocument/2006/relationships/image" Target="../media/image-39-9.png"/><Relationship Id="rId10" Type="http://schemas.openxmlformats.org/officeDocument/2006/relationships/image" Target="../media/image-39-10.png"/><Relationship Id="rId11" Type="http://schemas.openxmlformats.org/officeDocument/2006/relationships/image" Target="../media/image-39-11.png"/><Relationship Id="rId12" Type="http://schemas.openxmlformats.org/officeDocument/2006/relationships/image" Target="../media/image-39-12.png"/><Relationship Id="rId13" Type="http://schemas.openxmlformats.org/officeDocument/2006/relationships/image" Target="../media/image-39-13.png"/><Relationship Id="rId14" Type="http://schemas.openxmlformats.org/officeDocument/2006/relationships/image" Target="../media/image-39-14.png"/><Relationship Id="rId15" Type="http://schemas.openxmlformats.org/officeDocument/2006/relationships/image" Target="../media/image-39-15.png"/><Relationship Id="rId16" Type="http://schemas.openxmlformats.org/officeDocument/2006/relationships/image" Target="../media/image-39-16.png"/><Relationship Id="rId17" Type="http://schemas.openxmlformats.org/officeDocument/2006/relationships/image" Target="../media/image-39-17.png"/><Relationship Id="rId18" Type="http://schemas.openxmlformats.org/officeDocument/2006/relationships/image" Target="../media/image-39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image" Target="../media/image-40-3.png"/><Relationship Id="rId4" Type="http://schemas.openxmlformats.org/officeDocument/2006/relationships/image" Target="../media/image-4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image" Target="../media/image-41-3.png"/><Relationship Id="rId4" Type="http://schemas.openxmlformats.org/officeDocument/2006/relationships/image" Target="../media/image-4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image" Target="../media/image-42-3.png"/><Relationship Id="rId4" Type="http://schemas.openxmlformats.org/officeDocument/2006/relationships/image" Target="../media/image-42-4.png"/><Relationship Id="rId5" Type="http://schemas.openxmlformats.org/officeDocument/2006/relationships/image" Target="../media/image-42-5.png"/><Relationship Id="rId6" Type="http://schemas.openxmlformats.org/officeDocument/2006/relationships/image" Target="../media/image-4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image" Target="../media/image-43-2.png"/><Relationship Id="rId3" Type="http://schemas.openxmlformats.org/officeDocument/2006/relationships/image" Target="../media/image-43-3.png"/><Relationship Id="rId4" Type="http://schemas.openxmlformats.org/officeDocument/2006/relationships/image" Target="../media/image-43-4.png"/><Relationship Id="rId5" Type="http://schemas.openxmlformats.org/officeDocument/2006/relationships/image" Target="../media/image-43-5.png"/><Relationship Id="rId6" Type="http://schemas.openxmlformats.org/officeDocument/2006/relationships/image" Target="../media/image-43-6.png"/><Relationship Id="rId7" Type="http://schemas.openxmlformats.org/officeDocument/2006/relationships/image" Target="../media/image-43-7.png"/><Relationship Id="rId8" Type="http://schemas.openxmlformats.org/officeDocument/2006/relationships/image" Target="../media/image-43-8.png"/><Relationship Id="rId9" Type="http://schemas.openxmlformats.org/officeDocument/2006/relationships/image" Target="../media/image-43-9.png"/><Relationship Id="rId10" Type="http://schemas.openxmlformats.org/officeDocument/2006/relationships/image" Target="../media/image-43-10.png"/><Relationship Id="rId11" Type="http://schemas.openxmlformats.org/officeDocument/2006/relationships/image" Target="../media/image-43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image" Target="../media/image-44-3.png"/><Relationship Id="rId4" Type="http://schemas.openxmlformats.org/officeDocument/2006/relationships/image" Target="../media/image-4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image" Target="../media/image-45-2.png"/><Relationship Id="rId3" Type="http://schemas.openxmlformats.org/officeDocument/2006/relationships/image" Target="../media/image-45-3.png"/><Relationship Id="rId4" Type="http://schemas.openxmlformats.org/officeDocument/2006/relationships/image" Target="../media/image-45-4.png"/><Relationship Id="rId5" Type="http://schemas.openxmlformats.org/officeDocument/2006/relationships/image" Target="../media/image-45-5.png"/><Relationship Id="rId6" Type="http://schemas.openxmlformats.org/officeDocument/2006/relationships/image" Target="../media/image-45-6.png"/><Relationship Id="rId7" Type="http://schemas.openxmlformats.org/officeDocument/2006/relationships/image" Target="../media/image-45-7.png"/><Relationship Id="rId8" Type="http://schemas.openxmlformats.org/officeDocument/2006/relationships/image" Target="../media/image-45-8.png"/><Relationship Id="rId9" Type="http://schemas.openxmlformats.org/officeDocument/2006/relationships/image" Target="../media/image-45-9.png"/><Relationship Id="rId10" Type="http://schemas.openxmlformats.org/officeDocument/2006/relationships/image" Target="../media/image-45-10.png"/><Relationship Id="rId11" Type="http://schemas.openxmlformats.org/officeDocument/2006/relationships/image" Target="../media/image-45-11.png"/><Relationship Id="rId12" Type="http://schemas.openxmlformats.org/officeDocument/2006/relationships/image" Target="../media/image-45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image" Target="../media/image-46-2.png"/><Relationship Id="rId3" Type="http://schemas.openxmlformats.org/officeDocument/2006/relationships/image" Target="../media/image-46-3.png"/><Relationship Id="rId4" Type="http://schemas.openxmlformats.org/officeDocument/2006/relationships/image" Target="../media/image-46-4.png"/><Relationship Id="rId5" Type="http://schemas.openxmlformats.org/officeDocument/2006/relationships/image" Target="../media/image-46-5.png"/><Relationship Id="rId6" Type="http://schemas.openxmlformats.org/officeDocument/2006/relationships/image" Target="../media/image-46-6.png"/><Relationship Id="rId7" Type="http://schemas.openxmlformats.org/officeDocument/2006/relationships/image" Target="../media/image-46-7.png"/><Relationship Id="rId8" Type="http://schemas.openxmlformats.org/officeDocument/2006/relationships/image" Target="../media/image-46-8.png"/><Relationship Id="rId9" Type="http://schemas.openxmlformats.org/officeDocument/2006/relationships/image" Target="../media/image-46-9.png"/><Relationship Id="rId10" Type="http://schemas.openxmlformats.org/officeDocument/2006/relationships/image" Target="../media/image-46-10.png"/><Relationship Id="rId11" Type="http://schemas.openxmlformats.org/officeDocument/2006/relationships/image" Target="../media/image-46-11.png"/><Relationship Id="rId12" Type="http://schemas.openxmlformats.org/officeDocument/2006/relationships/image" Target="../media/image-46-12.png"/><Relationship Id="rId13" Type="http://schemas.openxmlformats.org/officeDocument/2006/relationships/image" Target="../media/image-46-13.png"/><Relationship Id="rId14" Type="http://schemas.openxmlformats.org/officeDocument/2006/relationships/image" Target="../media/image-46-14.png"/><Relationship Id="rId15" Type="http://schemas.openxmlformats.org/officeDocument/2006/relationships/image" Target="../media/image-46-15.png"/><Relationship Id="rId16" Type="http://schemas.openxmlformats.org/officeDocument/2006/relationships/image" Target="../media/image-46-16.png"/><Relationship Id="rId17" Type="http://schemas.openxmlformats.org/officeDocument/2006/relationships/image" Target="../media/image-46-17.png"/><Relationship Id="rId18" Type="http://schemas.openxmlformats.org/officeDocument/2006/relationships/image" Target="../media/image-46-18.png"/><Relationship Id="rId19" Type="http://schemas.openxmlformats.org/officeDocument/2006/relationships/image" Target="../media/image-46-19.png"/><Relationship Id="rId20" Type="http://schemas.openxmlformats.org/officeDocument/2006/relationships/image" Target="../media/image-46-20.png"/><Relationship Id="rId21" Type="http://schemas.openxmlformats.org/officeDocument/2006/relationships/image" Target="../media/image-46-21.png"/><Relationship Id="rId22" Type="http://schemas.openxmlformats.org/officeDocument/2006/relationships/image" Target="../media/image-46-22.png"/><Relationship Id="rId23" Type="http://schemas.openxmlformats.org/officeDocument/2006/relationships/image" Target="../media/image-46-23.png"/><Relationship Id="rId24" Type="http://schemas.openxmlformats.org/officeDocument/2006/relationships/image" Target="../media/image-46-24.png"/><Relationship Id="rId25" Type="http://schemas.openxmlformats.org/officeDocument/2006/relationships/image" Target="../media/image-46-25.png"/><Relationship Id="rId26" Type="http://schemas.openxmlformats.org/officeDocument/2006/relationships/image" Target="../media/image-46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image" Target="../media/image-47-2.png"/><Relationship Id="rId3" Type="http://schemas.openxmlformats.org/officeDocument/2006/relationships/image" Target="../media/image-47-3.png"/><Relationship Id="rId4" Type="http://schemas.openxmlformats.org/officeDocument/2006/relationships/image" Target="../media/image-47-4.png"/><Relationship Id="rId5" Type="http://schemas.openxmlformats.org/officeDocument/2006/relationships/image" Target="../media/image-47-5.png"/><Relationship Id="rId6" Type="http://schemas.openxmlformats.org/officeDocument/2006/relationships/image" Target="../media/image-47-6.png"/><Relationship Id="rId7" Type="http://schemas.openxmlformats.org/officeDocument/2006/relationships/image" Target="../media/image-47-7.png"/><Relationship Id="rId8" Type="http://schemas.openxmlformats.org/officeDocument/2006/relationships/image" Target="../media/image-47-8.png"/><Relationship Id="rId9" Type="http://schemas.openxmlformats.org/officeDocument/2006/relationships/image" Target="../media/image-47-9.png"/><Relationship Id="rId10" Type="http://schemas.openxmlformats.org/officeDocument/2006/relationships/image" Target="../media/image-47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image" Target="../media/image-48-2.png"/><Relationship Id="rId3" Type="http://schemas.openxmlformats.org/officeDocument/2006/relationships/image" Target="../media/image-48-3.png"/><Relationship Id="rId4" Type="http://schemas.openxmlformats.org/officeDocument/2006/relationships/image" Target="../media/image-48-4.png"/><Relationship Id="rId5" Type="http://schemas.openxmlformats.org/officeDocument/2006/relationships/image" Target="../media/image-4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image" Target="../media/image-49-2.png"/><Relationship Id="rId3" Type="http://schemas.openxmlformats.org/officeDocument/2006/relationships/image" Target="../media/image-49-3.png"/><Relationship Id="rId4" Type="http://schemas.openxmlformats.org/officeDocument/2006/relationships/image" Target="../media/image-4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image" Target="../media/image-50-2.png"/><Relationship Id="rId3" Type="http://schemas.openxmlformats.org/officeDocument/2006/relationships/image" Target="../media/image-50-3.png"/><Relationship Id="rId4" Type="http://schemas.openxmlformats.org/officeDocument/2006/relationships/image" Target="../media/image-50-4.png"/><Relationship Id="rId5" Type="http://schemas.openxmlformats.org/officeDocument/2006/relationships/image" Target="../media/image-50-5.png"/><Relationship Id="rId6" Type="http://schemas.openxmlformats.org/officeDocument/2006/relationships/image" Target="../media/image-50-6.png"/><Relationship Id="rId7" Type="http://schemas.openxmlformats.org/officeDocument/2006/relationships/image" Target="../media/image-50-7.png"/><Relationship Id="rId8" Type="http://schemas.openxmlformats.org/officeDocument/2006/relationships/image" Target="../media/image-50-8.png"/><Relationship Id="rId9" Type="http://schemas.openxmlformats.org/officeDocument/2006/relationships/image" Target="../media/image-50-9.png"/><Relationship Id="rId10" Type="http://schemas.openxmlformats.org/officeDocument/2006/relationships/image" Target="../media/image-50-10.png"/><Relationship Id="rId11" Type="http://schemas.openxmlformats.org/officeDocument/2006/relationships/image" Target="../media/image-50-11.png"/><Relationship Id="rId12" Type="http://schemas.openxmlformats.org/officeDocument/2006/relationships/image" Target="../media/image-50-12.png"/><Relationship Id="rId13" Type="http://schemas.openxmlformats.org/officeDocument/2006/relationships/image" Target="../media/image-50-13.png"/><Relationship Id="rId14" Type="http://schemas.openxmlformats.org/officeDocument/2006/relationships/image" Target="../media/image-50-14.png"/><Relationship Id="rId15" Type="http://schemas.openxmlformats.org/officeDocument/2006/relationships/image" Target="../media/image-50-15.png"/><Relationship Id="rId16" Type="http://schemas.openxmlformats.org/officeDocument/2006/relationships/image" Target="../media/image-50-16.png"/><Relationship Id="rId17" Type="http://schemas.openxmlformats.org/officeDocument/2006/relationships/image" Target="../media/image-50-17.png"/><Relationship Id="rId18" Type="http://schemas.openxmlformats.org/officeDocument/2006/relationships/image" Target="../media/image-50-18.png"/><Relationship Id="rId19" Type="http://schemas.openxmlformats.org/officeDocument/2006/relationships/image" Target="../media/image-50-19.png"/><Relationship Id="rId20" Type="http://schemas.openxmlformats.org/officeDocument/2006/relationships/image" Target="../media/image-50-20.png"/><Relationship Id="rId21" Type="http://schemas.openxmlformats.org/officeDocument/2006/relationships/image" Target="../media/image-50-21.png"/><Relationship Id="rId22" Type="http://schemas.openxmlformats.org/officeDocument/2006/relationships/image" Target="../media/image-50-22.png"/><Relationship Id="rId23" Type="http://schemas.openxmlformats.org/officeDocument/2006/relationships/image" Target="../media/image-50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image" Target="../media/image-51-2.png"/><Relationship Id="rId3" Type="http://schemas.openxmlformats.org/officeDocument/2006/relationships/image" Target="../media/image-51-3.png"/><Relationship Id="rId4" Type="http://schemas.openxmlformats.org/officeDocument/2006/relationships/image" Target="../media/image-51-4.png"/><Relationship Id="rId5" Type="http://schemas.openxmlformats.org/officeDocument/2006/relationships/image" Target="../media/image-51-5.png"/><Relationship Id="rId6" Type="http://schemas.openxmlformats.org/officeDocument/2006/relationships/image" Target="../media/image-51-6.png"/><Relationship Id="rId7" Type="http://schemas.openxmlformats.org/officeDocument/2006/relationships/image" Target="../media/image-51-7.png"/><Relationship Id="rId8" Type="http://schemas.openxmlformats.org/officeDocument/2006/relationships/image" Target="../media/image-51-8.png"/><Relationship Id="rId9" Type="http://schemas.openxmlformats.org/officeDocument/2006/relationships/image" Target="../media/image-5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image" Target="../media/image-52-2.png"/><Relationship Id="rId3" Type="http://schemas.openxmlformats.org/officeDocument/2006/relationships/image" Target="../media/image-52-3.png"/><Relationship Id="rId4" Type="http://schemas.openxmlformats.org/officeDocument/2006/relationships/image" Target="../media/image-52-4.png"/><Relationship Id="rId5" Type="http://schemas.openxmlformats.org/officeDocument/2006/relationships/image" Target="../media/image-52-5.png"/><Relationship Id="rId6" Type="http://schemas.openxmlformats.org/officeDocument/2006/relationships/image" Target="../media/image-52-6.png"/><Relationship Id="rId7" Type="http://schemas.openxmlformats.org/officeDocument/2006/relationships/image" Target="../media/image-52-7.png"/><Relationship Id="rId8" Type="http://schemas.openxmlformats.org/officeDocument/2006/relationships/image" Target="../media/image-5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image" Target="../media/image-53-2.png"/><Relationship Id="rId3" Type="http://schemas.openxmlformats.org/officeDocument/2006/relationships/image" Target="../media/image-53-3.png"/><Relationship Id="rId4" Type="http://schemas.openxmlformats.org/officeDocument/2006/relationships/image" Target="../media/image-53-4.png"/><Relationship Id="rId5" Type="http://schemas.openxmlformats.org/officeDocument/2006/relationships/image" Target="../media/image-53-5.png"/><Relationship Id="rId6" Type="http://schemas.openxmlformats.org/officeDocument/2006/relationships/image" Target="../media/image-5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image" Target="../media/image-54-2.png"/><Relationship Id="rId3" Type="http://schemas.openxmlformats.org/officeDocument/2006/relationships/image" Target="../media/image-54-3.png"/><Relationship Id="rId4" Type="http://schemas.openxmlformats.org/officeDocument/2006/relationships/image" Target="../media/image-54-4.png"/><Relationship Id="rId5" Type="http://schemas.openxmlformats.org/officeDocument/2006/relationships/image" Target="../media/image-54-5.png"/><Relationship Id="rId6" Type="http://schemas.openxmlformats.org/officeDocument/2006/relationships/image" Target="../media/image-54-6.png"/><Relationship Id="rId7" Type="http://schemas.openxmlformats.org/officeDocument/2006/relationships/image" Target="../media/image-54-7.png"/><Relationship Id="rId8" Type="http://schemas.openxmlformats.org/officeDocument/2006/relationships/image" Target="../media/image-54-8.png"/><Relationship Id="rId9" Type="http://schemas.openxmlformats.org/officeDocument/2006/relationships/image" Target="../media/image-54-9.png"/><Relationship Id="rId10" Type="http://schemas.openxmlformats.org/officeDocument/2006/relationships/image" Target="../media/image-54-10.png"/><Relationship Id="rId11" Type="http://schemas.openxmlformats.org/officeDocument/2006/relationships/image" Target="../media/image-54-11.png"/><Relationship Id="rId12" Type="http://schemas.openxmlformats.org/officeDocument/2006/relationships/image" Target="../media/image-54-12.png"/><Relationship Id="rId13" Type="http://schemas.openxmlformats.org/officeDocument/2006/relationships/image" Target="../media/image-54-13.png"/><Relationship Id="rId14" Type="http://schemas.openxmlformats.org/officeDocument/2006/relationships/image" Target="../media/image-54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image" Target="../media/image-55-2.png"/><Relationship Id="rId3" Type="http://schemas.openxmlformats.org/officeDocument/2006/relationships/image" Target="../media/image-55-3.png"/><Relationship Id="rId4" Type="http://schemas.openxmlformats.org/officeDocument/2006/relationships/image" Target="../media/image-5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image" Target="../media/image-56-2.png"/><Relationship Id="rId3" Type="http://schemas.openxmlformats.org/officeDocument/2006/relationships/image" Target="../media/image-56-3.png"/><Relationship Id="rId4" Type="http://schemas.openxmlformats.org/officeDocument/2006/relationships/image" Target="../media/image-56-4.png"/><Relationship Id="rId5" Type="http://schemas.openxmlformats.org/officeDocument/2006/relationships/image" Target="../media/image-56-5.png"/><Relationship Id="rId6" Type="http://schemas.openxmlformats.org/officeDocument/2006/relationships/image" Target="../media/image-56-6.png"/><Relationship Id="rId7" Type="http://schemas.openxmlformats.org/officeDocument/2006/relationships/image" Target="../media/image-56-7.png"/><Relationship Id="rId8" Type="http://schemas.openxmlformats.org/officeDocument/2006/relationships/image" Target="../media/image-56-8.png"/><Relationship Id="rId9" Type="http://schemas.openxmlformats.org/officeDocument/2006/relationships/image" Target="../media/image-56-9.png"/><Relationship Id="rId10" Type="http://schemas.openxmlformats.org/officeDocument/2006/relationships/image" Target="../media/image-56-10.png"/><Relationship Id="rId11" Type="http://schemas.openxmlformats.org/officeDocument/2006/relationships/image" Target="../media/image-56-11.png"/><Relationship Id="rId12" Type="http://schemas.openxmlformats.org/officeDocument/2006/relationships/image" Target="../media/image-56-12.png"/><Relationship Id="rId13" Type="http://schemas.openxmlformats.org/officeDocument/2006/relationships/image" Target="../media/image-56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image" Target="../media/image-57-2.png"/><Relationship Id="rId3" Type="http://schemas.openxmlformats.org/officeDocument/2006/relationships/image" Target="../media/image-57-3.png"/><Relationship Id="rId4" Type="http://schemas.openxmlformats.org/officeDocument/2006/relationships/image" Target="../media/image-57-4.png"/><Relationship Id="rId5" Type="http://schemas.openxmlformats.org/officeDocument/2006/relationships/image" Target="../media/image-57-5.png"/><Relationship Id="rId6" Type="http://schemas.openxmlformats.org/officeDocument/2006/relationships/image" Target="../media/image-57-6.png"/><Relationship Id="rId7" Type="http://schemas.openxmlformats.org/officeDocument/2006/relationships/image" Target="../media/image-57-7.png"/><Relationship Id="rId8" Type="http://schemas.openxmlformats.org/officeDocument/2006/relationships/image" Target="../media/image-57-8.png"/><Relationship Id="rId9" Type="http://schemas.openxmlformats.org/officeDocument/2006/relationships/image" Target="../media/image-57-9.png"/><Relationship Id="rId10" Type="http://schemas.openxmlformats.org/officeDocument/2006/relationships/image" Target="../media/image-57-10.png"/><Relationship Id="rId11" Type="http://schemas.openxmlformats.org/officeDocument/2006/relationships/image" Target="../media/image-57-11.png"/><Relationship Id="rId12" Type="http://schemas.openxmlformats.org/officeDocument/2006/relationships/image" Target="../media/image-57-12.png"/><Relationship Id="rId13" Type="http://schemas.openxmlformats.org/officeDocument/2006/relationships/image" Target="../media/image-57-13.png"/><Relationship Id="rId14" Type="http://schemas.openxmlformats.org/officeDocument/2006/relationships/image" Target="../media/image-57-14.png"/><Relationship Id="rId15" Type="http://schemas.openxmlformats.org/officeDocument/2006/relationships/image" Target="../media/image-57-15.png"/><Relationship Id="rId16" Type="http://schemas.openxmlformats.org/officeDocument/2006/relationships/image" Target="../media/image-57-16.png"/><Relationship Id="rId17" Type="http://schemas.openxmlformats.org/officeDocument/2006/relationships/image" Target="../media/image-57-17.png"/><Relationship Id="rId18" Type="http://schemas.openxmlformats.org/officeDocument/2006/relationships/image" Target="../media/image-57-18.png"/><Relationship Id="rId19" Type="http://schemas.openxmlformats.org/officeDocument/2006/relationships/image" Target="../media/image-57-19.png"/><Relationship Id="rId20" Type="http://schemas.openxmlformats.org/officeDocument/2006/relationships/image" Target="../media/image-57-20.png"/><Relationship Id="rId21" Type="http://schemas.openxmlformats.org/officeDocument/2006/relationships/image" Target="../media/image-57-21.png"/><Relationship Id="rId22" Type="http://schemas.openxmlformats.org/officeDocument/2006/relationships/image" Target="../media/image-57-22.png"/><Relationship Id="rId23" Type="http://schemas.openxmlformats.org/officeDocument/2006/relationships/image" Target="../media/image-57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image" Target="../media/image-58-2.png"/><Relationship Id="rId3" Type="http://schemas.openxmlformats.org/officeDocument/2006/relationships/image" Target="../media/image-58-3.png"/><Relationship Id="rId4" Type="http://schemas.openxmlformats.org/officeDocument/2006/relationships/image" Target="../media/image-58-4.png"/><Relationship Id="rId5" Type="http://schemas.openxmlformats.org/officeDocument/2006/relationships/image" Target="../media/image-58-5.png"/><Relationship Id="rId6" Type="http://schemas.openxmlformats.org/officeDocument/2006/relationships/image" Target="../media/image-58-6.png"/><Relationship Id="rId7" Type="http://schemas.openxmlformats.org/officeDocument/2006/relationships/image" Target="../media/image-58-7.png"/><Relationship Id="rId8" Type="http://schemas.openxmlformats.org/officeDocument/2006/relationships/image" Target="../media/image-58-8.png"/><Relationship Id="rId9" Type="http://schemas.openxmlformats.org/officeDocument/2006/relationships/image" Target="../media/image-58-9.png"/><Relationship Id="rId10" Type="http://schemas.openxmlformats.org/officeDocument/2006/relationships/image" Target="../media/image-58-10.png"/><Relationship Id="rId11" Type="http://schemas.openxmlformats.org/officeDocument/2006/relationships/image" Target="../media/image-58-11.png"/><Relationship Id="rId12" Type="http://schemas.openxmlformats.org/officeDocument/2006/relationships/image" Target="../media/image-58-12.png"/><Relationship Id="rId13" Type="http://schemas.openxmlformats.org/officeDocument/2006/relationships/image" Target="../media/image-58-13.png"/><Relationship Id="rId14" Type="http://schemas.openxmlformats.org/officeDocument/2006/relationships/image" Target="../media/image-58-14.png"/><Relationship Id="rId15" Type="http://schemas.openxmlformats.org/officeDocument/2006/relationships/image" Target="../media/image-58-15.png"/><Relationship Id="rId16" Type="http://schemas.openxmlformats.org/officeDocument/2006/relationships/image" Target="../media/image-58-16.png"/><Relationship Id="rId17" Type="http://schemas.openxmlformats.org/officeDocument/2006/relationships/image" Target="../media/image-58-17.png"/><Relationship Id="rId18" Type="http://schemas.openxmlformats.org/officeDocument/2006/relationships/image" Target="../media/image-58-18.png"/><Relationship Id="rId19" Type="http://schemas.openxmlformats.org/officeDocument/2006/relationships/image" Target="../media/image-58-19.png"/><Relationship Id="rId20" Type="http://schemas.openxmlformats.org/officeDocument/2006/relationships/image" Target="../media/image-58-20.png"/><Relationship Id="rId21" Type="http://schemas.openxmlformats.org/officeDocument/2006/relationships/image" Target="../media/image-58-21.png"/><Relationship Id="rId22" Type="http://schemas.openxmlformats.org/officeDocument/2006/relationships/image" Target="../media/image-58-22.png"/><Relationship Id="rId23" Type="http://schemas.openxmlformats.org/officeDocument/2006/relationships/image" Target="../media/image-58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image" Target="../media/image-59-2.png"/><Relationship Id="rId3" Type="http://schemas.openxmlformats.org/officeDocument/2006/relationships/image" Target="../media/image-59-3.png"/><Relationship Id="rId4" Type="http://schemas.openxmlformats.org/officeDocument/2006/relationships/image" Target="../media/image-59-4.png"/><Relationship Id="rId5" Type="http://schemas.openxmlformats.org/officeDocument/2006/relationships/image" Target="../media/image-59-5.png"/><Relationship Id="rId6" Type="http://schemas.openxmlformats.org/officeDocument/2006/relationships/image" Target="../media/image-59-6.png"/><Relationship Id="rId7" Type="http://schemas.openxmlformats.org/officeDocument/2006/relationships/image" Target="../media/image-59-7.png"/><Relationship Id="rId8" Type="http://schemas.openxmlformats.org/officeDocument/2006/relationships/image" Target="../media/image-59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image" Target="../media/image-60-2.png"/><Relationship Id="rId3" Type="http://schemas.openxmlformats.org/officeDocument/2006/relationships/image" Target="../media/image-60-3.png"/><Relationship Id="rId4" Type="http://schemas.openxmlformats.org/officeDocument/2006/relationships/image" Target="../media/image-60-4.png"/><Relationship Id="rId5" Type="http://schemas.openxmlformats.org/officeDocument/2006/relationships/image" Target="../media/image-60-5.png"/><Relationship Id="rId6" Type="http://schemas.openxmlformats.org/officeDocument/2006/relationships/image" Target="../media/image-60-6.png"/><Relationship Id="rId7" Type="http://schemas.openxmlformats.org/officeDocument/2006/relationships/image" Target="../media/image-60-7.png"/><Relationship Id="rId8" Type="http://schemas.openxmlformats.org/officeDocument/2006/relationships/image" Target="../media/image-60-8.png"/><Relationship Id="rId9" Type="http://schemas.openxmlformats.org/officeDocument/2006/relationships/image" Target="../media/image-60-9.png"/><Relationship Id="rId10" Type="http://schemas.openxmlformats.org/officeDocument/2006/relationships/image" Target="../media/image-60-10.png"/><Relationship Id="rId11" Type="http://schemas.openxmlformats.org/officeDocument/2006/relationships/image" Target="../media/image-60-11.png"/><Relationship Id="rId12" Type="http://schemas.openxmlformats.org/officeDocument/2006/relationships/image" Target="../media/image-60-12.png"/><Relationship Id="rId13" Type="http://schemas.openxmlformats.org/officeDocument/2006/relationships/image" Target="../media/image-60-13.png"/><Relationship Id="rId14" Type="http://schemas.openxmlformats.org/officeDocument/2006/relationships/image" Target="../media/image-60-14.png"/><Relationship Id="rId15" Type="http://schemas.openxmlformats.org/officeDocument/2006/relationships/image" Target="../media/image-60-15.png"/><Relationship Id="rId16" Type="http://schemas.openxmlformats.org/officeDocument/2006/relationships/image" Target="../media/image-60-16.png"/><Relationship Id="rId17" Type="http://schemas.openxmlformats.org/officeDocument/2006/relationships/image" Target="../media/image-60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1-1.png"/><Relationship Id="rId2" Type="http://schemas.openxmlformats.org/officeDocument/2006/relationships/image" Target="../media/image-61-2.png"/><Relationship Id="rId3" Type="http://schemas.openxmlformats.org/officeDocument/2006/relationships/image" Target="../media/image-61-3.png"/><Relationship Id="rId4" Type="http://schemas.openxmlformats.org/officeDocument/2006/relationships/image" Target="../media/image-6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2-1.png"/><Relationship Id="rId2" Type="http://schemas.openxmlformats.org/officeDocument/2006/relationships/image" Target="../media/image-62-2.png"/><Relationship Id="rId3" Type="http://schemas.openxmlformats.org/officeDocument/2006/relationships/image" Target="../media/image-62-3.png"/><Relationship Id="rId4" Type="http://schemas.openxmlformats.org/officeDocument/2006/relationships/image" Target="../media/image-62-4.png"/><Relationship Id="rId5" Type="http://schemas.openxmlformats.org/officeDocument/2006/relationships/image" Target="../media/image-62-5.png"/><Relationship Id="rId6" Type="http://schemas.openxmlformats.org/officeDocument/2006/relationships/image" Target="../media/image-62-6.png"/><Relationship Id="rId7" Type="http://schemas.openxmlformats.org/officeDocument/2006/relationships/image" Target="../media/image-62-7.png"/><Relationship Id="rId8" Type="http://schemas.openxmlformats.org/officeDocument/2006/relationships/image" Target="../media/image-62-8.png"/><Relationship Id="rId9" Type="http://schemas.openxmlformats.org/officeDocument/2006/relationships/image" Target="../media/image-62-9.png"/><Relationship Id="rId10" Type="http://schemas.openxmlformats.org/officeDocument/2006/relationships/image" Target="../media/image-62-10.png"/><Relationship Id="rId11" Type="http://schemas.openxmlformats.org/officeDocument/2006/relationships/image" Target="../media/image-62-11.png"/><Relationship Id="rId12" Type="http://schemas.openxmlformats.org/officeDocument/2006/relationships/image" Target="../media/image-62-12.png"/><Relationship Id="rId13" Type="http://schemas.openxmlformats.org/officeDocument/2006/relationships/image" Target="../media/image-62-13.png"/><Relationship Id="rId14" Type="http://schemas.openxmlformats.org/officeDocument/2006/relationships/image" Target="../media/image-62-14.png"/><Relationship Id="rId15" Type="http://schemas.openxmlformats.org/officeDocument/2006/relationships/image" Target="../media/image-62-15.png"/><Relationship Id="rId16" Type="http://schemas.openxmlformats.org/officeDocument/2006/relationships/image" Target="../media/image-62-16.png"/><Relationship Id="rId17" Type="http://schemas.openxmlformats.org/officeDocument/2006/relationships/image" Target="../media/image-62-17.png"/><Relationship Id="rId18" Type="http://schemas.openxmlformats.org/officeDocument/2006/relationships/image" Target="../media/image-62-18.png"/><Relationship Id="rId19" Type="http://schemas.openxmlformats.org/officeDocument/2006/relationships/image" Target="../media/image-62-19.png"/><Relationship Id="rId20" Type="http://schemas.openxmlformats.org/officeDocument/2006/relationships/image" Target="../media/image-62-20.png"/><Relationship Id="rId21" Type="http://schemas.openxmlformats.org/officeDocument/2006/relationships/image" Target="../media/image-62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3-1.png"/><Relationship Id="rId2" Type="http://schemas.openxmlformats.org/officeDocument/2006/relationships/image" Target="../media/image-63-2.png"/><Relationship Id="rId3" Type="http://schemas.openxmlformats.org/officeDocument/2006/relationships/image" Target="../media/image-63-3.png"/><Relationship Id="rId4" Type="http://schemas.openxmlformats.org/officeDocument/2006/relationships/image" Target="../media/image-63-4.png"/><Relationship Id="rId5" Type="http://schemas.openxmlformats.org/officeDocument/2006/relationships/image" Target="../media/image-63-5.png"/><Relationship Id="rId6" Type="http://schemas.openxmlformats.org/officeDocument/2006/relationships/image" Target="../media/image-63-6.png"/><Relationship Id="rId7" Type="http://schemas.openxmlformats.org/officeDocument/2006/relationships/image" Target="../media/image-63-7.png"/><Relationship Id="rId8" Type="http://schemas.openxmlformats.org/officeDocument/2006/relationships/image" Target="../media/image-63-8.png"/><Relationship Id="rId9" Type="http://schemas.openxmlformats.org/officeDocument/2006/relationships/image" Target="../media/image-63-9.png"/><Relationship Id="rId10" Type="http://schemas.openxmlformats.org/officeDocument/2006/relationships/image" Target="../media/image-63-10.png"/><Relationship Id="rId11" Type="http://schemas.openxmlformats.org/officeDocument/2006/relationships/image" Target="../media/image-63-11.png"/><Relationship Id="rId12" Type="http://schemas.openxmlformats.org/officeDocument/2006/relationships/image" Target="../media/image-63-12.png"/><Relationship Id="rId13" Type="http://schemas.openxmlformats.org/officeDocument/2006/relationships/image" Target="../media/image-63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4-1.png"/><Relationship Id="rId2" Type="http://schemas.openxmlformats.org/officeDocument/2006/relationships/image" Target="../media/image-64-2.png"/><Relationship Id="rId3" Type="http://schemas.openxmlformats.org/officeDocument/2006/relationships/image" Target="../media/image-64-3.png"/><Relationship Id="rId4" Type="http://schemas.openxmlformats.org/officeDocument/2006/relationships/image" Target="../media/image-64-4.png"/><Relationship Id="rId5" Type="http://schemas.openxmlformats.org/officeDocument/2006/relationships/image" Target="../media/image-64-5.png"/><Relationship Id="rId6" Type="http://schemas.openxmlformats.org/officeDocument/2006/relationships/image" Target="../media/image-64-6.png"/><Relationship Id="rId7" Type="http://schemas.openxmlformats.org/officeDocument/2006/relationships/image" Target="../media/image-64-7.png"/><Relationship Id="rId8" Type="http://schemas.openxmlformats.org/officeDocument/2006/relationships/image" Target="../media/image-64-8.png"/><Relationship Id="rId9" Type="http://schemas.openxmlformats.org/officeDocument/2006/relationships/image" Target="../media/image-64-9.png"/><Relationship Id="rId10" Type="http://schemas.openxmlformats.org/officeDocument/2006/relationships/image" Target="../media/image-64-10.png"/><Relationship Id="rId11" Type="http://schemas.openxmlformats.org/officeDocument/2006/relationships/image" Target="../media/image-64-11.png"/><Relationship Id="rId12" Type="http://schemas.openxmlformats.org/officeDocument/2006/relationships/image" Target="../media/image-64-12.png"/><Relationship Id="rId13" Type="http://schemas.openxmlformats.org/officeDocument/2006/relationships/image" Target="../media/image-64-13.png"/><Relationship Id="rId14" Type="http://schemas.openxmlformats.org/officeDocument/2006/relationships/image" Target="../media/image-64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5-1.png"/><Relationship Id="rId2" Type="http://schemas.openxmlformats.org/officeDocument/2006/relationships/image" Target="../media/image-65-2.png"/><Relationship Id="rId3" Type="http://schemas.openxmlformats.org/officeDocument/2006/relationships/image" Target="../media/image-65-3.png"/><Relationship Id="rId4" Type="http://schemas.openxmlformats.org/officeDocument/2006/relationships/image" Target="../media/image-65-4.png"/><Relationship Id="rId5" Type="http://schemas.openxmlformats.org/officeDocument/2006/relationships/image" Target="../media/image-65-5.png"/><Relationship Id="rId6" Type="http://schemas.openxmlformats.org/officeDocument/2006/relationships/image" Target="../media/image-65-6.png"/><Relationship Id="rId7" Type="http://schemas.openxmlformats.org/officeDocument/2006/relationships/image" Target="../media/image-65-7.png"/><Relationship Id="rId8" Type="http://schemas.openxmlformats.org/officeDocument/2006/relationships/image" Target="../media/image-65-8.png"/><Relationship Id="rId9" Type="http://schemas.openxmlformats.org/officeDocument/2006/relationships/image" Target="../media/image-65-9.png"/><Relationship Id="rId10" Type="http://schemas.openxmlformats.org/officeDocument/2006/relationships/image" Target="../media/image-65-10.png"/><Relationship Id="rId11" Type="http://schemas.openxmlformats.org/officeDocument/2006/relationships/image" Target="../media/image-65-11.png"/><Relationship Id="rId12" Type="http://schemas.openxmlformats.org/officeDocument/2006/relationships/image" Target="../media/image-65-12.png"/><Relationship Id="rId13" Type="http://schemas.openxmlformats.org/officeDocument/2006/relationships/image" Target="../media/image-65-13.png"/><Relationship Id="rId14" Type="http://schemas.openxmlformats.org/officeDocument/2006/relationships/image" Target="../media/image-65-14.png"/><Relationship Id="rId15" Type="http://schemas.openxmlformats.org/officeDocument/2006/relationships/image" Target="../media/image-65-15.png"/><Relationship Id="rId16" Type="http://schemas.openxmlformats.org/officeDocument/2006/relationships/image" Target="../media/image-65-16.png"/><Relationship Id="rId17" Type="http://schemas.openxmlformats.org/officeDocument/2006/relationships/image" Target="../media/image-65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6-1.png"/><Relationship Id="rId2" Type="http://schemas.openxmlformats.org/officeDocument/2006/relationships/image" Target="../media/image-66-2.png"/><Relationship Id="rId3" Type="http://schemas.openxmlformats.org/officeDocument/2006/relationships/image" Target="../media/image-66-3.png"/><Relationship Id="rId4" Type="http://schemas.openxmlformats.org/officeDocument/2006/relationships/image" Target="../media/image-66-4.png"/><Relationship Id="rId5" Type="http://schemas.openxmlformats.org/officeDocument/2006/relationships/image" Target="../media/image-6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7-1.png"/><Relationship Id="rId2" Type="http://schemas.openxmlformats.org/officeDocument/2006/relationships/image" Target="../media/image-67-2.png"/><Relationship Id="rId3" Type="http://schemas.openxmlformats.org/officeDocument/2006/relationships/image" Target="../media/image-67-3.png"/><Relationship Id="rId4" Type="http://schemas.openxmlformats.org/officeDocument/2006/relationships/image" Target="../media/image-67-4.png"/><Relationship Id="rId5" Type="http://schemas.openxmlformats.org/officeDocument/2006/relationships/image" Target="../media/image-6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8-1.png"/><Relationship Id="rId2" Type="http://schemas.openxmlformats.org/officeDocument/2006/relationships/image" Target="../media/image-68-2.png"/><Relationship Id="rId3" Type="http://schemas.openxmlformats.org/officeDocument/2006/relationships/image" Target="../media/image-68-3.png"/><Relationship Id="rId4" Type="http://schemas.openxmlformats.org/officeDocument/2006/relationships/image" Target="../media/image-68-4.png"/><Relationship Id="rId5" Type="http://schemas.openxmlformats.org/officeDocument/2006/relationships/image" Target="../media/image-68-5.png"/><Relationship Id="rId6" Type="http://schemas.openxmlformats.org/officeDocument/2006/relationships/image" Target="../media/image-68-6.png"/><Relationship Id="rId7" Type="http://schemas.openxmlformats.org/officeDocument/2006/relationships/image" Target="../media/image-68-7.png"/><Relationship Id="rId8" Type="http://schemas.openxmlformats.org/officeDocument/2006/relationships/image" Target="../media/image-68-8.png"/><Relationship Id="rId9" Type="http://schemas.openxmlformats.org/officeDocument/2006/relationships/image" Target="../media/image-68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9-1.png"/><Relationship Id="rId2" Type="http://schemas.openxmlformats.org/officeDocument/2006/relationships/image" Target="../media/image-69-2.png"/><Relationship Id="rId3" Type="http://schemas.openxmlformats.org/officeDocument/2006/relationships/image" Target="../media/image-69-3.png"/><Relationship Id="rId4" Type="http://schemas.openxmlformats.org/officeDocument/2006/relationships/image" Target="../media/image-6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0-1.png"/><Relationship Id="rId2" Type="http://schemas.openxmlformats.org/officeDocument/2006/relationships/image" Target="../media/image-70-2.png"/><Relationship Id="rId3" Type="http://schemas.openxmlformats.org/officeDocument/2006/relationships/image" Target="../media/image-70-3.png"/><Relationship Id="rId4" Type="http://schemas.openxmlformats.org/officeDocument/2006/relationships/image" Target="../media/image-70-4.png"/><Relationship Id="rId5" Type="http://schemas.openxmlformats.org/officeDocument/2006/relationships/image" Target="../media/image-70-5.png"/><Relationship Id="rId6" Type="http://schemas.openxmlformats.org/officeDocument/2006/relationships/image" Target="../media/image-70-6.png"/><Relationship Id="rId7" Type="http://schemas.openxmlformats.org/officeDocument/2006/relationships/image" Target="../media/image-70-7.png"/><Relationship Id="rId8" Type="http://schemas.openxmlformats.org/officeDocument/2006/relationships/image" Target="../media/image-70-8.png"/><Relationship Id="rId9" Type="http://schemas.openxmlformats.org/officeDocument/2006/relationships/image" Target="../media/image-70-9.png"/><Relationship Id="rId10" Type="http://schemas.openxmlformats.org/officeDocument/2006/relationships/image" Target="../media/image-70-10.png"/><Relationship Id="rId11" Type="http://schemas.openxmlformats.org/officeDocument/2006/relationships/image" Target="../media/image-70-11.png"/><Relationship Id="rId12" Type="http://schemas.openxmlformats.org/officeDocument/2006/relationships/image" Target="../media/image-70-12.png"/><Relationship Id="rId13" Type="http://schemas.openxmlformats.org/officeDocument/2006/relationships/image" Target="../media/image-70-13.png"/><Relationship Id="rId14" Type="http://schemas.openxmlformats.org/officeDocument/2006/relationships/image" Target="../media/image-70-14.png"/><Relationship Id="rId15" Type="http://schemas.openxmlformats.org/officeDocument/2006/relationships/image" Target="../media/image-70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1-1.png"/><Relationship Id="rId2" Type="http://schemas.openxmlformats.org/officeDocument/2006/relationships/image" Target="../media/image-71-2.png"/><Relationship Id="rId3" Type="http://schemas.openxmlformats.org/officeDocument/2006/relationships/image" Target="../media/image-71-3.png"/><Relationship Id="rId4" Type="http://schemas.openxmlformats.org/officeDocument/2006/relationships/image" Target="../media/image-71-4.png"/><Relationship Id="rId5" Type="http://schemas.openxmlformats.org/officeDocument/2006/relationships/image" Target="../media/image-71-5.png"/><Relationship Id="rId6" Type="http://schemas.openxmlformats.org/officeDocument/2006/relationships/image" Target="../media/image-71-6.png"/><Relationship Id="rId7" Type="http://schemas.openxmlformats.org/officeDocument/2006/relationships/image" Target="../media/image-71-7.png"/><Relationship Id="rId8" Type="http://schemas.openxmlformats.org/officeDocument/2006/relationships/image" Target="../media/image-71-8.png"/><Relationship Id="rId9" Type="http://schemas.openxmlformats.org/officeDocument/2006/relationships/image" Target="../media/image-71-9.png"/><Relationship Id="rId10" Type="http://schemas.openxmlformats.org/officeDocument/2006/relationships/image" Target="../media/image-71-10.png"/><Relationship Id="rId11" Type="http://schemas.openxmlformats.org/officeDocument/2006/relationships/image" Target="../media/image-71-11.png"/><Relationship Id="rId12" Type="http://schemas.openxmlformats.org/officeDocument/2006/relationships/image" Target="../media/image-71-12.png"/><Relationship Id="rId13" Type="http://schemas.openxmlformats.org/officeDocument/2006/relationships/image" Target="../media/image-71-13.png"/><Relationship Id="rId14" Type="http://schemas.openxmlformats.org/officeDocument/2006/relationships/image" Target="../media/image-71-14.png"/><Relationship Id="rId15" Type="http://schemas.openxmlformats.org/officeDocument/2006/relationships/image" Target="../media/image-71-15.png"/><Relationship Id="rId16" Type="http://schemas.openxmlformats.org/officeDocument/2006/relationships/image" Target="../media/image-71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2-1.png"/><Relationship Id="rId2" Type="http://schemas.openxmlformats.org/officeDocument/2006/relationships/image" Target="../media/image-72-2.png"/><Relationship Id="rId3" Type="http://schemas.openxmlformats.org/officeDocument/2006/relationships/image" Target="../media/image-72-3.png"/><Relationship Id="rId4" Type="http://schemas.openxmlformats.org/officeDocument/2006/relationships/image" Target="../media/image-72-4.png"/><Relationship Id="rId5" Type="http://schemas.openxmlformats.org/officeDocument/2006/relationships/image" Target="../media/image-72-5.png"/><Relationship Id="rId6" Type="http://schemas.openxmlformats.org/officeDocument/2006/relationships/image" Target="../media/image-72-6.png"/><Relationship Id="rId7" Type="http://schemas.openxmlformats.org/officeDocument/2006/relationships/image" Target="../media/image-72-7.png"/><Relationship Id="rId8" Type="http://schemas.openxmlformats.org/officeDocument/2006/relationships/image" Target="../media/image-7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3-1.png"/><Relationship Id="rId2" Type="http://schemas.openxmlformats.org/officeDocument/2006/relationships/image" Target="../media/image-73-2.png"/><Relationship Id="rId3" Type="http://schemas.openxmlformats.org/officeDocument/2006/relationships/image" Target="../media/image-73-3.png"/><Relationship Id="rId4" Type="http://schemas.openxmlformats.org/officeDocument/2006/relationships/image" Target="../media/image-73-4.png"/><Relationship Id="rId5" Type="http://schemas.openxmlformats.org/officeDocument/2006/relationships/image" Target="../media/image-73-5.png"/><Relationship Id="rId6" Type="http://schemas.openxmlformats.org/officeDocument/2006/relationships/image" Target="../media/image-7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4-1.png"/><Relationship Id="rId2" Type="http://schemas.openxmlformats.org/officeDocument/2006/relationships/image" Target="../media/image-74-2.png"/><Relationship Id="rId3" Type="http://schemas.openxmlformats.org/officeDocument/2006/relationships/image" Target="../media/image-74-3.png"/><Relationship Id="rId4" Type="http://schemas.openxmlformats.org/officeDocument/2006/relationships/image" Target="../media/image-7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5-1.png"/><Relationship Id="rId2" Type="http://schemas.openxmlformats.org/officeDocument/2006/relationships/image" Target="../media/image-75-2.png"/><Relationship Id="rId3" Type="http://schemas.openxmlformats.org/officeDocument/2006/relationships/image" Target="../media/image-75-3.png"/><Relationship Id="rId4" Type="http://schemas.openxmlformats.org/officeDocument/2006/relationships/image" Target="../media/image-75-4.png"/><Relationship Id="rId5" Type="http://schemas.openxmlformats.org/officeDocument/2006/relationships/image" Target="../media/image-75-5.png"/><Relationship Id="rId6" Type="http://schemas.openxmlformats.org/officeDocument/2006/relationships/image" Target="../media/image-75-6.png"/><Relationship Id="rId7" Type="http://schemas.openxmlformats.org/officeDocument/2006/relationships/image" Target="../media/image-75-7.png"/><Relationship Id="rId8" Type="http://schemas.openxmlformats.org/officeDocument/2006/relationships/image" Target="../media/image-75-8.png"/><Relationship Id="rId9" Type="http://schemas.openxmlformats.org/officeDocument/2006/relationships/image" Target="../media/image-75-9.png"/><Relationship Id="rId10" Type="http://schemas.openxmlformats.org/officeDocument/2006/relationships/image" Target="../media/image-75-10.png"/><Relationship Id="rId11" Type="http://schemas.openxmlformats.org/officeDocument/2006/relationships/image" Target="../media/image-75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6-1.png"/><Relationship Id="rId2" Type="http://schemas.openxmlformats.org/officeDocument/2006/relationships/image" Target="../media/image-76-2.png"/><Relationship Id="rId3" Type="http://schemas.openxmlformats.org/officeDocument/2006/relationships/image" Target="../media/image-76-3.png"/><Relationship Id="rId4" Type="http://schemas.openxmlformats.org/officeDocument/2006/relationships/image" Target="../media/image-76-4.png"/><Relationship Id="rId5" Type="http://schemas.openxmlformats.org/officeDocument/2006/relationships/image" Target="../media/image-76-5.png"/><Relationship Id="rId6" Type="http://schemas.openxmlformats.org/officeDocument/2006/relationships/image" Target="../media/image-76-6.png"/><Relationship Id="rId7" Type="http://schemas.openxmlformats.org/officeDocument/2006/relationships/image" Target="../media/image-76-7.png"/><Relationship Id="rId8" Type="http://schemas.openxmlformats.org/officeDocument/2006/relationships/image" Target="../media/image-76-8.png"/><Relationship Id="rId9" Type="http://schemas.openxmlformats.org/officeDocument/2006/relationships/image" Target="../media/image-76-9.png"/><Relationship Id="rId10" Type="http://schemas.openxmlformats.org/officeDocument/2006/relationships/image" Target="../media/image-76-10.png"/><Relationship Id="rId11" Type="http://schemas.openxmlformats.org/officeDocument/2006/relationships/image" Target="../media/image-76-11.png"/><Relationship Id="rId12" Type="http://schemas.openxmlformats.org/officeDocument/2006/relationships/image" Target="../media/image-76-12.png"/><Relationship Id="rId13" Type="http://schemas.openxmlformats.org/officeDocument/2006/relationships/image" Target="../media/image-76-13.png"/><Relationship Id="rId14" Type="http://schemas.openxmlformats.org/officeDocument/2006/relationships/image" Target="../media/image-76-14.png"/><Relationship Id="rId15" Type="http://schemas.openxmlformats.org/officeDocument/2006/relationships/image" Target="../media/image-76-15.png"/><Relationship Id="rId16" Type="http://schemas.openxmlformats.org/officeDocument/2006/relationships/image" Target="../media/image-76-16.png"/><Relationship Id="rId17" Type="http://schemas.openxmlformats.org/officeDocument/2006/relationships/image" Target="../media/image-76-17.png"/><Relationship Id="rId18" Type="http://schemas.openxmlformats.org/officeDocument/2006/relationships/image" Target="../media/image-76-18.png"/><Relationship Id="rId19" Type="http://schemas.openxmlformats.org/officeDocument/2006/relationships/image" Target="../media/image-76-19.png"/><Relationship Id="rId20" Type="http://schemas.openxmlformats.org/officeDocument/2006/relationships/image" Target="../media/image-76-20.png"/><Relationship Id="rId21" Type="http://schemas.openxmlformats.org/officeDocument/2006/relationships/image" Target="../media/image-76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7-1.png"/><Relationship Id="rId2" Type="http://schemas.openxmlformats.org/officeDocument/2006/relationships/image" Target="../media/image-77-2.png"/><Relationship Id="rId3" Type="http://schemas.openxmlformats.org/officeDocument/2006/relationships/image" Target="../media/image-77-3.png"/><Relationship Id="rId4" Type="http://schemas.openxmlformats.org/officeDocument/2006/relationships/image" Target="../media/image-77-4.png"/><Relationship Id="rId5" Type="http://schemas.openxmlformats.org/officeDocument/2006/relationships/image" Target="../media/image-77-5.png"/><Relationship Id="rId6" Type="http://schemas.openxmlformats.org/officeDocument/2006/relationships/image" Target="../media/image-7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8-1.png"/><Relationship Id="rId2" Type="http://schemas.openxmlformats.org/officeDocument/2006/relationships/image" Target="../media/image-78-2.png"/><Relationship Id="rId3" Type="http://schemas.openxmlformats.org/officeDocument/2006/relationships/image" Target="../media/image-78-3.png"/><Relationship Id="rId4" Type="http://schemas.openxmlformats.org/officeDocument/2006/relationships/image" Target="../media/image-78-4.png"/><Relationship Id="rId5" Type="http://schemas.openxmlformats.org/officeDocument/2006/relationships/image" Target="../media/image-78-5.png"/><Relationship Id="rId6" Type="http://schemas.openxmlformats.org/officeDocument/2006/relationships/image" Target="../media/image-78-6.png"/><Relationship Id="rId7" Type="http://schemas.openxmlformats.org/officeDocument/2006/relationships/image" Target="../media/image-78-7.png"/><Relationship Id="rId8" Type="http://schemas.openxmlformats.org/officeDocument/2006/relationships/image" Target="../media/image-78-8.png"/><Relationship Id="rId9" Type="http://schemas.openxmlformats.org/officeDocument/2006/relationships/image" Target="../media/image-78-9.png"/><Relationship Id="rId10" Type="http://schemas.openxmlformats.org/officeDocument/2006/relationships/image" Target="../media/image-78-10.png"/><Relationship Id="rId11" Type="http://schemas.openxmlformats.org/officeDocument/2006/relationships/image" Target="../media/image-78-11.png"/><Relationship Id="rId12" Type="http://schemas.openxmlformats.org/officeDocument/2006/relationships/image" Target="../media/image-78-12.png"/><Relationship Id="rId13" Type="http://schemas.openxmlformats.org/officeDocument/2006/relationships/image" Target="../media/image-78-13.png"/><Relationship Id="rId14" Type="http://schemas.openxmlformats.org/officeDocument/2006/relationships/image" Target="../media/image-78-14.png"/><Relationship Id="rId15" Type="http://schemas.openxmlformats.org/officeDocument/2006/relationships/image" Target="../media/image-78-15.png"/><Relationship Id="rId16" Type="http://schemas.openxmlformats.org/officeDocument/2006/relationships/image" Target="../media/image-78-16.png"/><Relationship Id="rId17" Type="http://schemas.openxmlformats.org/officeDocument/2006/relationships/image" Target="../media/image-78-17.png"/><Relationship Id="rId18" Type="http://schemas.openxmlformats.org/officeDocument/2006/relationships/image" Target="../media/image-78-18.png"/><Relationship Id="rId19" Type="http://schemas.openxmlformats.org/officeDocument/2006/relationships/image" Target="../media/image-78-19.png"/><Relationship Id="rId20" Type="http://schemas.openxmlformats.org/officeDocument/2006/relationships/image" Target="../media/image-78-20.png"/><Relationship Id="rId21" Type="http://schemas.openxmlformats.org/officeDocument/2006/relationships/image" Target="../media/image-78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9-1.png"/><Relationship Id="rId2" Type="http://schemas.openxmlformats.org/officeDocument/2006/relationships/image" Target="../media/image-79-2.png"/><Relationship Id="rId3" Type="http://schemas.openxmlformats.org/officeDocument/2006/relationships/image" Target="../media/image-79-3.png"/><Relationship Id="rId4" Type="http://schemas.openxmlformats.org/officeDocument/2006/relationships/image" Target="../media/image-79-4.png"/><Relationship Id="rId5" Type="http://schemas.openxmlformats.org/officeDocument/2006/relationships/image" Target="../media/image-79-5.png"/><Relationship Id="rId6" Type="http://schemas.openxmlformats.org/officeDocument/2006/relationships/image" Target="../media/image-79-6.png"/><Relationship Id="rId7" Type="http://schemas.openxmlformats.org/officeDocument/2006/relationships/image" Target="../media/image-79-7.png"/><Relationship Id="rId8" Type="http://schemas.openxmlformats.org/officeDocument/2006/relationships/image" Target="../media/image-79-8.png"/><Relationship Id="rId9" Type="http://schemas.openxmlformats.org/officeDocument/2006/relationships/image" Target="../media/image-79-9.png"/><Relationship Id="rId10" Type="http://schemas.openxmlformats.org/officeDocument/2006/relationships/image" Target="../media/image-79-10.png"/><Relationship Id="rId11" Type="http://schemas.openxmlformats.org/officeDocument/2006/relationships/image" Target="../media/image-79-11.png"/><Relationship Id="rId12" Type="http://schemas.openxmlformats.org/officeDocument/2006/relationships/image" Target="../media/image-79-12.png"/><Relationship Id="rId13" Type="http://schemas.openxmlformats.org/officeDocument/2006/relationships/image" Target="../media/image-79-13.png"/><Relationship Id="rId14" Type="http://schemas.openxmlformats.org/officeDocument/2006/relationships/image" Target="../media/image-79-14.png"/><Relationship Id="rId15" Type="http://schemas.openxmlformats.org/officeDocument/2006/relationships/image" Target="../media/image-79-15.png"/><Relationship Id="rId16" Type="http://schemas.openxmlformats.org/officeDocument/2006/relationships/image" Target="../media/image-79-16.png"/><Relationship Id="rId17" Type="http://schemas.openxmlformats.org/officeDocument/2006/relationships/image" Target="../media/image-79-17.png"/><Relationship Id="rId18" Type="http://schemas.openxmlformats.org/officeDocument/2006/relationships/image" Target="../media/image-79-18.png"/><Relationship Id="rId19" Type="http://schemas.openxmlformats.org/officeDocument/2006/relationships/image" Target="../media/image-79-19.png"/><Relationship Id="rId20" Type="http://schemas.openxmlformats.org/officeDocument/2006/relationships/image" Target="../media/image-79-20.png"/><Relationship Id="rId21" Type="http://schemas.openxmlformats.org/officeDocument/2006/relationships/image" Target="../media/image-79-21.png"/><Relationship Id="rId22" Type="http://schemas.openxmlformats.org/officeDocument/2006/relationships/image" Target="../media/image-79-22.png"/><Relationship Id="rId23" Type="http://schemas.openxmlformats.org/officeDocument/2006/relationships/image" Target="../media/image-79-23.png"/><Relationship Id="rId24" Type="http://schemas.openxmlformats.org/officeDocument/2006/relationships/image" Target="../media/image-79-24.png"/><Relationship Id="rId25" Type="http://schemas.openxmlformats.org/officeDocument/2006/relationships/image" Target="../media/image-79-25.png"/><Relationship Id="rId26" Type="http://schemas.openxmlformats.org/officeDocument/2006/relationships/image" Target="../media/image-79-26.png"/><Relationship Id="rId27" Type="http://schemas.openxmlformats.org/officeDocument/2006/relationships/image" Target="../media/image-79-27.png"/><Relationship Id="rId28" Type="http://schemas.openxmlformats.org/officeDocument/2006/relationships/image" Target="../media/image-79-28.png"/><Relationship Id="rId29" Type="http://schemas.openxmlformats.org/officeDocument/2006/relationships/image" Target="../media/image-79-29.png"/><Relationship Id="rId30" Type="http://schemas.openxmlformats.org/officeDocument/2006/relationships/image" Target="../media/image-79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0-1.png"/><Relationship Id="rId2" Type="http://schemas.openxmlformats.org/officeDocument/2006/relationships/image" Target="../media/image-80-2.png"/><Relationship Id="rId3" Type="http://schemas.openxmlformats.org/officeDocument/2006/relationships/image" Target="../media/image-80-3.png"/><Relationship Id="rId4" Type="http://schemas.openxmlformats.org/officeDocument/2006/relationships/image" Target="../media/image-80-4.png"/><Relationship Id="rId5" Type="http://schemas.openxmlformats.org/officeDocument/2006/relationships/image" Target="../media/image-80-5.png"/><Relationship Id="rId6" Type="http://schemas.openxmlformats.org/officeDocument/2006/relationships/image" Target="../media/image-80-6.png"/><Relationship Id="rId7" Type="http://schemas.openxmlformats.org/officeDocument/2006/relationships/image" Target="../media/image-80-7.png"/><Relationship Id="rId8" Type="http://schemas.openxmlformats.org/officeDocument/2006/relationships/image" Target="../media/image-80-8.png"/><Relationship Id="rId9" Type="http://schemas.openxmlformats.org/officeDocument/2006/relationships/image" Target="../media/image-80-9.png"/><Relationship Id="rId10" Type="http://schemas.openxmlformats.org/officeDocument/2006/relationships/image" Target="../media/image-80-10.png"/><Relationship Id="rId11" Type="http://schemas.openxmlformats.org/officeDocument/2006/relationships/image" Target="../media/image-80-11.png"/><Relationship Id="rId12" Type="http://schemas.openxmlformats.org/officeDocument/2006/relationships/image" Target="../media/image-80-12.png"/><Relationship Id="rId13" Type="http://schemas.openxmlformats.org/officeDocument/2006/relationships/image" Target="../media/image-80-13.png"/><Relationship Id="rId14" Type="http://schemas.openxmlformats.org/officeDocument/2006/relationships/image" Target="../media/image-80-14.png"/><Relationship Id="rId15" Type="http://schemas.openxmlformats.org/officeDocument/2006/relationships/image" Target="../media/image-80-15.png"/><Relationship Id="rId16" Type="http://schemas.openxmlformats.org/officeDocument/2006/relationships/image" Target="../media/image-80-16.png"/><Relationship Id="rId17" Type="http://schemas.openxmlformats.org/officeDocument/2006/relationships/image" Target="../media/image-80-17.png"/><Relationship Id="rId18" Type="http://schemas.openxmlformats.org/officeDocument/2006/relationships/image" Target="../media/image-80-18.png"/><Relationship Id="rId19" Type="http://schemas.openxmlformats.org/officeDocument/2006/relationships/image" Target="../media/image-80-19.png"/><Relationship Id="rId20" Type="http://schemas.openxmlformats.org/officeDocument/2006/relationships/image" Target="../media/image-80-20.png"/><Relationship Id="rId21" Type="http://schemas.openxmlformats.org/officeDocument/2006/relationships/image" Target="../media/image-80-21.png"/><Relationship Id="rId22" Type="http://schemas.openxmlformats.org/officeDocument/2006/relationships/image" Target="../media/image-80-22.png"/><Relationship Id="rId23" Type="http://schemas.openxmlformats.org/officeDocument/2006/relationships/image" Target="../media/image-80-23.png"/><Relationship Id="rId24" Type="http://schemas.openxmlformats.org/officeDocument/2006/relationships/image" Target="../media/image-80-24.png"/><Relationship Id="rId25" Type="http://schemas.openxmlformats.org/officeDocument/2006/relationships/image" Target="../media/image-80-25.png"/><Relationship Id="rId26" Type="http://schemas.openxmlformats.org/officeDocument/2006/relationships/image" Target="../media/image-80-26.png"/><Relationship Id="rId27" Type="http://schemas.openxmlformats.org/officeDocument/2006/relationships/image" Target="../media/image-80-27.png"/><Relationship Id="rId28" Type="http://schemas.openxmlformats.org/officeDocument/2006/relationships/image" Target="../media/image-80-28.png"/><Relationship Id="rId29" Type="http://schemas.openxmlformats.org/officeDocument/2006/relationships/image" Target="../media/image-80-29.png"/><Relationship Id="rId30" Type="http://schemas.openxmlformats.org/officeDocument/2006/relationships/image" Target="../media/image-80-30.png"/><Relationship Id="rId31" Type="http://schemas.openxmlformats.org/officeDocument/2006/relationships/image" Target="../media/image-80-31.png"/><Relationship Id="rId32" Type="http://schemas.openxmlformats.org/officeDocument/2006/relationships/image" Target="../media/image-80-32.png"/><Relationship Id="rId33" Type="http://schemas.openxmlformats.org/officeDocument/2006/relationships/image" Target="../media/image-80-33.png"/><Relationship Id="rId34" Type="http://schemas.openxmlformats.org/officeDocument/2006/relationships/image" Target="../media/image-80-34.png"/><Relationship Id="rId35" Type="http://schemas.openxmlformats.org/officeDocument/2006/relationships/slideLayout" Target="../slideLayouts/slideLayout1.xml"/><Relationship Id="rId36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52705" cy="6858000"/>
          </a:xfrm>
          <a:prstGeom prst="rect">
            <a:avLst/>
          </a:prstGeom>
          <a:solidFill>
            <a:srgbClr val="0056B3"/>
          </a:solidFill>
          <a:ln/>
        </p:spPr>
      </p:sp>
      <p:sp>
        <p:nvSpPr>
          <p:cNvPr id="5" name="Shape 3"/>
          <p:cNvSpPr/>
          <p:nvPr/>
        </p:nvSpPr>
        <p:spPr>
          <a:xfrm>
            <a:off x="6476695" y="3047695"/>
            <a:ext cx="5715000" cy="3810305"/>
          </a:xfrm>
          <a:prstGeom prst="rect">
            <a:avLst/>
          </a:prstGeom>
          <a:solidFill>
            <a:srgbClr val="E9ECEF"/>
          </a:solidFill>
          <a:ln/>
        </p:spPr>
      </p:sp>
      <p:sp>
        <p:nvSpPr>
          <p:cNvPr id="6" name="Shape 4"/>
          <p:cNvSpPr/>
          <p:nvPr/>
        </p:nvSpPr>
        <p:spPr>
          <a:xfrm>
            <a:off x="8382305" y="4953305"/>
            <a:ext cx="3810305" cy="1904695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52805" y="3258007"/>
            <a:ext cx="228600" cy="228600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52805" y="3696919"/>
            <a:ext cx="228600" cy="228600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52805" y="4134917"/>
            <a:ext cx="228600" cy="2286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52805" y="5106010"/>
            <a:ext cx="7619695" cy="9144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52805" y="5368442"/>
            <a:ext cx="152705" cy="152705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652674" y="5368442"/>
            <a:ext cx="152705" cy="152705"/>
          </a:xfrm>
          <a:prstGeom prst="rect">
            <a:avLst/>
          </a:prstGeom>
        </p:spPr>
      </p:pic>
      <p:sp>
        <p:nvSpPr>
          <p:cNvPr id="13" name="Text 6"/>
          <p:cNvSpPr txBox="1"/>
          <p:nvPr/>
        </p:nvSpPr>
        <p:spPr>
          <a:xfrm>
            <a:off x="1447495" y="1332281"/>
            <a:ext cx="22247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8-HOUR TRAINING MODULE</a:t>
            </a:r>
            <a:endParaRPr lang="en-US" sz="1000" dirty="0"/>
          </a:p>
        </p:txBody>
      </p:sp>
      <p:sp>
        <p:nvSpPr>
          <p:cNvPr id="14" name="Text 7"/>
          <p:cNvSpPr txBox="1"/>
          <p:nvPr/>
        </p:nvSpPr>
        <p:spPr>
          <a:xfrm>
            <a:off x="952805" y="1675181"/>
            <a:ext cx="9125712" cy="130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200" dirty="0">
                <a:solidFill>
                  <a:srgbClr val="212529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Day 1 — Databricks Quality Engineering Strategy &amp; Architecture</a:t>
            </a:r>
            <a:endParaRPr lang="en-US" sz="4200" dirty="0"/>
          </a:p>
        </p:txBody>
      </p:sp>
      <p:sp>
        <p:nvSpPr>
          <p:cNvPr id="15" name="Text 8"/>
          <p:cNvSpPr txBox="1"/>
          <p:nvPr/>
        </p:nvSpPr>
        <p:spPr>
          <a:xfrm>
            <a:off x="1295705" y="3248863"/>
            <a:ext cx="44010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Databricks-Native Strategy &amp; Architecture Patterns</a:t>
            </a:r>
            <a:endParaRPr lang="en-US" sz="1500" dirty="0"/>
          </a:p>
        </p:txBody>
      </p:sp>
      <p:sp>
        <p:nvSpPr>
          <p:cNvPr id="16" name="Text 9"/>
          <p:cNvSpPr txBox="1"/>
          <p:nvPr/>
        </p:nvSpPr>
        <p:spPr>
          <a:xfrm>
            <a:off x="1295705" y="3686861"/>
            <a:ext cx="46387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Native Validation: Delta Constraints, DLT &amp; Workflows</a:t>
            </a:r>
            <a:endParaRPr lang="en-US" sz="1500" dirty="0"/>
          </a:p>
        </p:txBody>
      </p:sp>
      <p:sp>
        <p:nvSpPr>
          <p:cNvPr id="17" name="Text 10"/>
          <p:cNvSpPr txBox="1"/>
          <p:nvPr/>
        </p:nvSpPr>
        <p:spPr>
          <a:xfrm>
            <a:off x="1295705" y="4124858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 Hours | Interactive Strategy + Labs</a:t>
            </a:r>
            <a:endParaRPr lang="en-US" sz="1500" dirty="0"/>
          </a:p>
        </p:txBody>
      </p:sp>
      <p:sp>
        <p:nvSpPr>
          <p:cNvPr id="18" name="Text 11"/>
          <p:cNvSpPr txBox="1"/>
          <p:nvPr/>
        </p:nvSpPr>
        <p:spPr>
          <a:xfrm>
            <a:off x="1181405" y="5363870"/>
            <a:ext cx="11960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Ajay</a:t>
            </a:r>
            <a:endParaRPr lang="en-US" sz="1000" dirty="0"/>
          </a:p>
        </p:txBody>
      </p:sp>
      <p:sp>
        <p:nvSpPr>
          <p:cNvPr id="19" name="Text 12"/>
          <p:cNvSpPr txBox="1"/>
          <p:nvPr/>
        </p:nvSpPr>
        <p:spPr>
          <a:xfrm>
            <a:off x="2881274" y="5363870"/>
            <a:ext cx="284378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January 2026 Enterprise Quality Practice</a:t>
            </a:r>
            <a:endParaRPr lang="en-US" sz="1000" dirty="0"/>
          </a:p>
        </p:txBody>
      </p:sp>
      <p:sp>
        <p:nvSpPr>
          <p:cNvPr id="20" name="Text 13"/>
          <p:cNvSpPr txBox="1"/>
          <p:nvPr/>
        </p:nvSpPr>
        <p:spPr>
          <a:xfrm>
            <a:off x="10497312" y="418795"/>
            <a:ext cx="12957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800" b="1" dirty="0">
                <a:solidFill>
                  <a:srgbClr val="343A4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GENSPARK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047902"/>
          </a:xfrm>
          <a:prstGeom prst="rect">
            <a:avLst/>
          </a:prstGeom>
          <a:solidFill>
            <a:srgbClr val="00263E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476402" y="286207"/>
            <a:ext cx="3834079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CI/CD for Data on Databricks</a:t>
            </a:r>
            <a:endParaRPr lang="en-US" sz="2200" dirty="0"/>
          </a:p>
        </p:txBody>
      </p:sp>
      <p:sp>
        <p:nvSpPr>
          <p:cNvPr id="6" name="Text 4"/>
          <p:cNvSpPr txBox="1"/>
          <p:nvPr/>
        </p:nvSpPr>
        <p:spPr>
          <a:xfrm>
            <a:off x="476402" y="685800"/>
            <a:ext cx="426293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Orchestrating quality gates across Repos, Workflows, and Unity Catalog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1143000" y="5658307"/>
            <a:ext cx="9905695" cy="428854"/>
          </a:xfrm>
          <a:prstGeom prst="rect">
            <a:avLst/>
          </a:prstGeom>
          <a:noFill/>
          <a:ln w="25400">
            <a:solidFill>
              <a:srgbClr val="005EB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506163" y="6029554"/>
            <a:ext cx="3181198" cy="171907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4648810" y="6048756"/>
            <a:ext cx="298185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5EB8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Feedback Loop: Lakehouse Monitoring → Repos (Hotfix)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11030407" y="5991149"/>
            <a:ext cx="75895" cy="75895"/>
          </a:xfrm>
          <a:prstGeom prst="rect">
            <a:avLst/>
          </a:prstGeom>
          <a:noFill/>
          <a:ln w="25400">
            <a:solidFill>
              <a:srgbClr val="2563EB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1086307" y="5991149"/>
            <a:ext cx="75895" cy="75895"/>
          </a:xfrm>
          <a:prstGeom prst="rect">
            <a:avLst/>
          </a:prstGeom>
          <a:noFill/>
          <a:ln w="25400">
            <a:solidFill>
              <a:srgbClr val="2563E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219895" y="4953305"/>
            <a:ext cx="2743200" cy="1238098"/>
          </a:xfrm>
          <a:prstGeom prst="rect">
            <a:avLst/>
          </a:prstGeom>
          <a:solidFill>
            <a:srgbClr val="EFF6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9219895" y="4953305"/>
            <a:ext cx="38405" cy="1238098"/>
          </a:xfrm>
          <a:prstGeom prst="rect">
            <a:avLst/>
          </a:prstGeom>
          <a:solidFill>
            <a:srgbClr val="1E40AF"/>
          </a:solidFill>
          <a:ln/>
        </p:spPr>
      </p:sp>
      <p:sp>
        <p:nvSpPr>
          <p:cNvPr id="14" name="Text 12"/>
          <p:cNvSpPr txBox="1"/>
          <p:nvPr/>
        </p:nvSpPr>
        <p:spPr>
          <a:xfrm>
            <a:off x="9411005" y="5115154"/>
            <a:ext cx="124815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Databricks Advantage:</a:t>
            </a:r>
            <a:endParaRPr lang="en-US" sz="900" dirty="0"/>
          </a:p>
        </p:txBody>
      </p:sp>
      <p:sp>
        <p:nvSpPr>
          <p:cNvPr id="15" name="Text 13"/>
          <p:cNvSpPr txBox="1"/>
          <p:nvPr/>
        </p:nvSpPr>
        <p:spPr>
          <a:xfrm>
            <a:off x="9411005" y="5315407"/>
            <a:ext cx="2352751" cy="695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Native integration between Repos (code), Workflows (orchestration), and Unity Catalog (governance) enables automated "Quality as Code" gates at every stage.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0" y="6420002"/>
            <a:ext cx="12191695" cy="4379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0" y="6420002"/>
            <a:ext cx="12191695" cy="9144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8" name="Text 16"/>
          <p:cNvSpPr txBox="1"/>
          <p:nvPr/>
        </p:nvSpPr>
        <p:spPr>
          <a:xfrm>
            <a:off x="476402" y="6590995"/>
            <a:ext cx="2724912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Day 1 — Databricks Quality Engineering Strategy &amp; Architecture</a:t>
            </a:r>
            <a:endParaRPr lang="en-US" sz="800" dirty="0"/>
          </a:p>
        </p:txBody>
      </p:sp>
      <p:sp>
        <p:nvSpPr>
          <p:cNvPr id="19" name="Text 17"/>
          <p:cNvSpPr txBox="1"/>
          <p:nvPr/>
        </p:nvSpPr>
        <p:spPr>
          <a:xfrm>
            <a:off x="11608308" y="6590995"/>
            <a:ext cx="191110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476402" y="3607308"/>
            <a:ext cx="11239805" cy="38405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1" name="Text 19"/>
          <p:cNvSpPr txBox="1"/>
          <p:nvPr/>
        </p:nvSpPr>
        <p:spPr>
          <a:xfrm>
            <a:off x="3497580" y="3286354"/>
            <a:ext cx="1077163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PRE-MERGE GATE</a:t>
            </a:r>
            <a:endParaRPr lang="en-US" sz="900" dirty="0"/>
          </a:p>
        </p:txBody>
      </p:sp>
      <p:sp>
        <p:nvSpPr>
          <p:cNvPr id="22" name="Text 20"/>
          <p:cNvSpPr txBox="1"/>
          <p:nvPr/>
        </p:nvSpPr>
        <p:spPr>
          <a:xfrm>
            <a:off x="3426257" y="4267505"/>
            <a:ext cx="121981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Peer Review + CI Build Pass</a:t>
            </a:r>
            <a:endParaRPr lang="en-US" sz="900" dirty="0"/>
          </a:p>
        </p:txBody>
      </p:sp>
      <p:sp>
        <p:nvSpPr>
          <p:cNvPr id="23" name="Text 21"/>
          <p:cNvSpPr txBox="1"/>
          <p:nvPr/>
        </p:nvSpPr>
        <p:spPr>
          <a:xfrm>
            <a:off x="7686446" y="3286354"/>
            <a:ext cx="1114654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92400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PRE-DEPLOY GATE</a:t>
            </a:r>
            <a:endParaRPr lang="en-US" sz="900" dirty="0"/>
          </a:p>
        </p:txBody>
      </p:sp>
      <p:sp>
        <p:nvSpPr>
          <p:cNvPr id="24" name="Text 22"/>
          <p:cNvSpPr txBox="1"/>
          <p:nvPr/>
        </p:nvSpPr>
        <p:spPr>
          <a:xfrm>
            <a:off x="7525512" y="4267505"/>
            <a:ext cx="143835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Contract Check + Approval</a:t>
            </a:r>
            <a:endParaRPr lang="en-US" sz="900" dirty="0"/>
          </a:p>
        </p:txBody>
      </p:sp>
      <p:sp>
        <p:nvSpPr>
          <p:cNvPr id="25" name="Shape 23"/>
          <p:cNvSpPr/>
          <p:nvPr/>
        </p:nvSpPr>
        <p:spPr>
          <a:xfrm>
            <a:off x="552298" y="2779776"/>
            <a:ext cx="2667305" cy="1914754"/>
          </a:xfrm>
          <a:prstGeom prst="rect">
            <a:avLst/>
          </a:prstGeom>
          <a:solidFill>
            <a:srgbClr val="FFFFFF"/>
          </a:solidFill>
          <a:ln w="50800">
            <a:solidFill>
              <a:srgbClr val="005E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rcRect l="-1064" r="-1064" t="0" b="0"/>
          <a:stretch/>
        </p:blipFill>
        <p:spPr>
          <a:xfrm>
            <a:off x="2848356" y="2960827"/>
            <a:ext cx="219456" cy="171907"/>
          </a:xfrm>
          <a:prstGeom prst="rect">
            <a:avLst/>
          </a:prstGeom>
        </p:spPr>
      </p:pic>
      <p:sp>
        <p:nvSpPr>
          <p:cNvPr id="27" name="Text 24"/>
          <p:cNvSpPr txBox="1"/>
          <p:nvPr/>
        </p:nvSpPr>
        <p:spPr>
          <a:xfrm>
            <a:off x="705002" y="2969971"/>
            <a:ext cx="14859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DEVELOPMENT</a:t>
            </a:r>
            <a:endParaRPr lang="en-US" sz="1200" dirty="0"/>
          </a:p>
        </p:txBody>
      </p:sp>
      <p:sp>
        <p:nvSpPr>
          <p:cNvPr id="28" name="Text 25"/>
          <p:cNvSpPr txBox="1"/>
          <p:nvPr/>
        </p:nvSpPr>
        <p:spPr>
          <a:xfrm>
            <a:off x="705002" y="3236976"/>
            <a:ext cx="1402690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Databricks Repos / VS Code</a:t>
            </a:r>
            <a:endParaRPr lang="en-US" sz="800" dirty="0"/>
          </a:p>
        </p:txBody>
      </p:sp>
      <p:sp>
        <p:nvSpPr>
          <p:cNvPr id="29" name="Text 26"/>
          <p:cNvSpPr txBox="1"/>
          <p:nvPr/>
        </p:nvSpPr>
        <p:spPr>
          <a:xfrm>
            <a:off x="857707" y="3546958"/>
            <a:ext cx="193121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 tests (pytest) for logic Repos</a:t>
            </a:r>
            <a:endParaRPr lang="en-US" sz="900" dirty="0"/>
          </a:p>
        </p:txBody>
      </p:sp>
      <p:sp>
        <p:nvSpPr>
          <p:cNvPr id="30" name="Text 27"/>
          <p:cNvSpPr txBox="1"/>
          <p:nvPr/>
        </p:nvSpPr>
        <p:spPr>
          <a:xfrm>
            <a:off x="857707" y="3796589"/>
            <a:ext cx="163677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Static analysis (SQLFluff) CI</a:t>
            </a:r>
            <a:endParaRPr lang="en-US" sz="900" dirty="0"/>
          </a:p>
        </p:txBody>
      </p:sp>
      <p:sp>
        <p:nvSpPr>
          <p:cNvPr id="31" name="Text 28"/>
          <p:cNvSpPr txBox="1"/>
          <p:nvPr/>
        </p:nvSpPr>
        <p:spPr>
          <a:xfrm>
            <a:off x="857707" y="4045306"/>
            <a:ext cx="184617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Schema definition validation UC</a:t>
            </a:r>
            <a:endParaRPr lang="en-US" sz="900" dirty="0"/>
          </a:p>
        </p:txBody>
      </p:sp>
      <p:sp>
        <p:nvSpPr>
          <p:cNvPr id="32" name="Text 29"/>
          <p:cNvSpPr txBox="1"/>
          <p:nvPr/>
        </p:nvSpPr>
        <p:spPr>
          <a:xfrm>
            <a:off x="857707" y="4294937"/>
            <a:ext cx="129387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Pre-commit hooks Git</a:t>
            </a:r>
            <a:endParaRPr lang="en-US" sz="900" dirty="0"/>
          </a:p>
        </p:txBody>
      </p:sp>
      <p:sp>
        <p:nvSpPr>
          <p:cNvPr id="33" name="Shape 30"/>
          <p:cNvSpPr/>
          <p:nvPr/>
        </p:nvSpPr>
        <p:spPr>
          <a:xfrm>
            <a:off x="4762195" y="2779776"/>
            <a:ext cx="2667305" cy="1914754"/>
          </a:xfrm>
          <a:prstGeom prst="rect">
            <a:avLst/>
          </a:prstGeom>
          <a:solidFill>
            <a:srgbClr val="FFFFFF"/>
          </a:solidFill>
          <a:ln w="50800">
            <a:solidFill>
              <a:srgbClr val="F59E0B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34" name="Image 1" descr="preencoded.png">    </p:cNvPr>
          <p:cNvPicPr>
            <a:picLocks noChangeAspect="1"/>
          </p:cNvPicPr>
          <p:nvPr/>
        </p:nvPicPr>
        <p:blipFill>
          <a:blip r:embed="rId2"/>
          <a:srcRect l="-760" r="-760" t="0" b="0"/>
          <a:stretch/>
        </p:blipFill>
        <p:spPr>
          <a:xfrm>
            <a:off x="7125005" y="2960827"/>
            <a:ext cx="152705" cy="171907"/>
          </a:xfrm>
          <a:prstGeom prst="rect">
            <a:avLst/>
          </a:prstGeom>
        </p:spPr>
      </p:pic>
      <p:sp>
        <p:nvSpPr>
          <p:cNvPr id="35" name="Text 31"/>
          <p:cNvSpPr txBox="1"/>
          <p:nvPr/>
        </p:nvSpPr>
        <p:spPr>
          <a:xfrm>
            <a:off x="4914900" y="2969971"/>
            <a:ext cx="1534363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TEST / STAGING</a:t>
            </a:r>
            <a:endParaRPr lang="en-US" sz="1200" dirty="0"/>
          </a:p>
        </p:txBody>
      </p:sp>
      <p:sp>
        <p:nvSpPr>
          <p:cNvPr id="36" name="Text 32"/>
          <p:cNvSpPr txBox="1"/>
          <p:nvPr/>
        </p:nvSpPr>
        <p:spPr>
          <a:xfrm>
            <a:off x="4914900" y="3236976"/>
            <a:ext cx="1345997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Workflows &amp; DLT (Isolated)</a:t>
            </a:r>
            <a:endParaRPr lang="en-US" sz="800" dirty="0"/>
          </a:p>
        </p:txBody>
      </p:sp>
      <p:sp>
        <p:nvSpPr>
          <p:cNvPr id="37" name="Text 33"/>
          <p:cNvSpPr txBox="1"/>
          <p:nvPr/>
        </p:nvSpPr>
        <p:spPr>
          <a:xfrm>
            <a:off x="5067605" y="3546958"/>
            <a:ext cx="177942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job runs Workflows</a:t>
            </a:r>
            <a:endParaRPr lang="en-US" sz="900" dirty="0"/>
          </a:p>
        </p:txBody>
      </p:sp>
      <p:sp>
        <p:nvSpPr>
          <p:cNvPr id="38" name="Text 34"/>
          <p:cNvSpPr txBox="1"/>
          <p:nvPr/>
        </p:nvSpPr>
        <p:spPr>
          <a:xfrm>
            <a:off x="5067605" y="3796589"/>
            <a:ext cx="159837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Data-diff vs. Prod snapshot</a:t>
            </a:r>
            <a:endParaRPr lang="en-US" sz="900" dirty="0"/>
          </a:p>
        </p:txBody>
      </p:sp>
      <p:sp>
        <p:nvSpPr>
          <p:cNvPr id="39" name="Text 35"/>
          <p:cNvSpPr txBox="1"/>
          <p:nvPr/>
        </p:nvSpPr>
        <p:spPr>
          <a:xfrm>
            <a:off x="5067605" y="4045306"/>
            <a:ext cx="155082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Expectation validation DLT</a:t>
            </a:r>
            <a:endParaRPr lang="en-US" sz="900" dirty="0"/>
          </a:p>
        </p:txBody>
      </p:sp>
      <p:sp>
        <p:nvSpPr>
          <p:cNvPr id="40" name="Text 36"/>
          <p:cNvSpPr txBox="1"/>
          <p:nvPr/>
        </p:nvSpPr>
        <p:spPr>
          <a:xfrm>
            <a:off x="5067605" y="4294937"/>
            <a:ext cx="131216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PII &amp; Security scan UC</a:t>
            </a:r>
            <a:endParaRPr lang="en-US" sz="900" dirty="0"/>
          </a:p>
        </p:txBody>
      </p:sp>
      <p:sp>
        <p:nvSpPr>
          <p:cNvPr id="41" name="Shape 37"/>
          <p:cNvSpPr/>
          <p:nvPr/>
        </p:nvSpPr>
        <p:spPr>
          <a:xfrm>
            <a:off x="8973007" y="2779776"/>
            <a:ext cx="2667305" cy="1914754"/>
          </a:xfrm>
          <a:prstGeom prst="rect">
            <a:avLst/>
          </a:prstGeom>
          <a:solidFill>
            <a:srgbClr val="FFFFFF"/>
          </a:solidFill>
          <a:ln w="50800">
            <a:solidFill>
              <a:srgbClr val="10B981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4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315700" y="2960827"/>
            <a:ext cx="171907" cy="171907"/>
          </a:xfrm>
          <a:prstGeom prst="rect">
            <a:avLst/>
          </a:prstGeom>
        </p:spPr>
      </p:pic>
      <p:sp>
        <p:nvSpPr>
          <p:cNvPr id="43" name="Text 38"/>
          <p:cNvSpPr txBox="1"/>
          <p:nvPr/>
        </p:nvSpPr>
        <p:spPr>
          <a:xfrm>
            <a:off x="9124798" y="2969971"/>
            <a:ext cx="1381658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PRODUCTION</a:t>
            </a:r>
            <a:endParaRPr lang="en-US" sz="1200" dirty="0"/>
          </a:p>
        </p:txBody>
      </p:sp>
      <p:sp>
        <p:nvSpPr>
          <p:cNvPr id="44" name="Text 39"/>
          <p:cNvSpPr txBox="1"/>
          <p:nvPr/>
        </p:nvSpPr>
        <p:spPr>
          <a:xfrm>
            <a:off x="9124798" y="3236976"/>
            <a:ext cx="1069848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Serving &amp; Monitoring</a:t>
            </a:r>
            <a:endParaRPr lang="en-US" sz="800" dirty="0"/>
          </a:p>
        </p:txBody>
      </p:sp>
      <p:sp>
        <p:nvSpPr>
          <p:cNvPr id="45" name="Text 40"/>
          <p:cNvSpPr txBox="1"/>
          <p:nvPr/>
        </p:nvSpPr>
        <p:spPr>
          <a:xfrm>
            <a:off x="9277502" y="3546958"/>
            <a:ext cx="140817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Blue/Green Deployment</a:t>
            </a:r>
            <a:endParaRPr lang="en-US" sz="900" dirty="0"/>
          </a:p>
        </p:txBody>
      </p:sp>
      <p:sp>
        <p:nvSpPr>
          <p:cNvPr id="46" name="Text 41"/>
          <p:cNvSpPr txBox="1"/>
          <p:nvPr/>
        </p:nvSpPr>
        <p:spPr>
          <a:xfrm>
            <a:off x="9277502" y="3796589"/>
            <a:ext cx="168432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SLO Enforcement Monitoring</a:t>
            </a:r>
            <a:endParaRPr lang="en-US" sz="900" dirty="0"/>
          </a:p>
        </p:txBody>
      </p:sp>
      <p:sp>
        <p:nvSpPr>
          <p:cNvPr id="47" name="Text 42"/>
          <p:cNvSpPr txBox="1"/>
          <p:nvPr/>
        </p:nvSpPr>
        <p:spPr>
          <a:xfrm>
            <a:off x="9277502" y="4045306"/>
            <a:ext cx="152247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Drift Alerts System Tables</a:t>
            </a:r>
            <a:endParaRPr lang="en-US" sz="900" dirty="0"/>
          </a:p>
        </p:txBody>
      </p:sp>
      <p:sp>
        <p:nvSpPr>
          <p:cNvPr id="48" name="Text 43"/>
          <p:cNvSpPr txBox="1"/>
          <p:nvPr/>
        </p:nvSpPr>
        <p:spPr>
          <a:xfrm>
            <a:off x="9277502" y="4294937"/>
            <a:ext cx="147401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Auto-Rollback Workflows</a:t>
            </a:r>
            <a:endParaRPr lang="en-US" sz="900" dirty="0"/>
          </a:p>
        </p:txBody>
      </p:sp>
      <p:sp>
        <p:nvSpPr>
          <p:cNvPr id="49" name="Shape 44"/>
          <p:cNvSpPr/>
          <p:nvPr/>
        </p:nvSpPr>
        <p:spPr>
          <a:xfrm>
            <a:off x="3781044" y="3524098"/>
            <a:ext cx="418795" cy="418795"/>
          </a:xfrm>
          <a:prstGeom prst="ellipse">
            <a:avLst/>
          </a:prstGeom>
          <a:solidFill>
            <a:srgbClr val="005EB8"/>
          </a:solidFill>
          <a:ln/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pic>
        <p:nvPicPr>
          <p:cNvPr id="5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43" b="-43"/>
          <a:stretch/>
        </p:blipFill>
        <p:spPr>
          <a:xfrm>
            <a:off x="3924605" y="3657600"/>
            <a:ext cx="133502" cy="152705"/>
          </a:xfrm>
          <a:prstGeom prst="rect">
            <a:avLst/>
          </a:prstGeom>
        </p:spPr>
      </p:pic>
      <p:sp>
        <p:nvSpPr>
          <p:cNvPr id="51" name="Shape 45"/>
          <p:cNvSpPr/>
          <p:nvPr/>
        </p:nvSpPr>
        <p:spPr>
          <a:xfrm>
            <a:off x="7991856" y="3524098"/>
            <a:ext cx="418795" cy="418795"/>
          </a:xfrm>
          <a:prstGeom prst="ellipse">
            <a:avLst/>
          </a:prstGeom>
          <a:solidFill>
            <a:srgbClr val="D97706"/>
          </a:solidFill>
          <a:ln/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pic>
        <p:nvPicPr>
          <p:cNvPr id="5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124444" y="3657600"/>
            <a:ext cx="152705" cy="152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8278063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Governance &amp; Data Contracts with Unity Catalog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60204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Unifying centralized governance policies with decentralized contract enforcement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1781251"/>
            <a:ext cx="6077102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1500" y="1781251"/>
            <a:ext cx="57607" cy="1143000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9" name="Shape 7"/>
          <p:cNvSpPr/>
          <p:nvPr/>
        </p:nvSpPr>
        <p:spPr>
          <a:xfrm>
            <a:off x="819302" y="1952244"/>
            <a:ext cx="267005" cy="267005"/>
          </a:xfrm>
          <a:prstGeom prst="ellipse">
            <a:avLst/>
          </a:prstGeom>
          <a:solidFill>
            <a:srgbClr val="0EA5E9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-837" r="-837" t="0" b="0"/>
          <a:stretch/>
        </p:blipFill>
        <p:spPr>
          <a:xfrm>
            <a:off x="875995" y="2018995"/>
            <a:ext cx="152705" cy="133502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181405" y="1957730"/>
            <a:ext cx="223387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Organization &amp; Discovery</a:t>
            </a:r>
            <a:endParaRPr lang="en-US" sz="13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19302" y="2350922"/>
            <a:ext cx="114300" cy="114300"/>
          </a:xfrm>
          <a:prstGeom prst="rect">
            <a:avLst/>
          </a:prstGeom>
        </p:spPr>
      </p:pic>
      <p:sp>
        <p:nvSpPr>
          <p:cNvPr id="13" name="Text 9"/>
          <p:cNvSpPr txBox="1"/>
          <p:nvPr/>
        </p:nvSpPr>
        <p:spPr>
          <a:xfrm>
            <a:off x="1009498" y="2324405"/>
            <a:ext cx="2643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3-Level Namespace (Cat.Schema.Table)</a:t>
            </a:r>
            <a:endParaRPr lang="en-US" sz="10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715207" y="2350922"/>
            <a:ext cx="114300" cy="114300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3905402" y="2324405"/>
            <a:ext cx="1500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Metastore</a:t>
            </a:r>
            <a:endParaRPr lang="en-US" sz="10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19302" y="2594153"/>
            <a:ext cx="114300" cy="114300"/>
          </a:xfrm>
          <a:prstGeom prst="rect">
            <a:avLst/>
          </a:prstGeom>
        </p:spPr>
      </p:pic>
      <p:sp>
        <p:nvSpPr>
          <p:cNvPr id="17" name="Text 11"/>
          <p:cNvSpPr txBox="1"/>
          <p:nvPr/>
        </p:nvSpPr>
        <p:spPr>
          <a:xfrm>
            <a:off x="1009498" y="2567635"/>
            <a:ext cx="15672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Meta-tagging &amp; Search</a:t>
            </a:r>
            <a:endParaRPr lang="en-US" sz="10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715207" y="2594153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 txBox="1"/>
          <p:nvPr/>
        </p:nvSpPr>
        <p:spPr>
          <a:xfrm>
            <a:off x="3905402" y="2567635"/>
            <a:ext cx="18242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Marketplace / Sharing</a:t>
            </a:r>
            <a:endParaRPr lang="en-US" sz="1000" dirty="0"/>
          </a:p>
        </p:txBody>
      </p:sp>
      <p:sp>
        <p:nvSpPr>
          <p:cNvPr id="20" name="Shape 13"/>
          <p:cNvSpPr/>
          <p:nvPr/>
        </p:nvSpPr>
        <p:spPr>
          <a:xfrm>
            <a:off x="571500" y="3107131"/>
            <a:ext cx="6077102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21" name="Shape 14"/>
          <p:cNvSpPr/>
          <p:nvPr/>
        </p:nvSpPr>
        <p:spPr>
          <a:xfrm>
            <a:off x="571500" y="3107131"/>
            <a:ext cx="57607" cy="1143000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22" name="Shape 15"/>
          <p:cNvSpPr/>
          <p:nvPr/>
        </p:nvSpPr>
        <p:spPr>
          <a:xfrm>
            <a:off x="819302" y="3278124"/>
            <a:ext cx="267005" cy="267005"/>
          </a:xfrm>
          <a:prstGeom prst="ellipse">
            <a:avLst/>
          </a:prstGeom>
          <a:solidFill>
            <a:srgbClr val="6366F1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86054" y="3344875"/>
            <a:ext cx="133502" cy="133502"/>
          </a:xfrm>
          <a:prstGeom prst="rect">
            <a:avLst/>
          </a:prstGeom>
        </p:spPr>
      </p:pic>
      <p:sp>
        <p:nvSpPr>
          <p:cNvPr id="24" name="Text 16"/>
          <p:cNvSpPr txBox="1"/>
          <p:nvPr/>
        </p:nvSpPr>
        <p:spPr>
          <a:xfrm>
            <a:off x="1181405" y="3282696"/>
            <a:ext cx="229148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&amp; Access Control</a:t>
            </a:r>
            <a:endParaRPr lang="en-US" sz="1300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819302" y="3676802"/>
            <a:ext cx="114300" cy="114300"/>
          </a:xfrm>
          <a:prstGeom prst="rect">
            <a:avLst/>
          </a:prstGeom>
        </p:spPr>
      </p:pic>
      <p:sp>
        <p:nvSpPr>
          <p:cNvPr id="26" name="Text 17"/>
          <p:cNvSpPr txBox="1"/>
          <p:nvPr/>
        </p:nvSpPr>
        <p:spPr>
          <a:xfrm>
            <a:off x="1009498" y="3650285"/>
            <a:ext cx="19677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Fine-grained RBAC (Row/Col)</a:t>
            </a:r>
            <a:endParaRPr lang="en-US" sz="1000" dirty="0"/>
          </a:p>
        </p:txBody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715207" y="3676802"/>
            <a:ext cx="114300" cy="114300"/>
          </a:xfrm>
          <a:prstGeom prst="rect">
            <a:avLst/>
          </a:prstGeom>
        </p:spPr>
      </p:pic>
      <p:sp>
        <p:nvSpPr>
          <p:cNvPr id="28" name="Text 18"/>
          <p:cNvSpPr txBox="1"/>
          <p:nvPr/>
        </p:nvSpPr>
        <p:spPr>
          <a:xfrm>
            <a:off x="3905402" y="3650285"/>
            <a:ext cx="18342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PII Classification &amp; Masking</a:t>
            </a:r>
            <a:endParaRPr lang="en-US" sz="1000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819302" y="3920033"/>
            <a:ext cx="114300" cy="114300"/>
          </a:xfrm>
          <a:prstGeom prst="rect">
            <a:avLst/>
          </a:prstGeom>
        </p:spPr>
      </p:pic>
      <p:sp>
        <p:nvSpPr>
          <p:cNvPr id="30" name="Text 19"/>
          <p:cNvSpPr txBox="1"/>
          <p:nvPr/>
        </p:nvSpPr>
        <p:spPr>
          <a:xfrm>
            <a:off x="1009498" y="3893515"/>
            <a:ext cx="21003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Attribute-Based Access (ABAC)</a:t>
            </a:r>
            <a:endParaRPr lang="en-US" sz="1000" dirty="0"/>
          </a:p>
        </p:txBody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3715207" y="3920033"/>
            <a:ext cx="114300" cy="114300"/>
          </a:xfrm>
          <a:prstGeom prst="rect">
            <a:avLst/>
          </a:prstGeom>
        </p:spPr>
      </p:pic>
      <p:sp>
        <p:nvSpPr>
          <p:cNvPr id="32" name="Text 20"/>
          <p:cNvSpPr txBox="1"/>
          <p:nvPr/>
        </p:nvSpPr>
        <p:spPr>
          <a:xfrm>
            <a:off x="3905402" y="3893515"/>
            <a:ext cx="17766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Identity Federation</a:t>
            </a:r>
            <a:endParaRPr lang="en-US" sz="1000" dirty="0"/>
          </a:p>
        </p:txBody>
      </p:sp>
      <p:sp>
        <p:nvSpPr>
          <p:cNvPr id="33" name="Shape 21"/>
          <p:cNvSpPr/>
          <p:nvPr/>
        </p:nvSpPr>
        <p:spPr>
          <a:xfrm>
            <a:off x="571500" y="4433011"/>
            <a:ext cx="6077102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34" name="Shape 22"/>
          <p:cNvSpPr/>
          <p:nvPr/>
        </p:nvSpPr>
        <p:spPr>
          <a:xfrm>
            <a:off x="571500" y="4433011"/>
            <a:ext cx="57607" cy="1143000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35" name="Shape 23"/>
          <p:cNvSpPr/>
          <p:nvPr/>
        </p:nvSpPr>
        <p:spPr>
          <a:xfrm>
            <a:off x="819302" y="4604004"/>
            <a:ext cx="267005" cy="267005"/>
          </a:xfrm>
          <a:prstGeom prst="ellipse">
            <a:avLst/>
          </a:prstGeom>
          <a:solidFill>
            <a:srgbClr val="8B5CF6"/>
          </a:solidFill>
          <a:ln/>
        </p:spPr>
      </p:sp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rcRect l="-1507" r="-1507" t="0" b="0"/>
          <a:stretch/>
        </p:blipFill>
        <p:spPr>
          <a:xfrm>
            <a:off x="866851" y="4670755"/>
            <a:ext cx="171907" cy="133502"/>
          </a:xfrm>
          <a:prstGeom prst="rect">
            <a:avLst/>
          </a:prstGeom>
        </p:spPr>
      </p:pic>
      <p:sp>
        <p:nvSpPr>
          <p:cNvPr id="37" name="Text 24"/>
          <p:cNvSpPr txBox="1"/>
          <p:nvPr/>
        </p:nvSpPr>
        <p:spPr>
          <a:xfrm>
            <a:off x="1181405" y="4608576"/>
            <a:ext cx="188183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Observability &amp; Audit</a:t>
            </a:r>
            <a:endParaRPr lang="en-US" sz="1300" dirty="0"/>
          </a:p>
        </p:txBody>
      </p:sp>
      <p:pic>
        <p:nvPicPr>
          <p:cNvPr id="38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819302" y="5002682"/>
            <a:ext cx="114300" cy="114300"/>
          </a:xfrm>
          <a:prstGeom prst="rect">
            <a:avLst/>
          </a:prstGeom>
        </p:spPr>
      </p:pic>
      <p:sp>
        <p:nvSpPr>
          <p:cNvPr id="39" name="Text 25"/>
          <p:cNvSpPr txBox="1"/>
          <p:nvPr/>
        </p:nvSpPr>
        <p:spPr>
          <a:xfrm>
            <a:off x="1009498" y="4975250"/>
            <a:ext cx="14813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Column-level Lineage</a:t>
            </a:r>
            <a:endParaRPr lang="en-US" sz="1000" dirty="0"/>
          </a:p>
        </p:txBody>
      </p:sp>
      <p:pic>
        <p:nvPicPr>
          <p:cNvPr id="40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3715207" y="5002682"/>
            <a:ext cx="114300" cy="114300"/>
          </a:xfrm>
          <a:prstGeom prst="rect">
            <a:avLst/>
          </a:prstGeom>
        </p:spPr>
      </p:pic>
      <p:sp>
        <p:nvSpPr>
          <p:cNvPr id="41" name="Text 26"/>
          <p:cNvSpPr txBox="1"/>
          <p:nvPr/>
        </p:nvSpPr>
        <p:spPr>
          <a:xfrm>
            <a:off x="3905402" y="4975250"/>
            <a:ext cx="18342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 (Audit Logs)</a:t>
            </a:r>
            <a:endParaRPr lang="en-US" sz="1000" dirty="0"/>
          </a:p>
        </p:txBody>
      </p:sp>
      <p:pic>
        <p:nvPicPr>
          <p:cNvPr id="42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819302" y="5245913"/>
            <a:ext cx="114300" cy="114300"/>
          </a:xfrm>
          <a:prstGeom prst="rect">
            <a:avLst/>
          </a:prstGeom>
        </p:spPr>
      </p:pic>
      <p:sp>
        <p:nvSpPr>
          <p:cNvPr id="43" name="Text 27"/>
          <p:cNvSpPr txBox="1"/>
          <p:nvPr/>
        </p:nvSpPr>
        <p:spPr>
          <a:xfrm>
            <a:off x="1009498" y="5219395"/>
            <a:ext cx="16532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Usage &amp; Cost Attribution</a:t>
            </a:r>
            <a:endParaRPr lang="en-US" sz="1000" dirty="0"/>
          </a:p>
        </p:txBody>
      </p:sp>
      <p:pic>
        <p:nvPicPr>
          <p:cNvPr id="44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3715207" y="5245913"/>
            <a:ext cx="114300" cy="114300"/>
          </a:xfrm>
          <a:prstGeom prst="rect">
            <a:avLst/>
          </a:prstGeom>
        </p:spPr>
      </p:pic>
      <p:sp>
        <p:nvSpPr>
          <p:cNvPr id="45" name="Text 28"/>
          <p:cNvSpPr txBox="1"/>
          <p:nvPr/>
        </p:nvSpPr>
        <p:spPr>
          <a:xfrm>
            <a:off x="3905402" y="5219395"/>
            <a:ext cx="17867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Monitor Integration</a:t>
            </a:r>
            <a:endParaRPr lang="en-US" sz="1000" dirty="0"/>
          </a:p>
        </p:txBody>
      </p:sp>
      <p:sp>
        <p:nvSpPr>
          <p:cNvPr id="46" name="Shape 29"/>
          <p:cNvSpPr/>
          <p:nvPr/>
        </p:nvSpPr>
        <p:spPr>
          <a:xfrm>
            <a:off x="7029907" y="1781251"/>
            <a:ext cx="4591202" cy="4886554"/>
          </a:xfrm>
          <a:prstGeom prst="roundRect">
            <a:avLst>
              <a:gd name="adj" fmla="val 496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7" name="Shape 30"/>
          <p:cNvSpPr/>
          <p:nvPr/>
        </p:nvSpPr>
        <p:spPr>
          <a:xfrm>
            <a:off x="7324344" y="2542946"/>
            <a:ext cx="4000500" cy="19202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48" name="Image 15" descr="preencoded.png">    </p:cNvPr>
          <p:cNvPicPr>
            <a:picLocks noChangeAspect="1"/>
          </p:cNvPicPr>
          <p:nvPr/>
        </p:nvPicPr>
        <p:blipFill>
          <a:blip r:embed="rId16"/>
          <a:srcRect l="-1528" r="-1528" t="0" b="0"/>
          <a:stretch/>
        </p:blipFill>
        <p:spPr>
          <a:xfrm>
            <a:off x="7324344" y="2128723"/>
            <a:ext cx="161849" cy="209398"/>
          </a:xfrm>
          <a:prstGeom prst="rect">
            <a:avLst/>
          </a:prstGeom>
        </p:spPr>
      </p:pic>
      <p:sp>
        <p:nvSpPr>
          <p:cNvPr id="49" name="Text 31"/>
          <p:cNvSpPr txBox="1"/>
          <p:nvPr/>
        </p:nvSpPr>
        <p:spPr>
          <a:xfrm>
            <a:off x="7601407" y="2076602"/>
            <a:ext cx="3471977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F172A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Contract Content &amp; Enforcement</a:t>
            </a:r>
            <a:endParaRPr lang="en-US" sz="1600" dirty="0"/>
          </a:p>
        </p:txBody>
      </p:sp>
      <p:pic>
        <p:nvPicPr>
          <p:cNvPr id="50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-180" b="-180"/>
          <a:stretch/>
        </p:blipFill>
        <p:spPr>
          <a:xfrm>
            <a:off x="7324344" y="2829154"/>
            <a:ext cx="190195" cy="152705"/>
          </a:xfrm>
          <a:prstGeom prst="rect">
            <a:avLst/>
          </a:prstGeom>
        </p:spPr>
      </p:pic>
      <p:sp>
        <p:nvSpPr>
          <p:cNvPr id="51" name="Text 32"/>
          <p:cNvSpPr txBox="1"/>
          <p:nvPr/>
        </p:nvSpPr>
        <p:spPr>
          <a:xfrm>
            <a:off x="7591349" y="2809951"/>
            <a:ext cx="20766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 Structure (YAML)</a:t>
            </a:r>
            <a:endParaRPr lang="en-US" sz="1200" dirty="0"/>
          </a:p>
        </p:txBody>
      </p:sp>
      <p:sp>
        <p:nvSpPr>
          <p:cNvPr id="52" name="Text 33"/>
          <p:cNvSpPr txBox="1"/>
          <p:nvPr/>
        </p:nvSpPr>
        <p:spPr>
          <a:xfrm>
            <a:off x="7591349" y="3086100"/>
            <a:ext cx="365302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schema versions, ownership, SLAs (freshness, accuracy), and privacy policies. Versions are immutable.</a:t>
            </a:r>
            <a:endParaRPr lang="en-US" sz="1000" dirty="0"/>
          </a:p>
        </p:txBody>
      </p:sp>
      <p:pic>
        <p:nvPicPr>
          <p:cNvPr id="53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-43" b="-43"/>
          <a:stretch/>
        </p:blipFill>
        <p:spPr>
          <a:xfrm>
            <a:off x="7324344" y="3678631"/>
            <a:ext cx="133502" cy="152705"/>
          </a:xfrm>
          <a:prstGeom prst="rect">
            <a:avLst/>
          </a:prstGeom>
        </p:spPr>
      </p:pic>
      <p:sp>
        <p:nvSpPr>
          <p:cNvPr id="54" name="Text 34"/>
          <p:cNvSpPr txBox="1"/>
          <p:nvPr/>
        </p:nvSpPr>
        <p:spPr>
          <a:xfrm>
            <a:off x="7534656" y="3659429"/>
            <a:ext cx="20482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Storage-Level Constraints</a:t>
            </a:r>
            <a:endParaRPr lang="en-US" sz="1200" dirty="0"/>
          </a:p>
        </p:txBody>
      </p:sp>
      <p:sp>
        <p:nvSpPr>
          <p:cNvPr id="55" name="Text 35"/>
          <p:cNvSpPr txBox="1"/>
          <p:nvPr/>
        </p:nvSpPr>
        <p:spPr>
          <a:xfrm>
            <a:off x="7591349" y="3935578"/>
            <a:ext cx="3205886" cy="5431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Enforced via Delta Lake CHECK and NOT NULL constraints. Violations block the write transaction immediately.</a:t>
            </a:r>
            <a:endParaRPr lang="en-US" sz="1000" dirty="0"/>
          </a:p>
        </p:txBody>
      </p:sp>
      <p:pic>
        <p:nvPicPr>
          <p:cNvPr id="56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7324344" y="4714646"/>
            <a:ext cx="152705" cy="152705"/>
          </a:xfrm>
          <a:prstGeom prst="rect">
            <a:avLst/>
          </a:prstGeom>
        </p:spPr>
      </p:pic>
      <p:sp>
        <p:nvSpPr>
          <p:cNvPr id="57" name="Text 36"/>
          <p:cNvSpPr txBox="1"/>
          <p:nvPr/>
        </p:nvSpPr>
        <p:spPr>
          <a:xfrm>
            <a:off x="7552944" y="4695444"/>
            <a:ext cx="16486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Logical Expectations</a:t>
            </a:r>
            <a:endParaRPr lang="en-US" sz="1200" dirty="0"/>
          </a:p>
        </p:txBody>
      </p:sp>
      <p:sp>
        <p:nvSpPr>
          <p:cNvPr id="58" name="Text 37"/>
          <p:cNvSpPr txBox="1"/>
          <p:nvPr/>
        </p:nvSpPr>
        <p:spPr>
          <a:xfrm>
            <a:off x="7591349" y="4971593"/>
            <a:ext cx="3320186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via DLT Expectations. Allows flexible handling: WARN, DROP, or FAIL pipeline on breach.</a:t>
            </a:r>
            <a:endParaRPr lang="en-US" sz="1000" dirty="0"/>
          </a:p>
        </p:txBody>
      </p:sp>
      <p:pic>
        <p:nvPicPr>
          <p:cNvPr id="59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7324344" y="5564124"/>
            <a:ext cx="152705" cy="152705"/>
          </a:xfrm>
          <a:prstGeom prst="rect">
            <a:avLst/>
          </a:prstGeom>
        </p:spPr>
      </p:pic>
      <p:sp>
        <p:nvSpPr>
          <p:cNvPr id="60" name="Text 38"/>
          <p:cNvSpPr txBox="1"/>
          <p:nvPr/>
        </p:nvSpPr>
        <p:spPr>
          <a:xfrm>
            <a:off x="7552944" y="5544922"/>
            <a:ext cx="15243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 &amp; CI/CD Checks</a:t>
            </a:r>
            <a:endParaRPr lang="en-US" sz="1200" dirty="0"/>
          </a:p>
        </p:txBody>
      </p:sp>
      <p:sp>
        <p:nvSpPr>
          <p:cNvPr id="61" name="Text 39"/>
          <p:cNvSpPr txBox="1"/>
          <p:nvPr/>
        </p:nvSpPr>
        <p:spPr>
          <a:xfrm>
            <a:off x="7591349" y="5821070"/>
            <a:ext cx="3643884" cy="5431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analysis validates contract syntax and schema compatibility (breaking changes) before code merges to main.</a:t>
            </a:r>
            <a:endParaRPr lang="en-US" sz="1000" dirty="0"/>
          </a:p>
        </p:txBody>
      </p:sp>
      <p:sp>
        <p:nvSpPr>
          <p:cNvPr id="62" name="Shape 40"/>
          <p:cNvSpPr/>
          <p:nvPr/>
        </p:nvSpPr>
        <p:spPr>
          <a:xfrm>
            <a:off x="0" y="7048195"/>
            <a:ext cx="12191695" cy="181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3" name="Shape 41"/>
          <p:cNvSpPr/>
          <p:nvPr/>
        </p:nvSpPr>
        <p:spPr>
          <a:xfrm>
            <a:off x="0" y="7048195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64" name="Text 42"/>
          <p:cNvSpPr txBox="1"/>
          <p:nvPr/>
        </p:nvSpPr>
        <p:spPr>
          <a:xfrm>
            <a:off x="571500" y="7067398"/>
            <a:ext cx="35058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1 — Databricks Quality Engineering Strategy &amp; Architecture</a:t>
            </a:r>
            <a:endParaRPr lang="en-US" sz="900" dirty="0"/>
          </a:p>
        </p:txBody>
      </p:sp>
      <p:sp>
        <p:nvSpPr>
          <p:cNvPr id="65" name="Text 43"/>
          <p:cNvSpPr txBox="1"/>
          <p:nvPr/>
        </p:nvSpPr>
        <p:spPr>
          <a:xfrm>
            <a:off x="8708746" y="7067398"/>
            <a:ext cx="30010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 + Architecture + Native Databricks Validation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1090879"/>
            <a:ext cx="609905" cy="38405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5253228"/>
            <a:ext cx="342900" cy="457200"/>
          </a:xfrm>
          <a:prstGeom prst="roundRect">
            <a:avLst>
              <a:gd name="adj" fmla="val 266667"/>
            </a:avLst>
          </a:prstGeom>
          <a:solidFill>
            <a:srgbClr val="EFF6FF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-760" r="-760" t="0" b="0"/>
          <a:stretch/>
        </p:blipFill>
        <p:spPr>
          <a:xfrm>
            <a:off x="1009498" y="5395874"/>
            <a:ext cx="152705" cy="171907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513125" y="5395874"/>
            <a:ext cx="171907" cy="171907"/>
          </a:xfrm>
          <a:prstGeom prst="rect">
            <a:avLst/>
          </a:prstGeom>
        </p:spPr>
      </p:pic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175858" y="5395874"/>
            <a:ext cx="171907" cy="171907"/>
          </a:xfrm>
          <a:prstGeom prst="rect">
            <a:avLst/>
          </a:prstGeom>
        </p:spPr>
      </p:pic>
      <p:sp>
        <p:nvSpPr>
          <p:cNvPr id="12" name="Text 7"/>
          <p:cNvSpPr txBox="1"/>
          <p:nvPr/>
        </p:nvSpPr>
        <p:spPr>
          <a:xfrm>
            <a:off x="1676095" y="1024128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 03</a:t>
            </a:r>
            <a:endParaRPr lang="en-US" sz="1000" dirty="0"/>
          </a:p>
        </p:txBody>
      </p:sp>
      <p:sp>
        <p:nvSpPr>
          <p:cNvPr id="13" name="Text 8"/>
          <p:cNvSpPr txBox="1"/>
          <p:nvPr/>
        </p:nvSpPr>
        <p:spPr>
          <a:xfrm>
            <a:off x="914400" y="1518818"/>
            <a:ext cx="5477256" cy="1400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Databricks Validation</a:t>
            </a:r>
            <a:endParaRPr lang="en-US" sz="4500" dirty="0"/>
          </a:p>
        </p:txBody>
      </p:sp>
      <p:sp>
        <p:nvSpPr>
          <p:cNvPr id="14" name="Text 9"/>
          <p:cNvSpPr txBox="1"/>
          <p:nvPr/>
        </p:nvSpPr>
        <p:spPr>
          <a:xfrm>
            <a:off x="914400" y="3290926"/>
            <a:ext cx="5649163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trust at the source with Delta constraints, DLT expectations, and comprehensive monitoring &amp; alerting.</a:t>
            </a:r>
            <a:endParaRPr lang="en-US" sz="1800" dirty="0"/>
          </a:p>
        </p:txBody>
      </p:sp>
      <p:sp>
        <p:nvSpPr>
          <p:cNvPr id="15" name="Text 10"/>
          <p:cNvSpPr txBox="1"/>
          <p:nvPr/>
        </p:nvSpPr>
        <p:spPr>
          <a:xfrm>
            <a:off x="1409090" y="5119726"/>
            <a:ext cx="676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STORAGE</a:t>
            </a:r>
            <a:endParaRPr lang="en-US" sz="900" dirty="0"/>
          </a:p>
        </p:txBody>
      </p:sp>
      <p:sp>
        <p:nvSpPr>
          <p:cNvPr id="16" name="Text 11"/>
          <p:cNvSpPr txBox="1"/>
          <p:nvPr/>
        </p:nvSpPr>
        <p:spPr>
          <a:xfrm>
            <a:off x="1409090" y="5339182"/>
            <a:ext cx="1110082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Constraints</a:t>
            </a:r>
            <a:endParaRPr lang="en-US" sz="1300" dirty="0"/>
          </a:p>
        </p:txBody>
      </p:sp>
      <p:sp>
        <p:nvSpPr>
          <p:cNvPr id="17" name="Text 12"/>
          <p:cNvSpPr txBox="1"/>
          <p:nvPr/>
        </p:nvSpPr>
        <p:spPr>
          <a:xfrm>
            <a:off x="3937406" y="5119726"/>
            <a:ext cx="6382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</a:t>
            </a:r>
            <a:endParaRPr lang="en-US" sz="900" dirty="0"/>
          </a:p>
        </p:txBody>
      </p:sp>
      <p:sp>
        <p:nvSpPr>
          <p:cNvPr id="18" name="Text 13"/>
          <p:cNvSpPr txBox="1"/>
          <p:nvPr/>
        </p:nvSpPr>
        <p:spPr>
          <a:xfrm>
            <a:off x="3937406" y="5339182"/>
            <a:ext cx="1224382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Expectations</a:t>
            </a:r>
            <a:endParaRPr lang="en-US" sz="1300" dirty="0"/>
          </a:p>
        </p:txBody>
      </p:sp>
      <p:sp>
        <p:nvSpPr>
          <p:cNvPr id="19" name="Text 14"/>
          <p:cNvSpPr txBox="1"/>
          <p:nvPr/>
        </p:nvSpPr>
        <p:spPr>
          <a:xfrm>
            <a:off x="6642202" y="5253228"/>
            <a:ext cx="10671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OBSERVABILITY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6642202" y="5471770"/>
            <a:ext cx="10533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</a:t>
            </a:r>
            <a:endParaRPr lang="en-US" sz="130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9" b="-9"/>
          <a:stretch/>
        </p:blipFill>
        <p:spPr>
          <a:xfrm>
            <a:off x="8229600" y="1276502"/>
            <a:ext cx="3047695" cy="3810305"/>
          </a:xfrm>
          <a:prstGeom prst="rect">
            <a:avLst/>
          </a:prstGeom>
        </p:spPr>
      </p:pic>
      <p:sp>
        <p:nvSpPr>
          <p:cNvPr id="22" name="Text 16"/>
          <p:cNvSpPr txBox="1"/>
          <p:nvPr/>
        </p:nvSpPr>
        <p:spPr>
          <a:xfrm>
            <a:off x="9020556" y="5400446"/>
            <a:ext cx="15672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Validation Stack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7068312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Delta Lake Constraints &amp; Table Properties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57726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Enforcing quality at the storage layer with ACID guarantees and native controls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1686154"/>
            <a:ext cx="6077102" cy="1524305"/>
          </a:xfrm>
          <a:prstGeom prst="roundRect">
            <a:avLst>
              <a:gd name="adj" fmla="val 299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1500" y="1686154"/>
            <a:ext cx="57607" cy="1524305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9" name="Shape 7"/>
          <p:cNvSpPr/>
          <p:nvPr/>
        </p:nvSpPr>
        <p:spPr>
          <a:xfrm>
            <a:off x="819302" y="1857146"/>
            <a:ext cx="267005" cy="267005"/>
          </a:xfrm>
          <a:prstGeom prst="ellipse">
            <a:avLst/>
          </a:prstGeom>
          <a:solidFill>
            <a:srgbClr val="6366F1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-2512" r="-2512" t="0" b="0"/>
          <a:stretch/>
        </p:blipFill>
        <p:spPr>
          <a:xfrm>
            <a:off x="899770" y="1923898"/>
            <a:ext cx="105156" cy="133502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181405" y="1861718"/>
            <a:ext cx="271028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NULL &amp; Type Enforcement</a:t>
            </a:r>
            <a:endParaRPr lang="en-US" sz="1300" dirty="0"/>
          </a:p>
        </p:txBody>
      </p:sp>
      <p:sp>
        <p:nvSpPr>
          <p:cNvPr id="12" name="Text 9"/>
          <p:cNvSpPr txBox="1"/>
          <p:nvPr/>
        </p:nvSpPr>
        <p:spPr>
          <a:xfrm>
            <a:off x="819302" y="2266798"/>
            <a:ext cx="555863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Fundamental integrity check. Prevents null values in critical columns like Primary Keys, Foreign Keys, or mandatory timestamps.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819302" y="2706624"/>
            <a:ext cx="5639105" cy="323698"/>
          </a:xfrm>
          <a:prstGeom prst="roundRect">
            <a:avLst>
              <a:gd name="adj" fmla="val 49850"/>
            </a:avLst>
          </a:prstGeom>
          <a:solidFill>
            <a:srgbClr val="1E293B"/>
          </a:solidFill>
          <a:ln/>
        </p:spPr>
      </p:sp>
      <p:sp>
        <p:nvSpPr>
          <p:cNvPr id="14" name="Text 11"/>
          <p:cNvSpPr txBox="1"/>
          <p:nvPr/>
        </p:nvSpPr>
        <p:spPr>
          <a:xfrm>
            <a:off x="933602" y="2801722"/>
            <a:ext cx="4277563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8F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ALTER TABLE silver_orders ALTER COLUMN order_id SET NOT NULL;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571500" y="3392424"/>
            <a:ext cx="6077102" cy="1524305"/>
          </a:xfrm>
          <a:prstGeom prst="roundRect">
            <a:avLst>
              <a:gd name="adj" fmla="val 299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571500" y="3392424"/>
            <a:ext cx="57607" cy="152430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17" name="Shape 14"/>
          <p:cNvSpPr/>
          <p:nvPr/>
        </p:nvSpPr>
        <p:spPr>
          <a:xfrm>
            <a:off x="819302" y="3564331"/>
            <a:ext cx="267005" cy="267005"/>
          </a:xfrm>
          <a:prstGeom prst="ellipse">
            <a:avLst/>
          </a:prstGeom>
          <a:solidFill>
            <a:srgbClr val="10B981"/>
          </a:solidFill>
          <a:ln/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1100" b="-1100"/>
          <a:stretch/>
        </p:blipFill>
        <p:spPr>
          <a:xfrm>
            <a:off x="895198" y="3631082"/>
            <a:ext cx="114300" cy="133502"/>
          </a:xfrm>
          <a:prstGeom prst="rect">
            <a:avLst/>
          </a:prstGeom>
        </p:spPr>
      </p:pic>
      <p:sp>
        <p:nvSpPr>
          <p:cNvPr id="19" name="Text 15"/>
          <p:cNvSpPr txBox="1"/>
          <p:nvPr/>
        </p:nvSpPr>
        <p:spPr>
          <a:xfrm>
            <a:off x="1181405" y="3568903"/>
            <a:ext cx="173918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Constraints</a:t>
            </a:r>
            <a:endParaRPr lang="en-US" sz="1300" dirty="0"/>
          </a:p>
        </p:txBody>
      </p:sp>
      <p:sp>
        <p:nvSpPr>
          <p:cNvPr id="20" name="Text 16"/>
          <p:cNvSpPr txBox="1"/>
          <p:nvPr/>
        </p:nvSpPr>
        <p:spPr>
          <a:xfrm>
            <a:off x="819302" y="3973982"/>
            <a:ext cx="567293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Validates row values against boolean expressions. Ideal for domain rules (e.g., price &gt; 0, status codes) directly on the table.</a:t>
            </a:r>
            <a:endParaRPr lang="en-US" sz="1000" dirty="0"/>
          </a:p>
        </p:txBody>
      </p:sp>
      <p:sp>
        <p:nvSpPr>
          <p:cNvPr id="21" name="Shape 17"/>
          <p:cNvSpPr/>
          <p:nvPr/>
        </p:nvSpPr>
        <p:spPr>
          <a:xfrm>
            <a:off x="819302" y="4413809"/>
            <a:ext cx="5639105" cy="323698"/>
          </a:xfrm>
          <a:prstGeom prst="roundRect">
            <a:avLst>
              <a:gd name="adj" fmla="val 49850"/>
            </a:avLst>
          </a:prstGeom>
          <a:solidFill>
            <a:srgbClr val="1E293B"/>
          </a:solidFill>
          <a:ln/>
        </p:spPr>
      </p:sp>
      <p:sp>
        <p:nvSpPr>
          <p:cNvPr id="22" name="Text 18"/>
          <p:cNvSpPr txBox="1"/>
          <p:nvPr/>
        </p:nvSpPr>
        <p:spPr>
          <a:xfrm>
            <a:off x="933602" y="4508906"/>
            <a:ext cx="50292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8F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CONSTRAINT valid_amt CHECK (amount &gt; 0 AND status IN ('OPEN', 'CLOSED'))</a:t>
            </a:r>
            <a:endParaRPr lang="en-US" sz="900" dirty="0"/>
          </a:p>
        </p:txBody>
      </p:sp>
      <p:sp>
        <p:nvSpPr>
          <p:cNvPr id="23" name="Shape 19"/>
          <p:cNvSpPr/>
          <p:nvPr/>
        </p:nvSpPr>
        <p:spPr>
          <a:xfrm>
            <a:off x="571500" y="5099609"/>
            <a:ext cx="6077102" cy="1524305"/>
          </a:xfrm>
          <a:prstGeom prst="roundRect">
            <a:avLst>
              <a:gd name="adj" fmla="val 299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24" name="Shape 20"/>
          <p:cNvSpPr/>
          <p:nvPr/>
        </p:nvSpPr>
        <p:spPr>
          <a:xfrm>
            <a:off x="571500" y="5099609"/>
            <a:ext cx="57607" cy="152430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25" name="Shape 21"/>
          <p:cNvSpPr/>
          <p:nvPr/>
        </p:nvSpPr>
        <p:spPr>
          <a:xfrm>
            <a:off x="819302" y="5270602"/>
            <a:ext cx="267005" cy="267005"/>
          </a:xfrm>
          <a:prstGeom prst="ellipse">
            <a:avLst/>
          </a:prstGeom>
          <a:solidFill>
            <a:srgbClr val="8B5CF6"/>
          </a:solidFill>
          <a:ln/>
        </p:spPr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rcRect l="-2512" r="-2512" t="0" b="0"/>
          <a:stretch/>
        </p:blipFill>
        <p:spPr>
          <a:xfrm>
            <a:off x="899770" y="5337353"/>
            <a:ext cx="105156" cy="133502"/>
          </a:xfrm>
          <a:prstGeom prst="rect">
            <a:avLst/>
          </a:prstGeom>
        </p:spPr>
      </p:pic>
      <p:sp>
        <p:nvSpPr>
          <p:cNvPr id="27" name="Text 22"/>
          <p:cNvSpPr txBox="1"/>
          <p:nvPr/>
        </p:nvSpPr>
        <p:spPr>
          <a:xfrm>
            <a:off x="1181405" y="5276088"/>
            <a:ext cx="177667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Columns</a:t>
            </a:r>
            <a:endParaRPr lang="en-US" sz="1300" dirty="0"/>
          </a:p>
        </p:txBody>
      </p:sp>
      <p:sp>
        <p:nvSpPr>
          <p:cNvPr id="28" name="Text 23"/>
          <p:cNvSpPr txBox="1"/>
          <p:nvPr/>
        </p:nvSpPr>
        <p:spPr>
          <a:xfrm>
            <a:off x="819302" y="5680253"/>
            <a:ext cx="571042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computes column values based on other columns. Ensures consistency for hash keys, date partitions, or standardizations.</a:t>
            </a:r>
            <a:endParaRPr lang="en-US" sz="1000" dirty="0"/>
          </a:p>
        </p:txBody>
      </p:sp>
      <p:sp>
        <p:nvSpPr>
          <p:cNvPr id="29" name="Shape 24"/>
          <p:cNvSpPr/>
          <p:nvPr/>
        </p:nvSpPr>
        <p:spPr>
          <a:xfrm>
            <a:off x="819302" y="6120079"/>
            <a:ext cx="5639105" cy="323698"/>
          </a:xfrm>
          <a:prstGeom prst="roundRect">
            <a:avLst>
              <a:gd name="adj" fmla="val 49850"/>
            </a:avLst>
          </a:prstGeom>
          <a:solidFill>
            <a:srgbClr val="1E293B"/>
          </a:solidFill>
          <a:ln/>
        </p:spPr>
      </p:sp>
      <p:sp>
        <p:nvSpPr>
          <p:cNvPr id="30" name="Text 25"/>
          <p:cNvSpPr txBox="1"/>
          <p:nvPr/>
        </p:nvSpPr>
        <p:spPr>
          <a:xfrm>
            <a:off x="933602" y="6216091"/>
            <a:ext cx="31053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8F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GENERATED ALWAYS AS (cast(event_ts as DATE))</a:t>
            </a:r>
            <a:endParaRPr lang="en-US" sz="900" dirty="0"/>
          </a:p>
        </p:txBody>
      </p:sp>
      <p:sp>
        <p:nvSpPr>
          <p:cNvPr id="31" name="Shape 26"/>
          <p:cNvSpPr/>
          <p:nvPr/>
        </p:nvSpPr>
        <p:spPr>
          <a:xfrm>
            <a:off x="7029907" y="1686154"/>
            <a:ext cx="4591202" cy="5896051"/>
          </a:xfrm>
          <a:prstGeom prst="roundRect">
            <a:avLst>
              <a:gd name="adj" fmla="val 496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32" name="Shape 27"/>
          <p:cNvSpPr/>
          <p:nvPr/>
        </p:nvSpPr>
        <p:spPr>
          <a:xfrm>
            <a:off x="7324344" y="2419502"/>
            <a:ext cx="4000500" cy="19202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33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324344" y="2029054"/>
            <a:ext cx="237744" cy="190195"/>
          </a:xfrm>
          <a:prstGeom prst="rect">
            <a:avLst/>
          </a:prstGeom>
        </p:spPr>
      </p:pic>
      <p:sp>
        <p:nvSpPr>
          <p:cNvPr id="34" name="Text 28"/>
          <p:cNvSpPr txBox="1"/>
          <p:nvPr/>
        </p:nvSpPr>
        <p:spPr>
          <a:xfrm>
            <a:off x="7677302" y="1981505"/>
            <a:ext cx="290596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0F172A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Operationalization &amp; Workflow</a:t>
            </a:r>
            <a:endParaRPr lang="en-US" sz="1500" dirty="0"/>
          </a:p>
        </p:txBody>
      </p:sp>
      <p:sp>
        <p:nvSpPr>
          <p:cNvPr id="35" name="Shape 29"/>
          <p:cNvSpPr/>
          <p:nvPr/>
        </p:nvSpPr>
        <p:spPr>
          <a:xfrm>
            <a:off x="7324344" y="2667305"/>
            <a:ext cx="19202" cy="1086307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43" b="-43"/>
          <a:stretch/>
        </p:blipFill>
        <p:spPr>
          <a:xfrm>
            <a:off x="7457846" y="2704795"/>
            <a:ext cx="133502" cy="152705"/>
          </a:xfrm>
          <a:prstGeom prst="rect">
            <a:avLst/>
          </a:prstGeom>
        </p:spPr>
      </p:pic>
      <p:sp>
        <p:nvSpPr>
          <p:cNvPr id="37" name="Text 30"/>
          <p:cNvSpPr txBox="1"/>
          <p:nvPr/>
        </p:nvSpPr>
        <p:spPr>
          <a:xfrm>
            <a:off x="7667244" y="2686507"/>
            <a:ext cx="18004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via DDL in PRs</a:t>
            </a:r>
            <a:endParaRPr lang="en-US" sz="1200" dirty="0"/>
          </a:p>
        </p:txBody>
      </p:sp>
      <p:sp>
        <p:nvSpPr>
          <p:cNvPr id="38" name="Text 31"/>
          <p:cNvSpPr txBox="1"/>
          <p:nvPr/>
        </p:nvSpPr>
        <p:spPr>
          <a:xfrm>
            <a:off x="7457846" y="2971800"/>
            <a:ext cx="3710635" cy="762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 not apply constraints manually. Define them in your Infrastructure-as-Code or DDL scripts within the Git repository. CI pipelines execute ALTER TABLE commands during deployment.</a:t>
            </a:r>
            <a:endParaRPr lang="en-US" sz="1000" dirty="0"/>
          </a:p>
        </p:txBody>
      </p:sp>
      <p:sp>
        <p:nvSpPr>
          <p:cNvPr id="39" name="Shape 32"/>
          <p:cNvSpPr/>
          <p:nvPr/>
        </p:nvSpPr>
        <p:spPr>
          <a:xfrm>
            <a:off x="7324344" y="3981298"/>
            <a:ext cx="19202" cy="886054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4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457846" y="4019702"/>
            <a:ext cx="152705" cy="152705"/>
          </a:xfrm>
          <a:prstGeom prst="rect">
            <a:avLst/>
          </a:prstGeom>
        </p:spPr>
      </p:pic>
      <p:sp>
        <p:nvSpPr>
          <p:cNvPr id="41" name="Text 33"/>
          <p:cNvSpPr txBox="1"/>
          <p:nvPr/>
        </p:nvSpPr>
        <p:spPr>
          <a:xfrm>
            <a:off x="7686446" y="4000500"/>
            <a:ext cx="19056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via System Tables</a:t>
            </a:r>
            <a:endParaRPr lang="en-US" sz="1200" dirty="0"/>
          </a:p>
        </p:txBody>
      </p:sp>
      <p:sp>
        <p:nvSpPr>
          <p:cNvPr id="42" name="Text 34"/>
          <p:cNvSpPr txBox="1"/>
          <p:nvPr/>
        </p:nvSpPr>
        <p:spPr>
          <a:xfrm>
            <a:off x="7457846" y="4286707"/>
            <a:ext cx="3939235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enforcement actions. Query system.quality or the Delta transaction log to see when constraints blocked writes, providing auditability for data rejections.</a:t>
            </a:r>
            <a:endParaRPr lang="en-US" sz="1000" dirty="0"/>
          </a:p>
        </p:txBody>
      </p:sp>
      <p:sp>
        <p:nvSpPr>
          <p:cNvPr id="43" name="Shape 35"/>
          <p:cNvSpPr/>
          <p:nvPr/>
        </p:nvSpPr>
        <p:spPr>
          <a:xfrm>
            <a:off x="7324344" y="5095951"/>
            <a:ext cx="19202" cy="886054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44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7457846" y="5134356"/>
            <a:ext cx="152705" cy="152705"/>
          </a:xfrm>
          <a:prstGeom prst="rect">
            <a:avLst/>
          </a:prstGeom>
        </p:spPr>
      </p:pic>
      <p:sp>
        <p:nvSpPr>
          <p:cNvPr id="45" name="Text 36"/>
          <p:cNvSpPr txBox="1"/>
          <p:nvPr/>
        </p:nvSpPr>
        <p:spPr>
          <a:xfrm>
            <a:off x="7686446" y="5115154"/>
            <a:ext cx="15910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Quarantine Patterns</a:t>
            </a:r>
            <a:endParaRPr lang="en-US" sz="1200" dirty="0"/>
          </a:p>
        </p:txBody>
      </p:sp>
      <p:sp>
        <p:nvSpPr>
          <p:cNvPr id="46" name="Text 37"/>
          <p:cNvSpPr txBox="1"/>
          <p:nvPr/>
        </p:nvSpPr>
        <p:spPr>
          <a:xfrm>
            <a:off x="7457846" y="5400446"/>
            <a:ext cx="3900830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Constraints block "bad" data by default, causing transaction failure. For resilience, use logic to route invalid rows to a _quarantine table instead of failing the pipeline.</a:t>
            </a:r>
            <a:endParaRPr lang="en-US" sz="1000" dirty="0"/>
          </a:p>
        </p:txBody>
      </p:sp>
      <p:sp>
        <p:nvSpPr>
          <p:cNvPr id="47" name="Shape 38"/>
          <p:cNvSpPr/>
          <p:nvPr/>
        </p:nvSpPr>
        <p:spPr>
          <a:xfrm>
            <a:off x="7324344" y="6210605"/>
            <a:ext cx="4000500" cy="1076249"/>
          </a:xfrm>
          <a:prstGeom prst="roundRect">
            <a:avLst>
              <a:gd name="adj" fmla="val 6015"/>
            </a:avLst>
          </a:prstGeom>
          <a:solidFill>
            <a:srgbClr val="EFF6FF"/>
          </a:solidFill>
          <a:ln w="12700">
            <a:solidFill>
              <a:srgbClr val="DBEAFE"/>
            </a:solidFill>
            <a:prstDash val="solid"/>
          </a:ln>
        </p:spPr>
      </p:sp>
      <p:pic>
        <p:nvPicPr>
          <p:cNvPr id="48" name="Image 7" descr="preencoded.png">    </p:cNvPr>
          <p:cNvPicPr>
            <a:picLocks noChangeAspect="1"/>
          </p:cNvPicPr>
          <p:nvPr/>
        </p:nvPicPr>
        <p:blipFill>
          <a:blip r:embed="rId8"/>
          <a:srcRect l="-133" r="-133" t="0" b="0"/>
          <a:stretch/>
        </p:blipFill>
        <p:spPr>
          <a:xfrm>
            <a:off x="7487107" y="6386170"/>
            <a:ext cx="85954" cy="114300"/>
          </a:xfrm>
          <a:prstGeom prst="rect">
            <a:avLst/>
          </a:prstGeom>
        </p:spPr>
      </p:pic>
      <p:sp>
        <p:nvSpPr>
          <p:cNvPr id="49" name="Text 39"/>
          <p:cNvSpPr txBox="1"/>
          <p:nvPr/>
        </p:nvSpPr>
        <p:spPr>
          <a:xfrm>
            <a:off x="7648956" y="6372454"/>
            <a:ext cx="8101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Practice</a:t>
            </a:r>
            <a:endParaRPr lang="en-US" sz="900" dirty="0"/>
          </a:p>
        </p:txBody>
      </p:sp>
      <p:sp>
        <p:nvSpPr>
          <p:cNvPr id="50" name="Text 40"/>
          <p:cNvSpPr txBox="1"/>
          <p:nvPr/>
        </p:nvSpPr>
        <p:spPr>
          <a:xfrm>
            <a:off x="7487107" y="6581851"/>
            <a:ext cx="3562502" cy="514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structural constraints (NOT NULL) on Silver tables, but reserve complex business constraints (CHECK) for Gold to allow flexible ingestion.</a:t>
            </a:r>
            <a:endParaRPr lang="en-US" sz="900" dirty="0"/>
          </a:p>
        </p:txBody>
      </p:sp>
      <p:sp>
        <p:nvSpPr>
          <p:cNvPr id="51" name="Shape 41"/>
          <p:cNvSpPr/>
          <p:nvPr/>
        </p:nvSpPr>
        <p:spPr>
          <a:xfrm>
            <a:off x="0" y="7862926"/>
            <a:ext cx="12191695" cy="181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2" name="Shape 42"/>
          <p:cNvSpPr/>
          <p:nvPr/>
        </p:nvSpPr>
        <p:spPr>
          <a:xfrm>
            <a:off x="0" y="7862926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53" name="Text 43"/>
          <p:cNvSpPr txBox="1"/>
          <p:nvPr/>
        </p:nvSpPr>
        <p:spPr>
          <a:xfrm>
            <a:off x="571500" y="7882128"/>
            <a:ext cx="35058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1 — Databricks Quality Engineering Strategy &amp; Architecture</a:t>
            </a:r>
            <a:endParaRPr lang="en-US" sz="900" dirty="0"/>
          </a:p>
        </p:txBody>
      </p:sp>
      <p:sp>
        <p:nvSpPr>
          <p:cNvPr id="54" name="Text 44"/>
          <p:cNvSpPr txBox="1"/>
          <p:nvPr/>
        </p:nvSpPr>
        <p:spPr>
          <a:xfrm>
            <a:off x="10229393" y="7882128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&amp; Proprietary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0" y="1219810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457200" y="390449"/>
            <a:ext cx="28821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1 — DATABRICKS QE STRATEGY</a:t>
            </a:r>
            <a:endParaRPr lang="en-US" sz="10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590702"/>
            <a:ext cx="5829300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Expectations &amp; Quality Gates</a:t>
            </a:r>
            <a:endParaRPr lang="en-US" sz="2700" dirty="0"/>
          </a:p>
        </p:txBody>
      </p:sp>
      <p:sp>
        <p:nvSpPr>
          <p:cNvPr id="7" name="Text 5"/>
          <p:cNvSpPr txBox="1"/>
          <p:nvPr/>
        </p:nvSpPr>
        <p:spPr>
          <a:xfrm>
            <a:off x="10246766" y="809244"/>
            <a:ext cx="15956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Validation Matrix</a:t>
            </a:r>
            <a:endParaRPr lang="en-US" sz="1000" dirty="0"/>
          </a:p>
        </p:txBody>
      </p:sp>
      <p:sp>
        <p:nvSpPr>
          <p:cNvPr id="8" name="Text 6"/>
          <p:cNvSpPr txBox="1"/>
          <p:nvPr/>
        </p:nvSpPr>
        <p:spPr>
          <a:xfrm>
            <a:off x="457200" y="2168042"/>
            <a:ext cx="17958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CATEGORY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3314700" y="1739189"/>
            <a:ext cx="2704795" cy="38405"/>
          </a:xfrm>
          <a:prstGeom prst="rect">
            <a:avLst/>
          </a:prstGeom>
          <a:solidFill>
            <a:srgbClr val="B45309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80" b="-180"/>
          <a:stretch/>
        </p:blipFill>
        <p:spPr>
          <a:xfrm>
            <a:off x="3429000" y="1930298"/>
            <a:ext cx="190195" cy="152705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3696005" y="1911096"/>
            <a:ext cx="12573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7835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Bronze (Ingest)</a:t>
            </a:r>
            <a:endParaRPr lang="en-US" sz="1200" dirty="0"/>
          </a:p>
        </p:txBody>
      </p:sp>
      <p:sp>
        <p:nvSpPr>
          <p:cNvPr id="12" name="Text 9"/>
          <p:cNvSpPr txBox="1"/>
          <p:nvPr/>
        </p:nvSpPr>
        <p:spPr>
          <a:xfrm>
            <a:off x="3429000" y="2158898"/>
            <a:ext cx="10003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2400E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Sanity &amp; Schema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6172200" y="1739189"/>
            <a:ext cx="2704795" cy="685800"/>
          </a:xfrm>
          <a:prstGeom prst="roundRect">
            <a:avLst>
              <a:gd name="adj" fmla="val 3704"/>
            </a:avLst>
          </a:prstGeom>
          <a:solidFill>
            <a:srgbClr val="F9FAFB"/>
          </a:solidFill>
          <a:ln/>
        </p:spPr>
      </p:sp>
      <p:sp>
        <p:nvSpPr>
          <p:cNvPr id="14" name="Shape 11"/>
          <p:cNvSpPr/>
          <p:nvPr/>
        </p:nvSpPr>
        <p:spPr>
          <a:xfrm>
            <a:off x="6172200" y="1739189"/>
            <a:ext cx="2704795" cy="38405"/>
          </a:xfrm>
          <a:prstGeom prst="rect">
            <a:avLst/>
          </a:prstGeom>
          <a:solidFill>
            <a:srgbClr val="94A3B8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286500" y="1930298"/>
            <a:ext cx="152705" cy="152705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6515100" y="1911096"/>
            <a:ext cx="12957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Silver (Curated)</a:t>
            </a:r>
            <a:endParaRPr lang="en-US" sz="1200" dirty="0"/>
          </a:p>
        </p:txBody>
      </p:sp>
      <p:sp>
        <p:nvSpPr>
          <p:cNvPr id="17" name="Text 13"/>
          <p:cNvSpPr txBox="1"/>
          <p:nvPr/>
        </p:nvSpPr>
        <p:spPr>
          <a:xfrm>
            <a:off x="6286500" y="2158898"/>
            <a:ext cx="9052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Rules</a:t>
            </a:r>
            <a:endParaRPr lang="en-US" sz="900" dirty="0"/>
          </a:p>
        </p:txBody>
      </p:sp>
      <p:sp>
        <p:nvSpPr>
          <p:cNvPr id="18" name="Shape 14"/>
          <p:cNvSpPr/>
          <p:nvPr/>
        </p:nvSpPr>
        <p:spPr>
          <a:xfrm>
            <a:off x="9029700" y="1739189"/>
            <a:ext cx="2704795" cy="685800"/>
          </a:xfrm>
          <a:prstGeom prst="roundRect">
            <a:avLst>
              <a:gd name="adj" fmla="val 3704"/>
            </a:avLst>
          </a:prstGeom>
          <a:solidFill>
            <a:srgbClr val="FFFBEB"/>
          </a:solidFill>
          <a:ln/>
        </p:spPr>
      </p:sp>
      <p:sp>
        <p:nvSpPr>
          <p:cNvPr id="19" name="Shape 15"/>
          <p:cNvSpPr/>
          <p:nvPr/>
        </p:nvSpPr>
        <p:spPr>
          <a:xfrm>
            <a:off x="9029700" y="1739189"/>
            <a:ext cx="2704795" cy="38405"/>
          </a:xfrm>
          <a:prstGeom prst="rect">
            <a:avLst/>
          </a:prstGeom>
          <a:solidFill>
            <a:srgbClr val="FBBF24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144000" y="1930298"/>
            <a:ext cx="152705" cy="152705"/>
          </a:xfrm>
          <a:prstGeom prst="rect">
            <a:avLst/>
          </a:prstGeom>
        </p:spPr>
      </p:pic>
      <p:sp>
        <p:nvSpPr>
          <p:cNvPr id="21" name="Text 16"/>
          <p:cNvSpPr txBox="1"/>
          <p:nvPr/>
        </p:nvSpPr>
        <p:spPr>
          <a:xfrm>
            <a:off x="9372600" y="1911096"/>
            <a:ext cx="11914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7835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Gold (Trusted)</a:t>
            </a:r>
            <a:endParaRPr lang="en-US" sz="1200" dirty="0"/>
          </a:p>
        </p:txBody>
      </p:sp>
      <p:sp>
        <p:nvSpPr>
          <p:cNvPr id="22" name="Text 17"/>
          <p:cNvSpPr txBox="1"/>
          <p:nvPr/>
        </p:nvSpPr>
        <p:spPr>
          <a:xfrm>
            <a:off x="9144000" y="2158898"/>
            <a:ext cx="8961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2400E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Integrity &amp; SLA</a:t>
            </a:r>
            <a:endParaRPr lang="en-US" sz="900" dirty="0"/>
          </a:p>
        </p:txBody>
      </p:sp>
      <p:sp>
        <p:nvSpPr>
          <p:cNvPr id="23" name="Shape 18"/>
          <p:cNvSpPr/>
          <p:nvPr/>
        </p:nvSpPr>
        <p:spPr>
          <a:xfrm>
            <a:off x="457200" y="3321101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24" name="Text 19"/>
          <p:cNvSpPr txBox="1"/>
          <p:nvPr/>
        </p:nvSpPr>
        <p:spPr>
          <a:xfrm>
            <a:off x="457200" y="2707538"/>
            <a:ext cx="13670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Scope &amp; Focus</a:t>
            </a:r>
            <a:endParaRPr lang="en-US" sz="1300" dirty="0"/>
          </a:p>
        </p:txBody>
      </p:sp>
      <p:sp>
        <p:nvSpPr>
          <p:cNvPr id="25" name="Text 20"/>
          <p:cNvSpPr txBox="1"/>
          <p:nvPr/>
        </p:nvSpPr>
        <p:spPr>
          <a:xfrm>
            <a:off x="457200" y="2983687"/>
            <a:ext cx="13816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are we validating?</a:t>
            </a:r>
            <a:endParaRPr lang="en-US" sz="900" dirty="0"/>
          </a:p>
        </p:txBody>
      </p:sp>
      <p:sp>
        <p:nvSpPr>
          <p:cNvPr id="26" name="Shape 21"/>
          <p:cNvSpPr/>
          <p:nvPr/>
        </p:nvSpPr>
        <p:spPr>
          <a:xfrm>
            <a:off x="3314700" y="2653589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43" b="-43"/>
          <a:stretch/>
        </p:blipFill>
        <p:spPr>
          <a:xfrm>
            <a:off x="3438144" y="2691994"/>
            <a:ext cx="133502" cy="152705"/>
          </a:xfrm>
          <a:prstGeom prst="rect">
            <a:avLst/>
          </a:prstGeom>
        </p:spPr>
      </p:pic>
      <p:sp>
        <p:nvSpPr>
          <p:cNvPr id="28" name="Text 22"/>
          <p:cNvSpPr txBox="1"/>
          <p:nvPr/>
        </p:nvSpPr>
        <p:spPr>
          <a:xfrm>
            <a:off x="3648456" y="2663647"/>
            <a:ext cx="11676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Sanity</a:t>
            </a:r>
            <a:endParaRPr lang="en-US" sz="1000" dirty="0"/>
          </a:p>
        </p:txBody>
      </p:sp>
      <p:sp>
        <p:nvSpPr>
          <p:cNvPr id="29" name="Text 23"/>
          <p:cNvSpPr txBox="1"/>
          <p:nvPr/>
        </p:nvSpPr>
        <p:spPr>
          <a:xfrm>
            <a:off x="3648456" y="2840126"/>
            <a:ext cx="228600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readability, correct format, metadata presence.</a:t>
            </a:r>
            <a:endParaRPr lang="en-US" sz="900" dirty="0"/>
          </a:p>
        </p:txBody>
      </p:sp>
      <p:sp>
        <p:nvSpPr>
          <p:cNvPr id="30" name="Shape 24"/>
          <p:cNvSpPr/>
          <p:nvPr/>
        </p:nvSpPr>
        <p:spPr>
          <a:xfrm>
            <a:off x="6172200" y="2653589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43" b="-43"/>
          <a:stretch/>
        </p:blipFill>
        <p:spPr>
          <a:xfrm>
            <a:off x="6295644" y="2691994"/>
            <a:ext cx="133502" cy="152705"/>
          </a:xfrm>
          <a:prstGeom prst="rect">
            <a:avLst/>
          </a:prstGeom>
        </p:spPr>
      </p:pic>
      <p:sp>
        <p:nvSpPr>
          <p:cNvPr id="32" name="Text 25"/>
          <p:cNvSpPr txBox="1"/>
          <p:nvPr/>
        </p:nvSpPr>
        <p:spPr>
          <a:xfrm>
            <a:off x="6505956" y="2663647"/>
            <a:ext cx="10817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 Validity</a:t>
            </a:r>
            <a:endParaRPr lang="en-US" sz="1000" dirty="0"/>
          </a:p>
        </p:txBody>
      </p:sp>
      <p:sp>
        <p:nvSpPr>
          <p:cNvPr id="33" name="Text 26"/>
          <p:cNvSpPr txBox="1"/>
          <p:nvPr/>
        </p:nvSpPr>
        <p:spPr>
          <a:xfrm>
            <a:off x="6505956" y="2840126"/>
            <a:ext cx="207660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Null checks, regex patterns, numeric ranges.</a:t>
            </a:r>
            <a:endParaRPr lang="en-US" sz="900" dirty="0"/>
          </a:p>
        </p:txBody>
      </p:sp>
      <p:sp>
        <p:nvSpPr>
          <p:cNvPr id="34" name="Shape 27"/>
          <p:cNvSpPr/>
          <p:nvPr/>
        </p:nvSpPr>
        <p:spPr>
          <a:xfrm>
            <a:off x="9029700" y="2653589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43" b="-43"/>
          <a:stretch/>
        </p:blipFill>
        <p:spPr>
          <a:xfrm>
            <a:off x="9153144" y="2691994"/>
            <a:ext cx="133502" cy="152705"/>
          </a:xfrm>
          <a:prstGeom prst="rect">
            <a:avLst/>
          </a:prstGeom>
        </p:spPr>
      </p:pic>
      <p:sp>
        <p:nvSpPr>
          <p:cNvPr id="36" name="Text 28"/>
          <p:cNvSpPr txBox="1"/>
          <p:nvPr/>
        </p:nvSpPr>
        <p:spPr>
          <a:xfrm>
            <a:off x="9363456" y="2663647"/>
            <a:ext cx="9674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Trust</a:t>
            </a:r>
            <a:endParaRPr lang="en-US" sz="1000" dirty="0"/>
          </a:p>
        </p:txBody>
      </p:sp>
      <p:sp>
        <p:nvSpPr>
          <p:cNvPr id="37" name="Text 29"/>
          <p:cNvSpPr txBox="1"/>
          <p:nvPr/>
        </p:nvSpPr>
        <p:spPr>
          <a:xfrm>
            <a:off x="9363456" y="2840126"/>
            <a:ext cx="2200961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Cross-table referential integrity, unique keys.</a:t>
            </a:r>
            <a:endParaRPr lang="en-US" sz="900" dirty="0"/>
          </a:p>
        </p:txBody>
      </p:sp>
      <p:sp>
        <p:nvSpPr>
          <p:cNvPr id="38" name="Shape 30"/>
          <p:cNvSpPr/>
          <p:nvPr/>
        </p:nvSpPr>
        <p:spPr>
          <a:xfrm>
            <a:off x="457200" y="4141318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9" name="Text 31"/>
          <p:cNvSpPr txBox="1"/>
          <p:nvPr/>
        </p:nvSpPr>
        <p:spPr>
          <a:xfrm>
            <a:off x="457200" y="3527755"/>
            <a:ext cx="12435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Operator</a:t>
            </a:r>
            <a:endParaRPr lang="en-US" sz="1300" dirty="0"/>
          </a:p>
        </p:txBody>
      </p:sp>
      <p:sp>
        <p:nvSpPr>
          <p:cNvPr id="40" name="Text 32"/>
          <p:cNvSpPr txBox="1"/>
          <p:nvPr/>
        </p:nvSpPr>
        <p:spPr>
          <a:xfrm>
            <a:off x="457200" y="3803904"/>
            <a:ext cx="10863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 on violation</a:t>
            </a:r>
            <a:endParaRPr lang="en-US" sz="900" dirty="0"/>
          </a:p>
        </p:txBody>
      </p:sp>
      <p:sp>
        <p:nvSpPr>
          <p:cNvPr id="41" name="Shape 33"/>
          <p:cNvSpPr/>
          <p:nvPr/>
        </p:nvSpPr>
        <p:spPr>
          <a:xfrm>
            <a:off x="3314700" y="3474720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42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438144" y="3513125"/>
            <a:ext cx="152705" cy="152705"/>
          </a:xfrm>
          <a:prstGeom prst="rect">
            <a:avLst/>
          </a:prstGeom>
        </p:spPr>
      </p:pic>
      <p:sp>
        <p:nvSpPr>
          <p:cNvPr id="43" name="Text 34"/>
          <p:cNvSpPr txBox="1"/>
          <p:nvPr/>
        </p:nvSpPr>
        <p:spPr>
          <a:xfrm>
            <a:off x="3666744" y="3484778"/>
            <a:ext cx="98663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expect(...)</a:t>
            </a:r>
            <a:endParaRPr lang="en-US" sz="1000" dirty="0"/>
          </a:p>
        </p:txBody>
      </p:sp>
      <p:sp>
        <p:nvSpPr>
          <p:cNvPr id="44" name="Text 35"/>
          <p:cNvSpPr txBox="1"/>
          <p:nvPr/>
        </p:nvSpPr>
        <p:spPr>
          <a:xfrm>
            <a:off x="3666744" y="3661258"/>
            <a:ext cx="230520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WARN: Record the error but allow data to flow.</a:t>
            </a:r>
            <a:endParaRPr lang="en-US" sz="900" dirty="0"/>
          </a:p>
        </p:txBody>
      </p:sp>
      <p:sp>
        <p:nvSpPr>
          <p:cNvPr id="45" name="Shape 36"/>
          <p:cNvSpPr/>
          <p:nvPr/>
        </p:nvSpPr>
        <p:spPr>
          <a:xfrm>
            <a:off x="6172200" y="3474720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46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43" b="-43"/>
          <a:stretch/>
        </p:blipFill>
        <p:spPr>
          <a:xfrm>
            <a:off x="6295644" y="3513125"/>
            <a:ext cx="133502" cy="152705"/>
          </a:xfrm>
          <a:prstGeom prst="rect">
            <a:avLst/>
          </a:prstGeom>
        </p:spPr>
      </p:pic>
      <p:sp>
        <p:nvSpPr>
          <p:cNvPr id="47" name="Text 37"/>
          <p:cNvSpPr txBox="1"/>
          <p:nvPr/>
        </p:nvSpPr>
        <p:spPr>
          <a:xfrm>
            <a:off x="6505956" y="3484778"/>
            <a:ext cx="162488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expect_or_drop(...)</a:t>
            </a:r>
            <a:endParaRPr lang="en-US" sz="1000" dirty="0"/>
          </a:p>
        </p:txBody>
      </p:sp>
      <p:sp>
        <p:nvSpPr>
          <p:cNvPr id="48" name="Text 38"/>
          <p:cNvSpPr txBox="1"/>
          <p:nvPr/>
        </p:nvSpPr>
        <p:spPr>
          <a:xfrm>
            <a:off x="6505956" y="3661258"/>
            <a:ext cx="24487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DROP: Remove invalid rows from the target.</a:t>
            </a:r>
            <a:endParaRPr lang="en-US" sz="900" dirty="0"/>
          </a:p>
        </p:txBody>
      </p:sp>
      <p:sp>
        <p:nvSpPr>
          <p:cNvPr id="49" name="Shape 39"/>
          <p:cNvSpPr/>
          <p:nvPr/>
        </p:nvSpPr>
        <p:spPr>
          <a:xfrm>
            <a:off x="9029700" y="3474720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5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9153144" y="3513125"/>
            <a:ext cx="152705" cy="152705"/>
          </a:xfrm>
          <a:prstGeom prst="rect">
            <a:avLst/>
          </a:prstGeom>
        </p:spPr>
      </p:pic>
      <p:sp>
        <p:nvSpPr>
          <p:cNvPr id="51" name="Text 40"/>
          <p:cNvSpPr txBox="1"/>
          <p:nvPr/>
        </p:nvSpPr>
        <p:spPr>
          <a:xfrm>
            <a:off x="9381744" y="3484778"/>
            <a:ext cx="162488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expect_or_fail(...)</a:t>
            </a:r>
            <a:endParaRPr lang="en-US" sz="1000" dirty="0"/>
          </a:p>
        </p:txBody>
      </p:sp>
      <p:sp>
        <p:nvSpPr>
          <p:cNvPr id="52" name="Text 41"/>
          <p:cNvSpPr txBox="1"/>
          <p:nvPr/>
        </p:nvSpPr>
        <p:spPr>
          <a:xfrm>
            <a:off x="9381744" y="3661258"/>
            <a:ext cx="20098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FAIL: Stop the pipeline immediately.</a:t>
            </a:r>
            <a:endParaRPr lang="en-US" sz="900" dirty="0"/>
          </a:p>
        </p:txBody>
      </p:sp>
      <p:sp>
        <p:nvSpPr>
          <p:cNvPr id="53" name="Shape 42"/>
          <p:cNvSpPr/>
          <p:nvPr/>
        </p:nvSpPr>
        <p:spPr>
          <a:xfrm>
            <a:off x="457200" y="4962449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4" name="Text 43"/>
          <p:cNvSpPr txBox="1"/>
          <p:nvPr/>
        </p:nvSpPr>
        <p:spPr>
          <a:xfrm>
            <a:off x="457200" y="4348886"/>
            <a:ext cx="1338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 Handling</a:t>
            </a:r>
            <a:endParaRPr lang="en-US" sz="1300" dirty="0"/>
          </a:p>
        </p:txBody>
      </p:sp>
      <p:sp>
        <p:nvSpPr>
          <p:cNvPr id="55" name="Text 44"/>
          <p:cNvSpPr txBox="1"/>
          <p:nvPr/>
        </p:nvSpPr>
        <p:spPr>
          <a:xfrm>
            <a:off x="457200" y="4625035"/>
            <a:ext cx="14484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 of bad data</a:t>
            </a:r>
            <a:endParaRPr lang="en-US" sz="900" dirty="0"/>
          </a:p>
        </p:txBody>
      </p:sp>
      <p:sp>
        <p:nvSpPr>
          <p:cNvPr id="56" name="Shape 45"/>
          <p:cNvSpPr/>
          <p:nvPr/>
        </p:nvSpPr>
        <p:spPr>
          <a:xfrm>
            <a:off x="3314700" y="4295851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57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3438144" y="4334256"/>
            <a:ext cx="152705" cy="152705"/>
          </a:xfrm>
          <a:prstGeom prst="rect">
            <a:avLst/>
          </a:prstGeom>
        </p:spPr>
      </p:pic>
      <p:sp>
        <p:nvSpPr>
          <p:cNvPr id="58" name="Text 46"/>
          <p:cNvSpPr txBox="1"/>
          <p:nvPr/>
        </p:nvSpPr>
        <p:spPr>
          <a:xfrm>
            <a:off x="3666744" y="4304995"/>
            <a:ext cx="10625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Rescue Clause</a:t>
            </a:r>
            <a:endParaRPr lang="en-US" sz="1000" dirty="0"/>
          </a:p>
        </p:txBody>
      </p:sp>
      <p:sp>
        <p:nvSpPr>
          <p:cNvPr id="59" name="Text 47"/>
          <p:cNvSpPr txBox="1"/>
          <p:nvPr/>
        </p:nvSpPr>
        <p:spPr>
          <a:xfrm>
            <a:off x="3666744" y="4482389"/>
            <a:ext cx="2391156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 Loader captures schema mismatch in `_rescued_data`.</a:t>
            </a:r>
            <a:endParaRPr lang="en-US" sz="900" dirty="0"/>
          </a:p>
        </p:txBody>
      </p:sp>
      <p:sp>
        <p:nvSpPr>
          <p:cNvPr id="60" name="Shape 48"/>
          <p:cNvSpPr/>
          <p:nvPr/>
        </p:nvSpPr>
        <p:spPr>
          <a:xfrm>
            <a:off x="6172200" y="4295851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61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180" b="-180"/>
          <a:stretch/>
        </p:blipFill>
        <p:spPr>
          <a:xfrm>
            <a:off x="6295644" y="4334256"/>
            <a:ext cx="190195" cy="152705"/>
          </a:xfrm>
          <a:prstGeom prst="rect">
            <a:avLst/>
          </a:prstGeom>
        </p:spPr>
      </p:pic>
      <p:sp>
        <p:nvSpPr>
          <p:cNvPr id="62" name="Text 49"/>
          <p:cNvSpPr txBox="1"/>
          <p:nvPr/>
        </p:nvSpPr>
        <p:spPr>
          <a:xfrm>
            <a:off x="6562649" y="4304995"/>
            <a:ext cx="12051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Quarantine Table</a:t>
            </a:r>
            <a:endParaRPr lang="en-US" sz="1000" dirty="0"/>
          </a:p>
        </p:txBody>
      </p:sp>
      <p:sp>
        <p:nvSpPr>
          <p:cNvPr id="63" name="Text 50"/>
          <p:cNvSpPr txBox="1"/>
          <p:nvPr/>
        </p:nvSpPr>
        <p:spPr>
          <a:xfrm>
            <a:off x="6562649" y="4482389"/>
            <a:ext cx="215341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 dropped rows to a side table for review.</a:t>
            </a:r>
            <a:endParaRPr lang="en-US" sz="900" dirty="0"/>
          </a:p>
        </p:txBody>
      </p:sp>
      <p:sp>
        <p:nvSpPr>
          <p:cNvPr id="64" name="Shape 51"/>
          <p:cNvSpPr/>
          <p:nvPr/>
        </p:nvSpPr>
        <p:spPr>
          <a:xfrm>
            <a:off x="9029700" y="4295851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65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43" b="-43"/>
          <a:stretch/>
        </p:blipFill>
        <p:spPr>
          <a:xfrm>
            <a:off x="9153144" y="4334256"/>
            <a:ext cx="133502" cy="152705"/>
          </a:xfrm>
          <a:prstGeom prst="rect">
            <a:avLst/>
          </a:prstGeom>
        </p:spPr>
      </p:pic>
      <p:sp>
        <p:nvSpPr>
          <p:cNvPr id="66" name="Text 52"/>
          <p:cNvSpPr txBox="1"/>
          <p:nvPr/>
        </p:nvSpPr>
        <p:spPr>
          <a:xfrm>
            <a:off x="9363456" y="4304995"/>
            <a:ext cx="13295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Incident &amp; Rollback</a:t>
            </a:r>
            <a:endParaRPr lang="en-US" sz="1000" dirty="0"/>
          </a:p>
        </p:txBody>
      </p:sp>
      <p:sp>
        <p:nvSpPr>
          <p:cNvPr id="67" name="Text 53"/>
          <p:cNvSpPr txBox="1"/>
          <p:nvPr/>
        </p:nvSpPr>
        <p:spPr>
          <a:xfrm>
            <a:off x="9363456" y="4482389"/>
            <a:ext cx="22860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 PagerDuty; retain previous state.</a:t>
            </a:r>
            <a:endParaRPr lang="en-US" sz="900" dirty="0"/>
          </a:p>
        </p:txBody>
      </p:sp>
      <p:sp>
        <p:nvSpPr>
          <p:cNvPr id="68" name="Text 54"/>
          <p:cNvSpPr txBox="1"/>
          <p:nvPr/>
        </p:nvSpPr>
        <p:spPr>
          <a:xfrm>
            <a:off x="457200" y="5170018"/>
            <a:ext cx="10533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</a:t>
            </a:r>
            <a:endParaRPr lang="en-US" sz="1300" dirty="0"/>
          </a:p>
        </p:txBody>
      </p:sp>
      <p:sp>
        <p:nvSpPr>
          <p:cNvPr id="69" name="Text 55"/>
          <p:cNvSpPr txBox="1"/>
          <p:nvPr/>
        </p:nvSpPr>
        <p:spPr>
          <a:xfrm>
            <a:off x="457200" y="5446166"/>
            <a:ext cx="9336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Signals &amp; Alerts</a:t>
            </a:r>
            <a:endParaRPr lang="en-US" sz="900" dirty="0"/>
          </a:p>
        </p:txBody>
      </p:sp>
      <p:sp>
        <p:nvSpPr>
          <p:cNvPr id="70" name="Shape 56"/>
          <p:cNvSpPr/>
          <p:nvPr/>
        </p:nvSpPr>
        <p:spPr>
          <a:xfrm>
            <a:off x="3314700" y="5116982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71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3438144" y="5154473"/>
            <a:ext cx="152705" cy="152705"/>
          </a:xfrm>
          <a:prstGeom prst="rect">
            <a:avLst/>
          </a:prstGeom>
        </p:spPr>
      </p:pic>
      <p:sp>
        <p:nvSpPr>
          <p:cNvPr id="72" name="Text 57"/>
          <p:cNvSpPr txBox="1"/>
          <p:nvPr/>
        </p:nvSpPr>
        <p:spPr>
          <a:xfrm>
            <a:off x="3666744" y="5126126"/>
            <a:ext cx="11009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Ingestion Rates</a:t>
            </a:r>
            <a:endParaRPr lang="en-US" sz="1000" dirty="0"/>
          </a:p>
        </p:txBody>
      </p:sp>
      <p:sp>
        <p:nvSpPr>
          <p:cNvPr id="73" name="Text 58"/>
          <p:cNvSpPr txBox="1"/>
          <p:nvPr/>
        </p:nvSpPr>
        <p:spPr>
          <a:xfrm>
            <a:off x="3666744" y="5303520"/>
            <a:ext cx="21717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rows/sec and file arrival latency.</a:t>
            </a:r>
            <a:endParaRPr lang="en-US" sz="900" dirty="0"/>
          </a:p>
        </p:txBody>
      </p:sp>
      <p:sp>
        <p:nvSpPr>
          <p:cNvPr id="74" name="Shape 59"/>
          <p:cNvSpPr/>
          <p:nvPr/>
        </p:nvSpPr>
        <p:spPr>
          <a:xfrm>
            <a:off x="6172200" y="5116982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7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-100" b="-100"/>
          <a:stretch/>
        </p:blipFill>
        <p:spPr>
          <a:xfrm>
            <a:off x="6295644" y="5154473"/>
            <a:ext cx="114300" cy="152705"/>
          </a:xfrm>
          <a:prstGeom prst="rect">
            <a:avLst/>
          </a:prstGeom>
        </p:spPr>
      </p:pic>
      <p:sp>
        <p:nvSpPr>
          <p:cNvPr id="76" name="Text 60"/>
          <p:cNvSpPr txBox="1"/>
          <p:nvPr/>
        </p:nvSpPr>
        <p:spPr>
          <a:xfrm>
            <a:off x="6486754" y="5126126"/>
            <a:ext cx="9765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Score</a:t>
            </a:r>
            <a:endParaRPr lang="en-US" sz="1000" dirty="0"/>
          </a:p>
        </p:txBody>
      </p:sp>
      <p:sp>
        <p:nvSpPr>
          <p:cNvPr id="77" name="Text 61"/>
          <p:cNvSpPr txBox="1"/>
          <p:nvPr/>
        </p:nvSpPr>
        <p:spPr>
          <a:xfrm>
            <a:off x="6486754" y="5303520"/>
            <a:ext cx="247711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% of rows passing expectations (from Event Log).</a:t>
            </a:r>
            <a:endParaRPr lang="en-US" sz="900" dirty="0"/>
          </a:p>
        </p:txBody>
      </p:sp>
      <p:sp>
        <p:nvSpPr>
          <p:cNvPr id="78" name="Shape 62"/>
          <p:cNvSpPr/>
          <p:nvPr/>
        </p:nvSpPr>
        <p:spPr>
          <a:xfrm>
            <a:off x="9029700" y="5116982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79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-43" b="-43"/>
          <a:stretch/>
        </p:blipFill>
        <p:spPr>
          <a:xfrm>
            <a:off x="9153144" y="5154473"/>
            <a:ext cx="133502" cy="152705"/>
          </a:xfrm>
          <a:prstGeom prst="rect">
            <a:avLst/>
          </a:prstGeom>
        </p:spPr>
      </p:pic>
      <p:sp>
        <p:nvSpPr>
          <p:cNvPr id="80" name="Text 63"/>
          <p:cNvSpPr txBox="1"/>
          <p:nvPr/>
        </p:nvSpPr>
        <p:spPr>
          <a:xfrm>
            <a:off x="9363456" y="5126126"/>
            <a:ext cx="10049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 Breaches</a:t>
            </a:r>
            <a:endParaRPr lang="en-US" sz="1000" dirty="0"/>
          </a:p>
        </p:txBody>
      </p:sp>
      <p:sp>
        <p:nvSpPr>
          <p:cNvPr id="81" name="Text 64"/>
          <p:cNvSpPr txBox="1"/>
          <p:nvPr/>
        </p:nvSpPr>
        <p:spPr>
          <a:xfrm>
            <a:off x="9363456" y="5303520"/>
            <a:ext cx="24195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 on freshness delay or significant drift.</a:t>
            </a:r>
            <a:endParaRPr lang="en-US" sz="900" dirty="0"/>
          </a:p>
        </p:txBody>
      </p:sp>
      <p:sp>
        <p:nvSpPr>
          <p:cNvPr id="82" name="Shape 65"/>
          <p:cNvSpPr/>
          <p:nvPr/>
        </p:nvSpPr>
        <p:spPr>
          <a:xfrm>
            <a:off x="1743761" y="6495898"/>
            <a:ext cx="9144" cy="15270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3" name="Text 66"/>
          <p:cNvSpPr txBox="1"/>
          <p:nvPr/>
        </p:nvSpPr>
        <p:spPr>
          <a:xfrm>
            <a:off x="457200" y="6495898"/>
            <a:ext cx="11430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TOOLING</a:t>
            </a:r>
            <a:endParaRPr lang="en-US" sz="900" dirty="0"/>
          </a:p>
        </p:txBody>
      </p:sp>
      <p:pic>
        <p:nvPicPr>
          <p:cNvPr id="84" name="Image 15" descr="preencoded.png">    </p:cNvPr>
          <p:cNvPicPr>
            <a:picLocks noChangeAspect="1"/>
          </p:cNvPicPr>
          <p:nvPr/>
        </p:nvPicPr>
        <p:blipFill>
          <a:blip r:embed="rId16"/>
          <a:srcRect l="-2512" r="-2512" t="0" b="0"/>
          <a:stretch/>
        </p:blipFill>
        <p:spPr>
          <a:xfrm>
            <a:off x="1975104" y="6505956"/>
            <a:ext cx="105156" cy="133502"/>
          </a:xfrm>
          <a:prstGeom prst="rect">
            <a:avLst/>
          </a:prstGeom>
        </p:spPr>
      </p:pic>
      <p:sp>
        <p:nvSpPr>
          <p:cNvPr id="85" name="Text 67"/>
          <p:cNvSpPr txBox="1"/>
          <p:nvPr/>
        </p:nvSpPr>
        <p:spPr>
          <a:xfrm>
            <a:off x="2156155" y="6486754"/>
            <a:ext cx="10149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Event Log</a:t>
            </a:r>
            <a:endParaRPr lang="en-US" sz="1000" dirty="0"/>
          </a:p>
        </p:txBody>
      </p:sp>
      <p:pic>
        <p:nvPicPr>
          <p:cNvPr id="86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3370478" y="6505956"/>
            <a:ext cx="133502" cy="133502"/>
          </a:xfrm>
          <a:prstGeom prst="rect">
            <a:avLst/>
          </a:prstGeom>
        </p:spPr>
      </p:pic>
      <p:sp>
        <p:nvSpPr>
          <p:cNvPr id="87" name="Text 68"/>
          <p:cNvSpPr txBox="1"/>
          <p:nvPr/>
        </p:nvSpPr>
        <p:spPr>
          <a:xfrm>
            <a:off x="3579876" y="6486754"/>
            <a:ext cx="10241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</a:t>
            </a:r>
            <a:endParaRPr lang="en-US" sz="1000" dirty="0"/>
          </a:p>
        </p:txBody>
      </p:sp>
      <p:pic>
        <p:nvPicPr>
          <p:cNvPr id="88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-1100" b="-1100"/>
          <a:stretch/>
        </p:blipFill>
        <p:spPr>
          <a:xfrm>
            <a:off x="4803343" y="6505956"/>
            <a:ext cx="114300" cy="133502"/>
          </a:xfrm>
          <a:prstGeom prst="rect">
            <a:avLst/>
          </a:prstGeom>
        </p:spPr>
      </p:pic>
      <p:sp>
        <p:nvSpPr>
          <p:cNvPr id="89" name="Text 69"/>
          <p:cNvSpPr txBox="1"/>
          <p:nvPr/>
        </p:nvSpPr>
        <p:spPr>
          <a:xfrm>
            <a:off x="4993538" y="6486754"/>
            <a:ext cx="1500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Lakehouse Monitoring</a:t>
            </a:r>
            <a:endParaRPr lang="en-US" sz="1000" dirty="0"/>
          </a:p>
        </p:txBody>
      </p:sp>
      <p:pic>
        <p:nvPicPr>
          <p:cNvPr id="90" name="Image 18" descr="preencoded.png">    </p:cNvPr>
          <p:cNvPicPr>
            <a:picLocks noChangeAspect="1"/>
          </p:cNvPicPr>
          <p:nvPr/>
        </p:nvPicPr>
        <p:blipFill>
          <a:blip r:embed="rId19"/>
          <a:srcRect l="-1507" r="-1507" t="0" b="0"/>
          <a:stretch/>
        </p:blipFill>
        <p:spPr>
          <a:xfrm>
            <a:off x="6698894" y="6505956"/>
            <a:ext cx="171907" cy="133502"/>
          </a:xfrm>
          <a:prstGeom prst="rect">
            <a:avLst/>
          </a:prstGeom>
        </p:spPr>
      </p:pic>
      <p:sp>
        <p:nvSpPr>
          <p:cNvPr id="91" name="Text 70"/>
          <p:cNvSpPr txBox="1"/>
          <p:nvPr/>
        </p:nvSpPr>
        <p:spPr>
          <a:xfrm>
            <a:off x="6945782" y="6486754"/>
            <a:ext cx="7763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Workflows</a:t>
            </a:r>
            <a:endParaRPr lang="en-US" sz="1000" dirty="0"/>
          </a:p>
        </p:txBody>
      </p:sp>
      <p:pic>
        <p:nvPicPr>
          <p:cNvPr id="92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7919618" y="6505956"/>
            <a:ext cx="133502" cy="133502"/>
          </a:xfrm>
          <a:prstGeom prst="rect">
            <a:avLst/>
          </a:prstGeom>
        </p:spPr>
      </p:pic>
      <p:sp>
        <p:nvSpPr>
          <p:cNvPr id="93" name="Text 71"/>
          <p:cNvSpPr txBox="1"/>
          <p:nvPr/>
        </p:nvSpPr>
        <p:spPr>
          <a:xfrm>
            <a:off x="8129016" y="6486754"/>
            <a:ext cx="11484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Catalog Explorer</a:t>
            </a:r>
            <a:endParaRPr lang="en-US" sz="1000" dirty="0"/>
          </a:p>
        </p:txBody>
      </p:sp>
      <p:sp>
        <p:nvSpPr>
          <p:cNvPr id="94" name="Text 72"/>
          <p:cNvSpPr txBox="1"/>
          <p:nvPr/>
        </p:nvSpPr>
        <p:spPr>
          <a:xfrm>
            <a:off x="11843309" y="6515100"/>
            <a:ext cx="2103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</a:t>
            </a:r>
            <a:endParaRPr lang="en-US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14300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" name="Shape 3"/>
          <p:cNvSpPr/>
          <p:nvPr/>
        </p:nvSpPr>
        <p:spPr>
          <a:xfrm>
            <a:off x="457200" y="304495"/>
            <a:ext cx="1476756" cy="228600"/>
          </a:xfrm>
          <a:prstGeom prst="roundRect">
            <a:avLst>
              <a:gd name="adj" fmla="val 400000"/>
            </a:avLst>
          </a:prstGeom>
          <a:solidFill>
            <a:srgbClr val="DBEAFE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571500" y="342900"/>
            <a:ext cx="13341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VALIDATION</a:t>
            </a:r>
            <a:endParaRPr lang="en-US" sz="900" dirty="0"/>
          </a:p>
        </p:txBody>
      </p:sp>
      <p:sp>
        <p:nvSpPr>
          <p:cNvPr id="7" name="Text 5"/>
          <p:cNvSpPr txBox="1"/>
          <p:nvPr/>
        </p:nvSpPr>
        <p:spPr>
          <a:xfrm>
            <a:off x="2044598" y="333756"/>
            <a:ext cx="24725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1 — Strategy &amp; Architecture</a:t>
            </a:r>
            <a:endParaRPr lang="en-US" sz="1000" dirty="0"/>
          </a:p>
        </p:txBody>
      </p:sp>
      <p:sp>
        <p:nvSpPr>
          <p:cNvPr id="8" name="Text 6"/>
          <p:cNvSpPr txBox="1"/>
          <p:nvPr/>
        </p:nvSpPr>
        <p:spPr>
          <a:xfrm>
            <a:off x="457200" y="590702"/>
            <a:ext cx="545805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Streaming vs. Batch QE Patterns</a:t>
            </a:r>
            <a:endParaRPr lang="en-US" sz="2700" dirty="0"/>
          </a:p>
        </p:txBody>
      </p:sp>
      <p:sp>
        <p:nvSpPr>
          <p:cNvPr id="9" name="Text 7"/>
          <p:cNvSpPr txBox="1"/>
          <p:nvPr/>
        </p:nvSpPr>
        <p:spPr>
          <a:xfrm>
            <a:off x="9130284" y="752551"/>
            <a:ext cx="27386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Comparing validation strategies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457200" y="1380744"/>
            <a:ext cx="5486400" cy="4524451"/>
          </a:xfrm>
          <a:prstGeom prst="roundRect">
            <a:avLst>
              <a:gd name="adj" fmla="val 681"/>
            </a:avLst>
          </a:prstGeom>
          <a:solidFill>
            <a:srgbClr val="EFF6FF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94944" y="2153412"/>
            <a:ext cx="5009998" cy="9144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12" name="Shape 10"/>
          <p:cNvSpPr/>
          <p:nvPr/>
        </p:nvSpPr>
        <p:spPr>
          <a:xfrm>
            <a:off x="694944" y="163860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2563E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rcRect l="-1648" r="-1648" t="0" b="0"/>
          <a:stretch/>
        </p:blipFill>
        <p:spPr>
          <a:xfrm>
            <a:off x="800100" y="1733702"/>
            <a:ext cx="171907" cy="190195"/>
          </a:xfrm>
          <a:prstGeom prst="rect">
            <a:avLst/>
          </a:prstGeom>
        </p:spPr>
      </p:pic>
      <p:sp>
        <p:nvSpPr>
          <p:cNvPr id="14" name="Text 11"/>
          <p:cNvSpPr txBox="1"/>
          <p:nvPr/>
        </p:nvSpPr>
        <p:spPr>
          <a:xfrm>
            <a:off x="1190549" y="1638605"/>
            <a:ext cx="18955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Streaming Pipeline</a:t>
            </a:r>
            <a:endParaRPr lang="en-US" sz="1500" dirty="0"/>
          </a:p>
        </p:txBody>
      </p:sp>
      <p:sp>
        <p:nvSpPr>
          <p:cNvPr id="15" name="Text 12"/>
          <p:cNvSpPr txBox="1"/>
          <p:nvPr/>
        </p:nvSpPr>
        <p:spPr>
          <a:xfrm>
            <a:off x="1190549" y="1886407"/>
            <a:ext cx="19431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/ MICRO-BATCH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3191256" y="2962656"/>
            <a:ext cx="19202" cy="2704795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17" name="Shape 14"/>
          <p:cNvSpPr/>
          <p:nvPr/>
        </p:nvSpPr>
        <p:spPr>
          <a:xfrm>
            <a:off x="3200400" y="2391156"/>
            <a:ext cx="2352751" cy="647395"/>
          </a:xfrm>
          <a:prstGeom prst="roundRect">
            <a:avLst>
              <a:gd name="adj" fmla="val 830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3200400" y="2391156"/>
            <a:ext cx="38405" cy="647395"/>
          </a:xfrm>
          <a:prstGeom prst="rect">
            <a:avLst/>
          </a:prstGeom>
          <a:solidFill>
            <a:srgbClr val="60A5FA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314700" y="2481682"/>
            <a:ext cx="114300" cy="114300"/>
          </a:xfrm>
          <a:prstGeom prst="rect">
            <a:avLst/>
          </a:prstGeom>
        </p:spPr>
      </p:pic>
      <p:sp>
        <p:nvSpPr>
          <p:cNvPr id="20" name="Text 16"/>
          <p:cNvSpPr txBox="1"/>
          <p:nvPr/>
        </p:nvSpPr>
        <p:spPr>
          <a:xfrm>
            <a:off x="3467405" y="2467051"/>
            <a:ext cx="9628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Validation</a:t>
            </a:r>
            <a:endParaRPr lang="en-US" sz="900" dirty="0"/>
          </a:p>
        </p:txBody>
      </p:sp>
      <p:sp>
        <p:nvSpPr>
          <p:cNvPr id="21" name="Text 17"/>
          <p:cNvSpPr txBox="1"/>
          <p:nvPr/>
        </p:nvSpPr>
        <p:spPr>
          <a:xfrm>
            <a:off x="3314700" y="2657246"/>
            <a:ext cx="2019910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enforcement on read (Auto Loader)</a:t>
            </a:r>
            <a:endParaRPr lang="en-US" sz="900" dirty="0"/>
          </a:p>
        </p:txBody>
      </p:sp>
      <p:sp>
        <p:nvSpPr>
          <p:cNvPr id="22" name="Shape 18"/>
          <p:cNvSpPr/>
          <p:nvPr/>
        </p:nvSpPr>
        <p:spPr>
          <a:xfrm>
            <a:off x="3200400" y="3333902"/>
            <a:ext cx="2352751" cy="495605"/>
          </a:xfrm>
          <a:prstGeom prst="roundRect">
            <a:avLst>
              <a:gd name="adj" fmla="val 141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3" name="Shape 19"/>
          <p:cNvSpPr/>
          <p:nvPr/>
        </p:nvSpPr>
        <p:spPr>
          <a:xfrm>
            <a:off x="3200400" y="3333902"/>
            <a:ext cx="38405" cy="495605"/>
          </a:xfrm>
          <a:prstGeom prst="rect">
            <a:avLst/>
          </a:prstGeom>
          <a:solidFill>
            <a:srgbClr val="60A5FA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314700" y="3424428"/>
            <a:ext cx="114300" cy="114300"/>
          </a:xfrm>
          <a:prstGeom prst="rect">
            <a:avLst/>
          </a:prstGeom>
        </p:spPr>
      </p:pic>
      <p:sp>
        <p:nvSpPr>
          <p:cNvPr id="25" name="Text 20"/>
          <p:cNvSpPr txBox="1"/>
          <p:nvPr/>
        </p:nvSpPr>
        <p:spPr>
          <a:xfrm>
            <a:off x="3467405" y="3409798"/>
            <a:ext cx="11146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Micro-batch Logic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3314700" y="3600907"/>
            <a:ext cx="17053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late data &amp; watermarks</a:t>
            </a:r>
            <a:endParaRPr lang="en-US" sz="900" dirty="0"/>
          </a:p>
        </p:txBody>
      </p:sp>
      <p:sp>
        <p:nvSpPr>
          <p:cNvPr id="27" name="Shape 22"/>
          <p:cNvSpPr/>
          <p:nvPr/>
        </p:nvSpPr>
        <p:spPr>
          <a:xfrm>
            <a:off x="3200400" y="4123944"/>
            <a:ext cx="2352751" cy="647395"/>
          </a:xfrm>
          <a:prstGeom prst="roundRect">
            <a:avLst>
              <a:gd name="adj" fmla="val 830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8" name="Shape 23"/>
          <p:cNvSpPr/>
          <p:nvPr/>
        </p:nvSpPr>
        <p:spPr>
          <a:xfrm>
            <a:off x="3200400" y="4123944"/>
            <a:ext cx="38405" cy="647395"/>
          </a:xfrm>
          <a:prstGeom prst="rect">
            <a:avLst/>
          </a:prstGeom>
          <a:solidFill>
            <a:srgbClr val="60A5FA"/>
          </a:solidFill>
          <a:ln/>
        </p:spPr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314700" y="4214470"/>
            <a:ext cx="114300" cy="114300"/>
          </a:xfrm>
          <a:prstGeom prst="rect">
            <a:avLst/>
          </a:prstGeom>
        </p:spPr>
      </p:pic>
      <p:sp>
        <p:nvSpPr>
          <p:cNvPr id="30" name="Text 24"/>
          <p:cNvSpPr txBox="1"/>
          <p:nvPr/>
        </p:nvSpPr>
        <p:spPr>
          <a:xfrm>
            <a:off x="3467405" y="4200754"/>
            <a:ext cx="7818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Health</a:t>
            </a:r>
            <a:endParaRPr lang="en-US" sz="900" dirty="0"/>
          </a:p>
        </p:txBody>
      </p:sp>
      <p:sp>
        <p:nvSpPr>
          <p:cNvPr id="31" name="Text 25"/>
          <p:cNvSpPr txBox="1"/>
          <p:nvPr/>
        </p:nvSpPr>
        <p:spPr>
          <a:xfrm>
            <a:off x="3314700" y="4390949"/>
            <a:ext cx="1638605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Idempotency &amp; Append-only verification</a:t>
            </a:r>
            <a:endParaRPr lang="en-US" sz="900" dirty="0"/>
          </a:p>
        </p:txBody>
      </p:sp>
      <p:sp>
        <p:nvSpPr>
          <p:cNvPr id="32" name="Shape 26"/>
          <p:cNvSpPr/>
          <p:nvPr/>
        </p:nvSpPr>
        <p:spPr>
          <a:xfrm>
            <a:off x="6248095" y="1380744"/>
            <a:ext cx="5486400" cy="4524451"/>
          </a:xfrm>
          <a:prstGeom prst="roundRect">
            <a:avLst>
              <a:gd name="adj" fmla="val 681"/>
            </a:avLst>
          </a:prstGeom>
          <a:solidFill>
            <a:srgbClr val="F5F3FF"/>
          </a:solidFill>
          <a:ln w="12700">
            <a:solidFill>
              <a:srgbClr val="EDE9FE"/>
            </a:solidFill>
            <a:prstDash val="solid"/>
          </a:ln>
        </p:spPr>
      </p:sp>
      <p:sp>
        <p:nvSpPr>
          <p:cNvPr id="33" name="Shape 27"/>
          <p:cNvSpPr/>
          <p:nvPr/>
        </p:nvSpPr>
        <p:spPr>
          <a:xfrm>
            <a:off x="6486754" y="2153412"/>
            <a:ext cx="5009998" cy="9144"/>
          </a:xfrm>
          <a:prstGeom prst="rect">
            <a:avLst/>
          </a:prstGeom>
          <a:solidFill>
            <a:srgbClr val="DDD6FE"/>
          </a:solidFill>
          <a:ln/>
        </p:spPr>
      </p:sp>
      <p:sp>
        <p:nvSpPr>
          <p:cNvPr id="34" name="Shape 28"/>
          <p:cNvSpPr/>
          <p:nvPr/>
        </p:nvSpPr>
        <p:spPr>
          <a:xfrm>
            <a:off x="6486754" y="163860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7C3AED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5"/>
          <a:srcRect l="-1282" r="-1282" t="0" b="0"/>
          <a:stretch/>
        </p:blipFill>
        <p:spPr>
          <a:xfrm>
            <a:off x="6567221" y="1733702"/>
            <a:ext cx="219456" cy="190195"/>
          </a:xfrm>
          <a:prstGeom prst="rect">
            <a:avLst/>
          </a:prstGeom>
        </p:spPr>
      </p:pic>
      <p:sp>
        <p:nvSpPr>
          <p:cNvPr id="36" name="Text 29"/>
          <p:cNvSpPr txBox="1"/>
          <p:nvPr/>
        </p:nvSpPr>
        <p:spPr>
          <a:xfrm>
            <a:off x="6981444" y="1638605"/>
            <a:ext cx="14767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4C1D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Pipeline</a:t>
            </a:r>
            <a:endParaRPr lang="en-US" sz="1500" dirty="0"/>
          </a:p>
        </p:txBody>
      </p:sp>
      <p:sp>
        <p:nvSpPr>
          <p:cNvPr id="37" name="Text 30"/>
          <p:cNvSpPr txBox="1"/>
          <p:nvPr/>
        </p:nvSpPr>
        <p:spPr>
          <a:xfrm>
            <a:off x="6981444" y="1886407"/>
            <a:ext cx="15627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DISCRETE / SCHEDULED</a:t>
            </a:r>
            <a:endParaRPr lang="en-US" sz="900" dirty="0"/>
          </a:p>
        </p:txBody>
      </p:sp>
      <p:sp>
        <p:nvSpPr>
          <p:cNvPr id="38" name="Shape 31"/>
          <p:cNvSpPr/>
          <p:nvPr/>
        </p:nvSpPr>
        <p:spPr>
          <a:xfrm>
            <a:off x="8982151" y="2962656"/>
            <a:ext cx="19202" cy="2704795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39" name="Shape 32"/>
          <p:cNvSpPr/>
          <p:nvPr/>
        </p:nvSpPr>
        <p:spPr>
          <a:xfrm>
            <a:off x="6638544" y="2457907"/>
            <a:ext cx="2352751" cy="495605"/>
          </a:xfrm>
          <a:prstGeom prst="roundRect">
            <a:avLst>
              <a:gd name="adj" fmla="val 141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0" name="Shape 33"/>
          <p:cNvSpPr/>
          <p:nvPr/>
        </p:nvSpPr>
        <p:spPr>
          <a:xfrm>
            <a:off x="8952890" y="2457907"/>
            <a:ext cx="38405" cy="495605"/>
          </a:xfrm>
          <a:prstGeom prst="rect">
            <a:avLst/>
          </a:prstGeom>
          <a:solidFill>
            <a:srgbClr val="A78BFA"/>
          </a:solidFill>
          <a:ln/>
        </p:spPr>
      </p:sp>
      <p:sp>
        <p:nvSpPr>
          <p:cNvPr id="41" name="Text 34"/>
          <p:cNvSpPr txBox="1"/>
          <p:nvPr/>
        </p:nvSpPr>
        <p:spPr>
          <a:xfrm>
            <a:off x="7744054" y="2533802"/>
            <a:ext cx="10671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Pre-flight Checks</a:t>
            </a:r>
            <a:endParaRPr lang="en-US" sz="900" dirty="0"/>
          </a:p>
        </p:txBody>
      </p:sp>
      <p:pic>
        <p:nvPicPr>
          <p:cNvPr id="42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762695" y="2547518"/>
            <a:ext cx="114300" cy="114300"/>
          </a:xfrm>
          <a:prstGeom prst="rect">
            <a:avLst/>
          </a:prstGeom>
        </p:spPr>
      </p:pic>
      <p:sp>
        <p:nvSpPr>
          <p:cNvPr id="43" name="Text 35"/>
          <p:cNvSpPr txBox="1"/>
          <p:nvPr/>
        </p:nvSpPr>
        <p:spPr>
          <a:xfrm>
            <a:off x="6907378" y="2723998"/>
            <a:ext cx="20574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completeness &amp; size distribution</a:t>
            </a:r>
            <a:endParaRPr lang="en-US" sz="900" dirty="0"/>
          </a:p>
        </p:txBody>
      </p:sp>
      <p:sp>
        <p:nvSpPr>
          <p:cNvPr id="44" name="Shape 36"/>
          <p:cNvSpPr/>
          <p:nvPr/>
        </p:nvSpPr>
        <p:spPr>
          <a:xfrm>
            <a:off x="6638544" y="3314700"/>
            <a:ext cx="2352751" cy="495605"/>
          </a:xfrm>
          <a:prstGeom prst="roundRect">
            <a:avLst>
              <a:gd name="adj" fmla="val 141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5" name="Shape 37"/>
          <p:cNvSpPr/>
          <p:nvPr/>
        </p:nvSpPr>
        <p:spPr>
          <a:xfrm>
            <a:off x="8952890" y="3314700"/>
            <a:ext cx="38405" cy="495605"/>
          </a:xfrm>
          <a:prstGeom prst="rect">
            <a:avLst/>
          </a:prstGeom>
          <a:solidFill>
            <a:srgbClr val="A78BFA"/>
          </a:solidFill>
          <a:ln/>
        </p:spPr>
      </p:sp>
      <p:sp>
        <p:nvSpPr>
          <p:cNvPr id="46" name="Text 38"/>
          <p:cNvSpPr txBox="1"/>
          <p:nvPr/>
        </p:nvSpPr>
        <p:spPr>
          <a:xfrm>
            <a:off x="7833665" y="3390595"/>
            <a:ext cx="9811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 Validation</a:t>
            </a:r>
            <a:endParaRPr lang="en-US" sz="900" dirty="0"/>
          </a:p>
        </p:txBody>
      </p:sp>
      <p:pic>
        <p:nvPicPr>
          <p:cNvPr id="47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8762695" y="3405226"/>
            <a:ext cx="114300" cy="114300"/>
          </a:xfrm>
          <a:prstGeom prst="rect">
            <a:avLst/>
          </a:prstGeom>
        </p:spPr>
      </p:pic>
      <p:sp>
        <p:nvSpPr>
          <p:cNvPr id="48" name="Text 39"/>
          <p:cNvSpPr txBox="1"/>
          <p:nvPr/>
        </p:nvSpPr>
        <p:spPr>
          <a:xfrm>
            <a:off x="7058254" y="3581705"/>
            <a:ext cx="19147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Partition checks &amp; Business Rules</a:t>
            </a:r>
            <a:endParaRPr lang="en-US" sz="900" dirty="0"/>
          </a:p>
        </p:txBody>
      </p:sp>
      <p:sp>
        <p:nvSpPr>
          <p:cNvPr id="49" name="Shape 40"/>
          <p:cNvSpPr/>
          <p:nvPr/>
        </p:nvSpPr>
        <p:spPr>
          <a:xfrm>
            <a:off x="6638544" y="4172407"/>
            <a:ext cx="2352751" cy="495605"/>
          </a:xfrm>
          <a:prstGeom prst="roundRect">
            <a:avLst>
              <a:gd name="adj" fmla="val 141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50" name="Shape 41"/>
          <p:cNvSpPr/>
          <p:nvPr/>
        </p:nvSpPr>
        <p:spPr>
          <a:xfrm>
            <a:off x="8952890" y="4172407"/>
            <a:ext cx="38405" cy="495605"/>
          </a:xfrm>
          <a:prstGeom prst="rect">
            <a:avLst/>
          </a:prstGeom>
          <a:solidFill>
            <a:srgbClr val="A78BFA"/>
          </a:solidFill>
          <a:ln/>
        </p:spPr>
      </p:sp>
      <p:sp>
        <p:nvSpPr>
          <p:cNvPr id="51" name="Text 42"/>
          <p:cNvSpPr txBox="1"/>
          <p:nvPr/>
        </p:nvSpPr>
        <p:spPr>
          <a:xfrm>
            <a:off x="8240573" y="4248302"/>
            <a:ext cx="571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Diff</a:t>
            </a:r>
            <a:endParaRPr lang="en-US" sz="900" dirty="0"/>
          </a:p>
        </p:txBody>
      </p:sp>
      <p:pic>
        <p:nvPicPr>
          <p:cNvPr id="52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8762695" y="4262018"/>
            <a:ext cx="114300" cy="114300"/>
          </a:xfrm>
          <a:prstGeom prst="rect">
            <a:avLst/>
          </a:prstGeom>
        </p:spPr>
      </p:pic>
      <p:sp>
        <p:nvSpPr>
          <p:cNvPr id="53" name="Text 43"/>
          <p:cNvSpPr txBox="1"/>
          <p:nvPr/>
        </p:nvSpPr>
        <p:spPr>
          <a:xfrm>
            <a:off x="6816852" y="4438498"/>
            <a:ext cx="21534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vs Production / Backfill tests</a:t>
            </a:r>
            <a:endParaRPr lang="en-US" sz="900" dirty="0"/>
          </a:p>
        </p:txBody>
      </p:sp>
      <p:sp>
        <p:nvSpPr>
          <p:cNvPr id="54" name="Text 44"/>
          <p:cNvSpPr txBox="1"/>
          <p:nvPr/>
        </p:nvSpPr>
        <p:spPr>
          <a:xfrm>
            <a:off x="11925605" y="6610198"/>
            <a:ext cx="2670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</a:t>
            </a:r>
            <a:endParaRPr lang="en-US" sz="1200" dirty="0"/>
          </a:p>
        </p:txBody>
      </p:sp>
      <p:sp>
        <p:nvSpPr>
          <p:cNvPr id="55" name="Shape 45"/>
          <p:cNvSpPr/>
          <p:nvPr/>
        </p:nvSpPr>
        <p:spPr>
          <a:xfrm>
            <a:off x="847649" y="2400300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BFDB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56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555394" y="2523744"/>
            <a:ext cx="152705" cy="152705"/>
          </a:xfrm>
          <a:prstGeom prst="rect">
            <a:avLst/>
          </a:prstGeom>
        </p:spPr>
      </p:pic>
      <p:sp>
        <p:nvSpPr>
          <p:cNvPr id="57" name="Text 46"/>
          <p:cNvSpPr txBox="1"/>
          <p:nvPr/>
        </p:nvSpPr>
        <p:spPr>
          <a:xfrm>
            <a:off x="1261872" y="2752344"/>
            <a:ext cx="8293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 Source</a:t>
            </a:r>
            <a:endParaRPr lang="en-US" sz="900" dirty="0"/>
          </a:p>
        </p:txBody>
      </p:sp>
      <p:sp>
        <p:nvSpPr>
          <p:cNvPr id="58" name="Shape 47"/>
          <p:cNvSpPr/>
          <p:nvPr/>
        </p:nvSpPr>
        <p:spPr>
          <a:xfrm>
            <a:off x="847649" y="3267151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BFDB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59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180" b="-180"/>
          <a:stretch/>
        </p:blipFill>
        <p:spPr>
          <a:xfrm>
            <a:off x="1537106" y="3390595"/>
            <a:ext cx="190195" cy="152705"/>
          </a:xfrm>
          <a:prstGeom prst="rect">
            <a:avLst/>
          </a:prstGeom>
        </p:spPr>
      </p:pic>
      <p:sp>
        <p:nvSpPr>
          <p:cNvPr id="60" name="Text 48"/>
          <p:cNvSpPr txBox="1"/>
          <p:nvPr/>
        </p:nvSpPr>
        <p:spPr>
          <a:xfrm>
            <a:off x="1406347" y="3619195"/>
            <a:ext cx="5431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</a:t>
            </a:r>
            <a:endParaRPr lang="en-US" sz="900" dirty="0"/>
          </a:p>
        </p:txBody>
      </p:sp>
      <p:sp>
        <p:nvSpPr>
          <p:cNvPr id="61" name="Shape 49"/>
          <p:cNvSpPr/>
          <p:nvPr/>
        </p:nvSpPr>
        <p:spPr>
          <a:xfrm>
            <a:off x="847649" y="4134002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BFDB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6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43" b="-43"/>
          <a:stretch/>
        </p:blipFill>
        <p:spPr>
          <a:xfrm>
            <a:off x="1565453" y="4257446"/>
            <a:ext cx="133502" cy="152705"/>
          </a:xfrm>
          <a:prstGeom prst="rect">
            <a:avLst/>
          </a:prstGeom>
        </p:spPr>
      </p:pic>
      <p:sp>
        <p:nvSpPr>
          <p:cNvPr id="63" name="Text 50"/>
          <p:cNvSpPr txBox="1"/>
          <p:nvPr/>
        </p:nvSpPr>
        <p:spPr>
          <a:xfrm>
            <a:off x="1307592" y="4486046"/>
            <a:ext cx="7434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Sink (Delta)</a:t>
            </a:r>
            <a:endParaRPr lang="en-US" sz="900" dirty="0"/>
          </a:p>
        </p:txBody>
      </p:sp>
      <p:sp>
        <p:nvSpPr>
          <p:cNvPr id="64" name="Shape 51"/>
          <p:cNvSpPr/>
          <p:nvPr/>
        </p:nvSpPr>
        <p:spPr>
          <a:xfrm>
            <a:off x="9775850" y="2391156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DDD6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65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100" b="-100"/>
          <a:stretch/>
        </p:blipFill>
        <p:spPr>
          <a:xfrm>
            <a:off x="10502798" y="2514600"/>
            <a:ext cx="114300" cy="152705"/>
          </a:xfrm>
          <a:prstGeom prst="rect">
            <a:avLst/>
          </a:prstGeom>
        </p:spPr>
      </p:pic>
      <p:sp>
        <p:nvSpPr>
          <p:cNvPr id="66" name="Text 52"/>
          <p:cNvSpPr txBox="1"/>
          <p:nvPr/>
        </p:nvSpPr>
        <p:spPr>
          <a:xfrm>
            <a:off x="10250424" y="2743200"/>
            <a:ext cx="7150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Source</a:t>
            </a:r>
            <a:endParaRPr lang="en-US" sz="900" dirty="0"/>
          </a:p>
        </p:txBody>
      </p:sp>
      <p:sp>
        <p:nvSpPr>
          <p:cNvPr id="67" name="Shape 53"/>
          <p:cNvSpPr/>
          <p:nvPr/>
        </p:nvSpPr>
        <p:spPr>
          <a:xfrm>
            <a:off x="9775850" y="3247949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DDD6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68" name="Image 12" descr="preencoded.png">    </p:cNvPr>
          <p:cNvPicPr>
            <a:picLocks noChangeAspect="1"/>
          </p:cNvPicPr>
          <p:nvPr/>
        </p:nvPicPr>
        <p:blipFill>
          <a:blip r:embed="rId13"/>
          <a:srcRect l="-33" r="-33" t="0" b="0"/>
          <a:stretch/>
        </p:blipFill>
        <p:spPr>
          <a:xfrm>
            <a:off x="10474452" y="3372307"/>
            <a:ext cx="171907" cy="152705"/>
          </a:xfrm>
          <a:prstGeom prst="rect">
            <a:avLst/>
          </a:prstGeom>
        </p:spPr>
      </p:pic>
      <p:sp>
        <p:nvSpPr>
          <p:cNvPr id="69" name="Text 54"/>
          <p:cNvSpPr txBox="1"/>
          <p:nvPr/>
        </p:nvSpPr>
        <p:spPr>
          <a:xfrm>
            <a:off x="10269626" y="3600907"/>
            <a:ext cx="676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</a:t>
            </a:r>
            <a:endParaRPr lang="en-US" sz="900" dirty="0"/>
          </a:p>
        </p:txBody>
      </p:sp>
      <p:sp>
        <p:nvSpPr>
          <p:cNvPr id="70" name="Shape 55"/>
          <p:cNvSpPr/>
          <p:nvPr/>
        </p:nvSpPr>
        <p:spPr>
          <a:xfrm>
            <a:off x="9775850" y="4105656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DDD6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71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10483596" y="4229100"/>
            <a:ext cx="152705" cy="152705"/>
          </a:xfrm>
          <a:prstGeom prst="rect">
            <a:avLst/>
          </a:prstGeom>
        </p:spPr>
      </p:pic>
      <p:sp>
        <p:nvSpPr>
          <p:cNvPr id="72" name="Text 56"/>
          <p:cNvSpPr txBox="1"/>
          <p:nvPr/>
        </p:nvSpPr>
        <p:spPr>
          <a:xfrm>
            <a:off x="10213848" y="4457700"/>
            <a:ext cx="7818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Table</a:t>
            </a:r>
            <a:endParaRPr lang="en-US" sz="900" dirty="0"/>
          </a:p>
        </p:txBody>
      </p:sp>
      <p:sp>
        <p:nvSpPr>
          <p:cNvPr id="73" name="Shape 57"/>
          <p:cNvSpPr/>
          <p:nvPr/>
        </p:nvSpPr>
        <p:spPr>
          <a:xfrm>
            <a:off x="3096158" y="6324905"/>
            <a:ext cx="9144" cy="342900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74" name="Image 14" descr="preencoded.png">    </p:cNvPr>
          <p:cNvPicPr>
            <a:picLocks noChangeAspect="1"/>
          </p:cNvPicPr>
          <p:nvPr/>
        </p:nvPicPr>
        <p:blipFill>
          <a:blip r:embed="rId15"/>
          <a:srcRect l="-133" r="-133" t="0" b="0"/>
          <a:stretch/>
        </p:blipFill>
        <p:spPr>
          <a:xfrm>
            <a:off x="457200" y="6381598"/>
            <a:ext cx="171907" cy="228600"/>
          </a:xfrm>
          <a:prstGeom prst="rect">
            <a:avLst/>
          </a:prstGeom>
        </p:spPr>
      </p:pic>
      <p:sp>
        <p:nvSpPr>
          <p:cNvPr id="75" name="Shape 58"/>
          <p:cNvSpPr/>
          <p:nvPr/>
        </p:nvSpPr>
        <p:spPr>
          <a:xfrm>
            <a:off x="5972861" y="6324905"/>
            <a:ext cx="9144" cy="342900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76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-45" b="-45"/>
          <a:stretch/>
        </p:blipFill>
        <p:spPr>
          <a:xfrm>
            <a:off x="3333902" y="6381598"/>
            <a:ext cx="256946" cy="228600"/>
          </a:xfrm>
          <a:prstGeom prst="rect">
            <a:avLst/>
          </a:prstGeom>
        </p:spPr>
      </p:pic>
      <p:sp>
        <p:nvSpPr>
          <p:cNvPr id="77" name="Shape 59"/>
          <p:cNvSpPr/>
          <p:nvPr/>
        </p:nvSpPr>
        <p:spPr>
          <a:xfrm>
            <a:off x="8849563" y="6324905"/>
            <a:ext cx="9144" cy="342900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7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6210605" y="6381598"/>
            <a:ext cx="228600" cy="228600"/>
          </a:xfrm>
          <a:prstGeom prst="rect">
            <a:avLst/>
          </a:prstGeom>
        </p:spPr>
      </p:pic>
      <p:pic>
        <p:nvPicPr>
          <p:cNvPr id="79" name="Image 17" descr="preencoded.png">    </p:cNvPr>
          <p:cNvPicPr>
            <a:picLocks noChangeAspect="1"/>
          </p:cNvPicPr>
          <p:nvPr/>
        </p:nvPicPr>
        <p:blipFill>
          <a:blip r:embed="rId18"/>
          <a:srcRect l="-57" r="-57" t="0" b="0"/>
          <a:stretch/>
        </p:blipFill>
        <p:spPr>
          <a:xfrm>
            <a:off x="9087307" y="6381598"/>
            <a:ext cx="200254" cy="228600"/>
          </a:xfrm>
          <a:prstGeom prst="rect">
            <a:avLst/>
          </a:prstGeom>
        </p:spPr>
      </p:pic>
      <p:sp>
        <p:nvSpPr>
          <p:cNvPr id="80" name="Text 60"/>
          <p:cNvSpPr txBox="1"/>
          <p:nvPr/>
        </p:nvSpPr>
        <p:spPr>
          <a:xfrm>
            <a:off x="743407" y="6334049"/>
            <a:ext cx="10817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Contracts</a:t>
            </a:r>
            <a:endParaRPr lang="en-US" sz="1000" dirty="0"/>
          </a:p>
        </p:txBody>
      </p:sp>
      <p:sp>
        <p:nvSpPr>
          <p:cNvPr id="81" name="Text 61"/>
          <p:cNvSpPr txBox="1"/>
          <p:nvPr/>
        </p:nvSpPr>
        <p:spPr>
          <a:xfrm>
            <a:off x="743407" y="6515100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&amp; SLO definitions</a:t>
            </a:r>
            <a:endParaRPr lang="en-US" sz="900" dirty="0"/>
          </a:p>
        </p:txBody>
      </p:sp>
      <p:sp>
        <p:nvSpPr>
          <p:cNvPr id="82" name="Text 62"/>
          <p:cNvSpPr txBox="1"/>
          <p:nvPr/>
        </p:nvSpPr>
        <p:spPr>
          <a:xfrm>
            <a:off x="3705149" y="6334049"/>
            <a:ext cx="6245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Lineage</a:t>
            </a:r>
            <a:endParaRPr lang="en-US" sz="1000" dirty="0"/>
          </a:p>
        </p:txBody>
      </p:sp>
      <p:sp>
        <p:nvSpPr>
          <p:cNvPr id="83" name="Text 63"/>
          <p:cNvSpPr txBox="1"/>
          <p:nvPr/>
        </p:nvSpPr>
        <p:spPr>
          <a:xfrm>
            <a:off x="3705149" y="6515100"/>
            <a:ext cx="14575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 traceability</a:t>
            </a:r>
            <a:endParaRPr lang="en-US" sz="900" dirty="0"/>
          </a:p>
        </p:txBody>
      </p:sp>
      <p:sp>
        <p:nvSpPr>
          <p:cNvPr id="84" name="Text 64"/>
          <p:cNvSpPr txBox="1"/>
          <p:nvPr/>
        </p:nvSpPr>
        <p:spPr>
          <a:xfrm>
            <a:off x="6553505" y="6334049"/>
            <a:ext cx="8622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Travel</a:t>
            </a:r>
            <a:endParaRPr lang="en-US" sz="1000" dirty="0"/>
          </a:p>
        </p:txBody>
      </p:sp>
      <p:sp>
        <p:nvSpPr>
          <p:cNvPr id="85" name="Text 65"/>
          <p:cNvSpPr txBox="1"/>
          <p:nvPr/>
        </p:nvSpPr>
        <p:spPr>
          <a:xfrm>
            <a:off x="6553505" y="6515100"/>
            <a:ext cx="13908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History &amp; Rollback</a:t>
            </a:r>
            <a:endParaRPr lang="en-US" sz="900" dirty="0"/>
          </a:p>
        </p:txBody>
      </p:sp>
      <p:sp>
        <p:nvSpPr>
          <p:cNvPr id="86" name="Text 66"/>
          <p:cNvSpPr txBox="1"/>
          <p:nvPr/>
        </p:nvSpPr>
        <p:spPr>
          <a:xfrm>
            <a:off x="9400946" y="6334049"/>
            <a:ext cx="6336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Alerting</a:t>
            </a:r>
            <a:endParaRPr lang="en-US" sz="1000" dirty="0"/>
          </a:p>
        </p:txBody>
      </p:sp>
      <p:sp>
        <p:nvSpPr>
          <p:cNvPr id="87" name="Text 67"/>
          <p:cNvSpPr txBox="1"/>
          <p:nvPr/>
        </p:nvSpPr>
        <p:spPr>
          <a:xfrm>
            <a:off x="9400946" y="6515100"/>
            <a:ext cx="16669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PagerDuty / Slack integration</a:t>
            </a:r>
            <a:endParaRPr lang="en-US" sz="900" dirty="0"/>
          </a:p>
        </p:txBody>
      </p:sp>
      <p:sp>
        <p:nvSpPr>
          <p:cNvPr id="88" name="Shape 68"/>
          <p:cNvSpPr/>
          <p:nvPr/>
        </p:nvSpPr>
        <p:spPr>
          <a:xfrm>
            <a:off x="4732934" y="6019495"/>
            <a:ext cx="2734056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9" name="Text 69"/>
          <p:cNvSpPr txBox="1"/>
          <p:nvPr/>
        </p:nvSpPr>
        <p:spPr>
          <a:xfrm>
            <a:off x="4884725" y="6067044"/>
            <a:ext cx="25146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GOVERNANCE FOUNDATION</a:t>
            </a:r>
            <a:endParaRPr lang="en-US" sz="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1521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14300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457200" y="342900"/>
            <a:ext cx="457200" cy="457200"/>
          </a:xfrm>
          <a:prstGeom prst="roundRect">
            <a:avLst>
              <a:gd name="adj" fmla="val 33333"/>
            </a:avLst>
          </a:prstGeom>
          <a:solidFill>
            <a:srgbClr val="2563E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66928" y="476402"/>
            <a:ext cx="237744" cy="190195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1067105" y="304495"/>
            <a:ext cx="11430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LAB 1</a:t>
            </a:r>
            <a:endParaRPr lang="en-US" sz="900" dirty="0"/>
          </a:p>
        </p:txBody>
      </p:sp>
      <p:sp>
        <p:nvSpPr>
          <p:cNvPr id="9" name="Text 6"/>
          <p:cNvSpPr txBox="1"/>
          <p:nvPr/>
        </p:nvSpPr>
        <p:spPr>
          <a:xfrm>
            <a:off x="1067105" y="495605"/>
            <a:ext cx="485363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Expectations &amp; Quality Gates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0627157" y="390449"/>
            <a:ext cx="1114654" cy="362102"/>
          </a:xfrm>
          <a:prstGeom prst="roundRect">
            <a:avLst>
              <a:gd name="adj" fmla="val 252526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789006" y="495605"/>
            <a:ext cx="152705" cy="152705"/>
          </a:xfrm>
          <a:prstGeom prst="rect">
            <a:avLst/>
          </a:prstGeom>
        </p:spPr>
      </p:pic>
      <p:sp>
        <p:nvSpPr>
          <p:cNvPr id="12" name="Text 8"/>
          <p:cNvSpPr txBox="1"/>
          <p:nvPr/>
        </p:nvSpPr>
        <p:spPr>
          <a:xfrm>
            <a:off x="11056010" y="485546"/>
            <a:ext cx="6245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 Mins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304495" y="1457554"/>
            <a:ext cx="2324405" cy="3495751"/>
          </a:xfrm>
          <a:prstGeom prst="roundRect">
            <a:avLst>
              <a:gd name="adj" fmla="val 1935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543154" y="1962302"/>
            <a:ext cx="18480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-3425" r="-3425" t="0" b="0"/>
          <a:stretch/>
        </p:blipFill>
        <p:spPr>
          <a:xfrm>
            <a:off x="543154" y="1721815"/>
            <a:ext cx="142646" cy="133502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761695" y="1705356"/>
            <a:ext cx="12335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PREREQUISITES</a:t>
            </a:r>
            <a:endParaRPr lang="en-US" sz="10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43154" y="2162556"/>
            <a:ext cx="133502" cy="133502"/>
          </a:xfrm>
          <a:prstGeom prst="rect">
            <a:avLst/>
          </a:prstGeom>
        </p:spPr>
      </p:pic>
      <p:sp>
        <p:nvSpPr>
          <p:cNvPr id="18" name="Text 12"/>
          <p:cNvSpPr txBox="1"/>
          <p:nvPr/>
        </p:nvSpPr>
        <p:spPr>
          <a:xfrm>
            <a:off x="790956" y="2133295"/>
            <a:ext cx="15672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Workspace</a:t>
            </a:r>
            <a:endParaRPr lang="en-US" sz="1000" dirty="0"/>
          </a:p>
        </p:txBody>
      </p:sp>
      <p:sp>
        <p:nvSpPr>
          <p:cNvPr id="19" name="Text 13"/>
          <p:cNvSpPr txBox="1"/>
          <p:nvPr/>
        </p:nvSpPr>
        <p:spPr>
          <a:xfrm>
            <a:off x="790956" y="2352751"/>
            <a:ext cx="1124712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create clusters/notebooks</a:t>
            </a:r>
            <a:endParaRPr lang="en-US" sz="9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43154" y="2848356"/>
            <a:ext cx="133502" cy="133502"/>
          </a:xfrm>
          <a:prstGeom prst="rect">
            <a:avLst/>
          </a:prstGeom>
        </p:spPr>
      </p:pic>
      <p:sp>
        <p:nvSpPr>
          <p:cNvPr id="21" name="Text 14"/>
          <p:cNvSpPr txBox="1"/>
          <p:nvPr/>
        </p:nvSpPr>
        <p:spPr>
          <a:xfrm>
            <a:off x="790956" y="2819095"/>
            <a:ext cx="9765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</a:t>
            </a:r>
            <a:endParaRPr lang="en-US" sz="1000" dirty="0"/>
          </a:p>
        </p:txBody>
      </p:sp>
      <p:sp>
        <p:nvSpPr>
          <p:cNvPr id="22" name="Text 15"/>
          <p:cNvSpPr txBox="1"/>
          <p:nvPr/>
        </p:nvSpPr>
        <p:spPr>
          <a:xfrm>
            <a:off x="790956" y="3038551"/>
            <a:ext cx="1334110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Metastore privileges to create schema</a:t>
            </a:r>
            <a:endParaRPr lang="en-US" sz="90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43154" y="3534156"/>
            <a:ext cx="133502" cy="133502"/>
          </a:xfrm>
          <a:prstGeom prst="rect">
            <a:avLst/>
          </a:prstGeom>
        </p:spPr>
      </p:pic>
      <p:sp>
        <p:nvSpPr>
          <p:cNvPr id="24" name="Text 16"/>
          <p:cNvSpPr txBox="1"/>
          <p:nvPr/>
        </p:nvSpPr>
        <p:spPr>
          <a:xfrm>
            <a:off x="790956" y="3504895"/>
            <a:ext cx="8906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 Data</a:t>
            </a:r>
            <a:endParaRPr lang="en-US" sz="1000" dirty="0"/>
          </a:p>
        </p:txBody>
      </p:sp>
      <p:sp>
        <p:nvSpPr>
          <p:cNvPr id="25" name="Text 17"/>
          <p:cNvSpPr txBox="1"/>
          <p:nvPr/>
        </p:nvSpPr>
        <p:spPr>
          <a:xfrm>
            <a:off x="790956" y="3724351"/>
            <a:ext cx="1267358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JSON dataset mounted/available</a:t>
            </a:r>
            <a:endParaRPr lang="en-US" sz="900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543154" y="4219956"/>
            <a:ext cx="133502" cy="133502"/>
          </a:xfrm>
          <a:prstGeom prst="rect">
            <a:avLst/>
          </a:prstGeom>
        </p:spPr>
      </p:pic>
      <p:sp>
        <p:nvSpPr>
          <p:cNvPr id="27" name="Text 18"/>
          <p:cNvSpPr txBox="1"/>
          <p:nvPr/>
        </p:nvSpPr>
        <p:spPr>
          <a:xfrm>
            <a:off x="790956" y="4190695"/>
            <a:ext cx="6912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</a:t>
            </a:r>
            <a:endParaRPr lang="en-US" sz="1000" dirty="0"/>
          </a:p>
        </p:txBody>
      </p:sp>
      <p:sp>
        <p:nvSpPr>
          <p:cNvPr id="28" name="Text 19"/>
          <p:cNvSpPr txBox="1"/>
          <p:nvPr/>
        </p:nvSpPr>
        <p:spPr>
          <a:xfrm>
            <a:off x="790956" y="4410151"/>
            <a:ext cx="1562710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Single-node cluster for dev testing</a:t>
            </a:r>
            <a:endParaRPr lang="en-US" sz="900" dirty="0"/>
          </a:p>
        </p:txBody>
      </p:sp>
      <p:sp>
        <p:nvSpPr>
          <p:cNvPr id="29" name="Shape 20"/>
          <p:cNvSpPr/>
          <p:nvPr/>
        </p:nvSpPr>
        <p:spPr>
          <a:xfrm>
            <a:off x="304495" y="5181905"/>
            <a:ext cx="2324405" cy="1371600"/>
          </a:xfrm>
          <a:prstGeom prst="roundRect">
            <a:avLst>
              <a:gd name="adj" fmla="val 5556"/>
            </a:avLst>
          </a:prstGeom>
          <a:solidFill>
            <a:srgbClr val="EFF6FF"/>
          </a:solidFill>
          <a:ln w="12700">
            <a:solidFill>
              <a:srgbClr val="DBEAFE"/>
            </a:solidFill>
            <a:prstDash val="solid"/>
          </a:ln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00" b="-100"/>
          <a:stretch/>
        </p:blipFill>
        <p:spPr>
          <a:xfrm>
            <a:off x="504749" y="5381244"/>
            <a:ext cx="114300" cy="152705"/>
          </a:xfrm>
          <a:prstGeom prst="rect">
            <a:avLst/>
          </a:prstGeom>
        </p:spPr>
      </p:pic>
      <p:sp>
        <p:nvSpPr>
          <p:cNvPr id="31" name="Text 21"/>
          <p:cNvSpPr txBox="1"/>
          <p:nvPr/>
        </p:nvSpPr>
        <p:spPr>
          <a:xfrm>
            <a:off x="694944" y="5381244"/>
            <a:ext cx="5340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 TIP</a:t>
            </a:r>
            <a:endParaRPr lang="en-US" sz="900" dirty="0"/>
          </a:p>
        </p:txBody>
      </p:sp>
      <p:sp>
        <p:nvSpPr>
          <p:cNvPr id="32" name="Text 22"/>
          <p:cNvSpPr txBox="1"/>
          <p:nvPr/>
        </p:nvSpPr>
        <p:spPr>
          <a:xfrm>
            <a:off x="504749" y="5629046"/>
            <a:ext cx="1924812" cy="705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"Development" mode in DLT to keep your cluster running and avoid restart overhead during debugging.</a:t>
            </a:r>
            <a:endParaRPr lang="en-US" sz="900" dirty="0"/>
          </a:p>
        </p:txBody>
      </p:sp>
      <p:sp>
        <p:nvSpPr>
          <p:cNvPr id="33" name="Shape 23"/>
          <p:cNvSpPr/>
          <p:nvPr/>
        </p:nvSpPr>
        <p:spPr>
          <a:xfrm>
            <a:off x="2926080" y="1457554"/>
            <a:ext cx="5762549" cy="5095951"/>
          </a:xfrm>
          <a:prstGeom prst="roundRect">
            <a:avLst>
              <a:gd name="adj" fmla="val 402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34" name="Text 24"/>
          <p:cNvSpPr txBox="1"/>
          <p:nvPr/>
        </p:nvSpPr>
        <p:spPr>
          <a:xfrm>
            <a:off x="3240634" y="1800454"/>
            <a:ext cx="15581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Walkthrough</a:t>
            </a:r>
            <a:endParaRPr lang="en-US" sz="1300" dirty="0"/>
          </a:p>
        </p:txBody>
      </p:sp>
      <p:sp>
        <p:nvSpPr>
          <p:cNvPr id="35" name="Shape 25"/>
          <p:cNvSpPr/>
          <p:nvPr/>
        </p:nvSpPr>
        <p:spPr>
          <a:xfrm>
            <a:off x="3469234" y="2648102"/>
            <a:ext cx="19202" cy="6210605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6" name="Text 26"/>
          <p:cNvSpPr txBox="1"/>
          <p:nvPr/>
        </p:nvSpPr>
        <p:spPr>
          <a:xfrm>
            <a:off x="4078224" y="2324405"/>
            <a:ext cx="21342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Initialize Catalog &amp; Schema</a:t>
            </a:r>
            <a:endParaRPr lang="en-US" sz="1200" dirty="0"/>
          </a:p>
        </p:txBody>
      </p:sp>
      <p:sp>
        <p:nvSpPr>
          <p:cNvPr id="37" name="Text 27"/>
          <p:cNvSpPr txBox="1"/>
          <p:nvPr/>
        </p:nvSpPr>
        <p:spPr>
          <a:xfrm>
            <a:off x="4078224" y="2628900"/>
            <a:ext cx="4157777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dedicated schema for the lab in Unity Catalog to isolate your quality tests.</a:t>
            </a:r>
            <a:endParaRPr lang="en-US" sz="1000" dirty="0"/>
          </a:p>
        </p:txBody>
      </p:sp>
      <p:sp>
        <p:nvSpPr>
          <p:cNvPr id="38" name="Shape 28"/>
          <p:cNvSpPr/>
          <p:nvPr/>
        </p:nvSpPr>
        <p:spPr>
          <a:xfrm>
            <a:off x="4078224" y="3157423"/>
            <a:ext cx="4295851" cy="400507"/>
          </a:xfrm>
          <a:prstGeom prst="roundRect">
            <a:avLst>
              <a:gd name="adj" fmla="val 32616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39" name="Text 29"/>
          <p:cNvSpPr txBox="1"/>
          <p:nvPr/>
        </p:nvSpPr>
        <p:spPr>
          <a:xfrm>
            <a:off x="4202582" y="3290926"/>
            <a:ext cx="269565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4D39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CREATE SCHEMA IF NOT EXISTS lab_qe_v1;</a:t>
            </a:r>
            <a:endParaRPr lang="en-US" sz="900" dirty="0"/>
          </a:p>
        </p:txBody>
      </p:sp>
      <p:sp>
        <p:nvSpPr>
          <p:cNvPr id="40" name="Text 30"/>
          <p:cNvSpPr txBox="1"/>
          <p:nvPr/>
        </p:nvSpPr>
        <p:spPr>
          <a:xfrm>
            <a:off x="4078224" y="3919118"/>
            <a:ext cx="18864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 with Auto Loader</a:t>
            </a:r>
            <a:endParaRPr lang="en-US" sz="1200" dirty="0"/>
          </a:p>
        </p:txBody>
      </p:sp>
      <p:sp>
        <p:nvSpPr>
          <p:cNvPr id="41" name="Text 31"/>
          <p:cNvSpPr txBox="1"/>
          <p:nvPr/>
        </p:nvSpPr>
        <p:spPr>
          <a:xfrm>
            <a:off x="4078224" y="4224528"/>
            <a:ext cx="4120286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a streaming ingestion pipeline using cloud_files to detect new data arrival automatically.</a:t>
            </a:r>
            <a:endParaRPr lang="en-US" sz="1000" dirty="0"/>
          </a:p>
        </p:txBody>
      </p:sp>
      <p:sp>
        <p:nvSpPr>
          <p:cNvPr id="42" name="Text 32"/>
          <p:cNvSpPr txBox="1"/>
          <p:nvPr/>
        </p:nvSpPr>
        <p:spPr>
          <a:xfrm>
            <a:off x="4078224" y="5115154"/>
            <a:ext cx="19431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DLT Expectations</a:t>
            </a:r>
            <a:endParaRPr lang="en-US" sz="1200" dirty="0"/>
          </a:p>
        </p:txBody>
      </p:sp>
      <p:sp>
        <p:nvSpPr>
          <p:cNvPr id="43" name="Text 33"/>
          <p:cNvSpPr txBox="1"/>
          <p:nvPr/>
        </p:nvSpPr>
        <p:spPr>
          <a:xfrm>
            <a:off x="4078224" y="5419649"/>
            <a:ext cx="43580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quality constraints directly in the pipeline definition. Focus on completeness and domain validity.</a:t>
            </a:r>
            <a:endParaRPr lang="en-US" sz="1000" dirty="0"/>
          </a:p>
        </p:txBody>
      </p:sp>
      <p:sp>
        <p:nvSpPr>
          <p:cNvPr id="44" name="Shape 34"/>
          <p:cNvSpPr/>
          <p:nvPr/>
        </p:nvSpPr>
        <p:spPr>
          <a:xfrm>
            <a:off x="4078224" y="5948172"/>
            <a:ext cx="4295851" cy="780898"/>
          </a:xfrm>
          <a:prstGeom prst="roundRect">
            <a:avLst>
              <a:gd name="adj" fmla="val 8568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5" name="Text 35"/>
          <p:cNvSpPr txBox="1"/>
          <p:nvPr/>
        </p:nvSpPr>
        <p:spPr>
          <a:xfrm>
            <a:off x="4240073" y="6157570"/>
            <a:ext cx="3448202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@dlt.expect_or_drop("valid_id", "id IS NOT NULL") @dlt.expect("positive_amt", "amount &gt; 0")</a:t>
            </a:r>
            <a:endParaRPr lang="en-US" sz="900" dirty="0"/>
          </a:p>
        </p:txBody>
      </p:sp>
      <p:sp>
        <p:nvSpPr>
          <p:cNvPr id="46" name="Text 36"/>
          <p:cNvSpPr txBox="1"/>
          <p:nvPr/>
        </p:nvSpPr>
        <p:spPr>
          <a:xfrm>
            <a:off x="4078224" y="7091172"/>
            <a:ext cx="21717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Quarantine Logic</a:t>
            </a:r>
            <a:endParaRPr lang="en-US" sz="1200" dirty="0"/>
          </a:p>
        </p:txBody>
      </p:sp>
      <p:sp>
        <p:nvSpPr>
          <p:cNvPr id="47" name="Text 37"/>
          <p:cNvSpPr txBox="1"/>
          <p:nvPr/>
        </p:nvSpPr>
        <p:spPr>
          <a:xfrm>
            <a:off x="4078224" y="7396582"/>
            <a:ext cx="395843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 failing records to a separate error table for remediation instead of dropping them entirely.</a:t>
            </a:r>
            <a:endParaRPr lang="en-US" sz="1000" dirty="0"/>
          </a:p>
        </p:txBody>
      </p:sp>
      <p:sp>
        <p:nvSpPr>
          <p:cNvPr id="48" name="Text 38"/>
          <p:cNvSpPr txBox="1"/>
          <p:nvPr/>
        </p:nvSpPr>
        <p:spPr>
          <a:xfrm>
            <a:off x="4078224" y="8248802"/>
            <a:ext cx="212415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Alerts &amp; Event Log</a:t>
            </a:r>
            <a:endParaRPr lang="en-US" sz="1200" dirty="0"/>
          </a:p>
        </p:txBody>
      </p:sp>
      <p:sp>
        <p:nvSpPr>
          <p:cNvPr id="49" name="Text 39"/>
          <p:cNvSpPr txBox="1"/>
          <p:nvPr/>
        </p:nvSpPr>
        <p:spPr>
          <a:xfrm>
            <a:off x="4078224" y="8553298"/>
            <a:ext cx="4319626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Query the DLT event log to see how many records passed vs failed expectations.</a:t>
            </a:r>
            <a:endParaRPr lang="en-US" sz="1000" dirty="0"/>
          </a:p>
        </p:txBody>
      </p:sp>
      <p:sp>
        <p:nvSpPr>
          <p:cNvPr id="50" name="Shape 40"/>
          <p:cNvSpPr/>
          <p:nvPr/>
        </p:nvSpPr>
        <p:spPr>
          <a:xfrm>
            <a:off x="8991295" y="1457554"/>
            <a:ext cx="2895905" cy="2352751"/>
          </a:xfrm>
          <a:prstGeom prst="roundRect">
            <a:avLst>
              <a:gd name="adj" fmla="val 1888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51" name="Shape 41"/>
          <p:cNvSpPr/>
          <p:nvPr/>
        </p:nvSpPr>
        <p:spPr>
          <a:xfrm>
            <a:off x="9229954" y="1962302"/>
            <a:ext cx="2419502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52" name="Image 8" descr="preencoded.png">    </p:cNvPr>
          <p:cNvPicPr>
            <a:picLocks noChangeAspect="1"/>
          </p:cNvPicPr>
          <p:nvPr/>
        </p:nvPicPr>
        <p:blipFill>
          <a:blip r:embed="rId9"/>
          <a:srcRect l="-837" r="-837" t="0" b="0"/>
          <a:stretch/>
        </p:blipFill>
        <p:spPr>
          <a:xfrm>
            <a:off x="9229954" y="1721815"/>
            <a:ext cx="152705" cy="133502"/>
          </a:xfrm>
          <a:prstGeom prst="rect">
            <a:avLst/>
          </a:prstGeom>
        </p:spPr>
      </p:pic>
      <p:sp>
        <p:nvSpPr>
          <p:cNvPr id="53" name="Text 42"/>
          <p:cNvSpPr txBox="1"/>
          <p:nvPr/>
        </p:nvSpPr>
        <p:spPr>
          <a:xfrm>
            <a:off x="9458554" y="1705356"/>
            <a:ext cx="1500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CRITERIA</a:t>
            </a:r>
            <a:endParaRPr lang="en-US" sz="1000" dirty="0"/>
          </a:p>
        </p:txBody>
      </p:sp>
      <p:pic>
        <p:nvPicPr>
          <p:cNvPr id="54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43" b="-43"/>
          <a:stretch/>
        </p:blipFill>
        <p:spPr>
          <a:xfrm>
            <a:off x="9229954" y="2162556"/>
            <a:ext cx="133502" cy="152705"/>
          </a:xfrm>
          <a:prstGeom prst="rect">
            <a:avLst/>
          </a:prstGeom>
        </p:spPr>
      </p:pic>
      <p:sp>
        <p:nvSpPr>
          <p:cNvPr id="55" name="Text 43"/>
          <p:cNvSpPr txBox="1"/>
          <p:nvPr/>
        </p:nvSpPr>
        <p:spPr>
          <a:xfrm>
            <a:off x="9477756" y="2133295"/>
            <a:ext cx="189097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runs successfully in "Continuous" mode.</a:t>
            </a:r>
            <a:endParaRPr lang="en-US" sz="1000" dirty="0"/>
          </a:p>
        </p:txBody>
      </p:sp>
      <p:pic>
        <p:nvPicPr>
          <p:cNvPr id="56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43" b="-43"/>
          <a:stretch/>
        </p:blipFill>
        <p:spPr>
          <a:xfrm>
            <a:off x="9229954" y="2695651"/>
            <a:ext cx="133502" cy="152705"/>
          </a:xfrm>
          <a:prstGeom prst="rect">
            <a:avLst/>
          </a:prstGeom>
        </p:spPr>
      </p:pic>
      <p:sp>
        <p:nvSpPr>
          <p:cNvPr id="57" name="Text 44"/>
          <p:cNvSpPr txBox="1"/>
          <p:nvPr/>
        </p:nvSpPr>
        <p:spPr>
          <a:xfrm>
            <a:off x="9477756" y="2667305"/>
            <a:ext cx="1748333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Bad data is successfully quarantined to error table.</a:t>
            </a:r>
            <a:endParaRPr lang="en-US" sz="1000" dirty="0"/>
          </a:p>
        </p:txBody>
      </p:sp>
      <p:pic>
        <p:nvPicPr>
          <p:cNvPr id="58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43" b="-43"/>
          <a:stretch/>
        </p:blipFill>
        <p:spPr>
          <a:xfrm>
            <a:off x="9229954" y="3228746"/>
            <a:ext cx="133502" cy="152705"/>
          </a:xfrm>
          <a:prstGeom prst="rect">
            <a:avLst/>
          </a:prstGeom>
        </p:spPr>
      </p:pic>
      <p:sp>
        <p:nvSpPr>
          <p:cNvPr id="59" name="Text 45"/>
          <p:cNvSpPr txBox="1"/>
          <p:nvPr/>
        </p:nvSpPr>
        <p:spPr>
          <a:xfrm>
            <a:off x="9477756" y="3200400"/>
            <a:ext cx="216712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 log query returns accurate pass/fail counts.</a:t>
            </a:r>
            <a:endParaRPr lang="en-US" sz="1000" dirty="0"/>
          </a:p>
        </p:txBody>
      </p:sp>
      <p:sp>
        <p:nvSpPr>
          <p:cNvPr id="60" name="Shape 46"/>
          <p:cNvSpPr/>
          <p:nvPr/>
        </p:nvSpPr>
        <p:spPr>
          <a:xfrm>
            <a:off x="8991295" y="4038905"/>
            <a:ext cx="2895905" cy="2619756"/>
          </a:xfrm>
          <a:prstGeom prst="roundRect">
            <a:avLst>
              <a:gd name="adj" fmla="val 1523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61" name="Shape 47"/>
          <p:cNvSpPr/>
          <p:nvPr/>
        </p:nvSpPr>
        <p:spPr>
          <a:xfrm>
            <a:off x="9229954" y="4543654"/>
            <a:ext cx="24195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62" name="Image 12" descr="preencoded.png">    </p:cNvPr>
          <p:cNvPicPr>
            <a:picLocks noChangeAspect="1"/>
          </p:cNvPicPr>
          <p:nvPr/>
        </p:nvPicPr>
        <p:blipFill>
          <a:blip r:embed="rId13"/>
          <a:srcRect l="-837" r="-837" t="0" b="0"/>
          <a:stretch/>
        </p:blipFill>
        <p:spPr>
          <a:xfrm>
            <a:off x="9229954" y="4303166"/>
            <a:ext cx="152705" cy="133502"/>
          </a:xfrm>
          <a:prstGeom prst="rect">
            <a:avLst/>
          </a:prstGeom>
        </p:spPr>
      </p:pic>
      <p:sp>
        <p:nvSpPr>
          <p:cNvPr id="63" name="Text 48"/>
          <p:cNvSpPr txBox="1"/>
          <p:nvPr/>
        </p:nvSpPr>
        <p:spPr>
          <a:xfrm>
            <a:off x="9458554" y="4286707"/>
            <a:ext cx="9098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ARTIFACTS</a:t>
            </a:r>
            <a:endParaRPr lang="en-US" sz="1000" dirty="0"/>
          </a:p>
        </p:txBody>
      </p:sp>
      <p:sp>
        <p:nvSpPr>
          <p:cNvPr id="64" name="Shape 49"/>
          <p:cNvSpPr/>
          <p:nvPr/>
        </p:nvSpPr>
        <p:spPr>
          <a:xfrm>
            <a:off x="9229954" y="4705502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6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-100" b="-100"/>
          <a:stretch/>
        </p:blipFill>
        <p:spPr>
          <a:xfrm>
            <a:off x="9305849" y="4876495"/>
            <a:ext cx="114300" cy="152705"/>
          </a:xfrm>
          <a:prstGeom prst="rect">
            <a:avLst/>
          </a:prstGeom>
        </p:spPr>
      </p:pic>
      <p:sp>
        <p:nvSpPr>
          <p:cNvPr id="66" name="Text 50"/>
          <p:cNvSpPr txBox="1"/>
          <p:nvPr/>
        </p:nvSpPr>
        <p:spPr>
          <a:xfrm>
            <a:off x="9534449" y="4791456"/>
            <a:ext cx="9290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lab_01_dlt.py</a:t>
            </a:r>
            <a:endParaRPr lang="en-US" sz="1000" dirty="0"/>
          </a:p>
        </p:txBody>
      </p:sp>
      <p:sp>
        <p:nvSpPr>
          <p:cNvPr id="67" name="Text 51"/>
          <p:cNvSpPr txBox="1"/>
          <p:nvPr/>
        </p:nvSpPr>
        <p:spPr>
          <a:xfrm>
            <a:off x="9534449" y="4972507"/>
            <a:ext cx="10287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Notebook</a:t>
            </a:r>
            <a:endParaRPr lang="en-US" sz="900" dirty="0"/>
          </a:p>
        </p:txBody>
      </p:sp>
      <p:sp>
        <p:nvSpPr>
          <p:cNvPr id="68" name="Shape 52"/>
          <p:cNvSpPr/>
          <p:nvPr/>
        </p:nvSpPr>
        <p:spPr>
          <a:xfrm>
            <a:off x="9229954" y="5315407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69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-43" b="-43"/>
          <a:stretch/>
        </p:blipFill>
        <p:spPr>
          <a:xfrm>
            <a:off x="9305849" y="5486400"/>
            <a:ext cx="133502" cy="152705"/>
          </a:xfrm>
          <a:prstGeom prst="rect">
            <a:avLst/>
          </a:prstGeom>
        </p:spPr>
      </p:pic>
      <p:sp>
        <p:nvSpPr>
          <p:cNvPr id="70" name="Text 53"/>
          <p:cNvSpPr txBox="1"/>
          <p:nvPr/>
        </p:nvSpPr>
        <p:spPr>
          <a:xfrm>
            <a:off x="9553651" y="5400446"/>
            <a:ext cx="12335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sample_data.json</a:t>
            </a:r>
            <a:endParaRPr lang="en-US" sz="1000" dirty="0"/>
          </a:p>
        </p:txBody>
      </p:sp>
      <p:sp>
        <p:nvSpPr>
          <p:cNvPr id="71" name="Text 54"/>
          <p:cNvSpPr txBox="1"/>
          <p:nvPr/>
        </p:nvSpPr>
        <p:spPr>
          <a:xfrm>
            <a:off x="9553651" y="5581498"/>
            <a:ext cx="5056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</a:t>
            </a:r>
            <a:endParaRPr lang="en-US" sz="900" dirty="0"/>
          </a:p>
        </p:txBody>
      </p:sp>
      <p:sp>
        <p:nvSpPr>
          <p:cNvPr id="72" name="Shape 55"/>
          <p:cNvSpPr/>
          <p:nvPr/>
        </p:nvSpPr>
        <p:spPr>
          <a:xfrm>
            <a:off x="9229954" y="5924398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73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-43" b="-43"/>
          <a:stretch/>
        </p:blipFill>
        <p:spPr>
          <a:xfrm>
            <a:off x="9305849" y="6096305"/>
            <a:ext cx="133502" cy="152705"/>
          </a:xfrm>
          <a:prstGeom prst="rect">
            <a:avLst/>
          </a:prstGeom>
        </p:spPr>
      </p:pic>
      <p:sp>
        <p:nvSpPr>
          <p:cNvPr id="74" name="Text 56"/>
          <p:cNvSpPr txBox="1"/>
          <p:nvPr/>
        </p:nvSpPr>
        <p:spPr>
          <a:xfrm>
            <a:off x="9553651" y="6010351"/>
            <a:ext cx="9198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Runbook.md</a:t>
            </a:r>
            <a:endParaRPr lang="en-US" sz="1000" dirty="0"/>
          </a:p>
        </p:txBody>
      </p:sp>
      <p:sp>
        <p:nvSpPr>
          <p:cNvPr id="75" name="Text 57"/>
          <p:cNvSpPr txBox="1"/>
          <p:nvPr/>
        </p:nvSpPr>
        <p:spPr>
          <a:xfrm>
            <a:off x="9553651" y="6191402"/>
            <a:ext cx="7242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Instructions</a:t>
            </a:r>
            <a:endParaRPr lang="en-US" sz="900" dirty="0"/>
          </a:p>
        </p:txBody>
      </p:sp>
      <p:sp>
        <p:nvSpPr>
          <p:cNvPr id="76" name="Text 58"/>
          <p:cNvSpPr txBox="1"/>
          <p:nvPr/>
        </p:nvSpPr>
        <p:spPr>
          <a:xfrm>
            <a:off x="9963302" y="6553505"/>
            <a:ext cx="1819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Training Material</a:t>
            </a:r>
            <a:endParaRPr lang="en-US" sz="900" dirty="0"/>
          </a:p>
        </p:txBody>
      </p:sp>
      <p:sp>
        <p:nvSpPr>
          <p:cNvPr id="77" name="Text 59"/>
          <p:cNvSpPr txBox="1"/>
          <p:nvPr/>
        </p:nvSpPr>
        <p:spPr>
          <a:xfrm>
            <a:off x="11846052" y="6553505"/>
            <a:ext cx="2103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</a:t>
            </a:r>
            <a:endParaRPr lang="en-US" sz="900" dirty="0"/>
          </a:p>
        </p:txBody>
      </p:sp>
      <p:sp>
        <p:nvSpPr>
          <p:cNvPr id="78" name="Shape 60"/>
          <p:cNvSpPr/>
          <p:nvPr/>
        </p:nvSpPr>
        <p:spPr>
          <a:xfrm>
            <a:off x="3392424" y="226679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79" name="Text 61"/>
          <p:cNvSpPr txBox="1"/>
          <p:nvPr/>
        </p:nvSpPr>
        <p:spPr>
          <a:xfrm>
            <a:off x="3584448" y="2361895"/>
            <a:ext cx="2048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00" dirty="0"/>
          </a:p>
        </p:txBody>
      </p:sp>
      <p:sp>
        <p:nvSpPr>
          <p:cNvPr id="80" name="Shape 62"/>
          <p:cNvSpPr/>
          <p:nvPr/>
        </p:nvSpPr>
        <p:spPr>
          <a:xfrm>
            <a:off x="3392424" y="3862426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1" name="Text 63"/>
          <p:cNvSpPr txBox="1"/>
          <p:nvPr/>
        </p:nvSpPr>
        <p:spPr>
          <a:xfrm>
            <a:off x="3567074" y="3957523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00" dirty="0"/>
          </a:p>
        </p:txBody>
      </p:sp>
      <p:sp>
        <p:nvSpPr>
          <p:cNvPr id="82" name="Shape 64"/>
          <p:cNvSpPr/>
          <p:nvPr/>
        </p:nvSpPr>
        <p:spPr>
          <a:xfrm>
            <a:off x="3392424" y="5057546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3" name="Text 65"/>
          <p:cNvSpPr txBox="1"/>
          <p:nvPr/>
        </p:nvSpPr>
        <p:spPr>
          <a:xfrm>
            <a:off x="3566160" y="5152644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00" dirty="0"/>
          </a:p>
        </p:txBody>
      </p:sp>
      <p:sp>
        <p:nvSpPr>
          <p:cNvPr id="84" name="Shape 66"/>
          <p:cNvSpPr/>
          <p:nvPr/>
        </p:nvSpPr>
        <p:spPr>
          <a:xfrm>
            <a:off x="3392424" y="7034479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5" name="Text 67"/>
          <p:cNvSpPr txBox="1"/>
          <p:nvPr/>
        </p:nvSpPr>
        <p:spPr>
          <a:xfrm>
            <a:off x="3563417" y="7129577"/>
            <a:ext cx="253289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300" dirty="0"/>
          </a:p>
        </p:txBody>
      </p:sp>
      <p:sp>
        <p:nvSpPr>
          <p:cNvPr id="86" name="Shape 68"/>
          <p:cNvSpPr/>
          <p:nvPr/>
        </p:nvSpPr>
        <p:spPr>
          <a:xfrm>
            <a:off x="3392424" y="8191195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7" name="Text 69"/>
          <p:cNvSpPr txBox="1"/>
          <p:nvPr/>
        </p:nvSpPr>
        <p:spPr>
          <a:xfrm>
            <a:off x="3567989" y="8287207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1521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14300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457200" y="342900"/>
            <a:ext cx="457200" cy="457200"/>
          </a:xfrm>
          <a:prstGeom prst="roundRect">
            <a:avLst>
              <a:gd name="adj" fmla="val 33333"/>
            </a:avLst>
          </a:prstGeom>
          <a:solidFill>
            <a:srgbClr val="4F46E5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66928" y="476402"/>
            <a:ext cx="237744" cy="190195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1067105" y="304495"/>
            <a:ext cx="11622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LAB 2</a:t>
            </a:r>
            <a:endParaRPr lang="en-US" sz="900" dirty="0"/>
          </a:p>
        </p:txBody>
      </p:sp>
      <p:sp>
        <p:nvSpPr>
          <p:cNvPr id="9" name="Text 6"/>
          <p:cNvSpPr txBox="1"/>
          <p:nvPr/>
        </p:nvSpPr>
        <p:spPr>
          <a:xfrm>
            <a:off x="1067105" y="495605"/>
            <a:ext cx="535838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Constraints &amp; Workflows Gates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0627157" y="390449"/>
            <a:ext cx="1114654" cy="362102"/>
          </a:xfrm>
          <a:prstGeom prst="roundRect">
            <a:avLst>
              <a:gd name="adj" fmla="val 252526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789006" y="495605"/>
            <a:ext cx="152705" cy="152705"/>
          </a:xfrm>
          <a:prstGeom prst="rect">
            <a:avLst/>
          </a:prstGeom>
        </p:spPr>
      </p:pic>
      <p:sp>
        <p:nvSpPr>
          <p:cNvPr id="12" name="Text 8"/>
          <p:cNvSpPr txBox="1"/>
          <p:nvPr/>
        </p:nvSpPr>
        <p:spPr>
          <a:xfrm>
            <a:off x="11056010" y="485546"/>
            <a:ext cx="6245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 Mins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304495" y="1457554"/>
            <a:ext cx="2324405" cy="3495751"/>
          </a:xfrm>
          <a:prstGeom prst="roundRect">
            <a:avLst>
              <a:gd name="adj" fmla="val 1935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543154" y="1962302"/>
            <a:ext cx="18480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-3425" r="-3425" t="0" b="0"/>
          <a:stretch/>
        </p:blipFill>
        <p:spPr>
          <a:xfrm>
            <a:off x="543154" y="1721815"/>
            <a:ext cx="142646" cy="133502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761695" y="1705356"/>
            <a:ext cx="12335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PREREQUISITES</a:t>
            </a:r>
            <a:endParaRPr lang="en-US" sz="10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43154" y="2162556"/>
            <a:ext cx="133502" cy="133502"/>
          </a:xfrm>
          <a:prstGeom prst="rect">
            <a:avLst/>
          </a:prstGeom>
        </p:spPr>
      </p:pic>
      <p:sp>
        <p:nvSpPr>
          <p:cNvPr id="18" name="Text 12"/>
          <p:cNvSpPr txBox="1"/>
          <p:nvPr/>
        </p:nvSpPr>
        <p:spPr>
          <a:xfrm>
            <a:off x="790956" y="2133295"/>
            <a:ext cx="11676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1 Completed</a:t>
            </a:r>
            <a:endParaRPr lang="en-US" sz="1000" dirty="0"/>
          </a:p>
        </p:txBody>
      </p:sp>
      <p:sp>
        <p:nvSpPr>
          <p:cNvPr id="19" name="Text 13"/>
          <p:cNvSpPr txBox="1"/>
          <p:nvPr/>
        </p:nvSpPr>
        <p:spPr>
          <a:xfrm>
            <a:off x="790956" y="2352751"/>
            <a:ext cx="1162202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tables created previously</a:t>
            </a:r>
            <a:endParaRPr lang="en-US" sz="9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43154" y="2848356"/>
            <a:ext cx="133502" cy="133502"/>
          </a:xfrm>
          <a:prstGeom prst="rect">
            <a:avLst/>
          </a:prstGeom>
        </p:spPr>
      </p:pic>
      <p:sp>
        <p:nvSpPr>
          <p:cNvPr id="21" name="Text 14"/>
          <p:cNvSpPr txBox="1"/>
          <p:nvPr/>
        </p:nvSpPr>
        <p:spPr>
          <a:xfrm>
            <a:off x="790956" y="2819095"/>
            <a:ext cx="15288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Workflows</a:t>
            </a:r>
            <a:endParaRPr lang="en-US" sz="1000" dirty="0"/>
          </a:p>
        </p:txBody>
      </p:sp>
      <p:sp>
        <p:nvSpPr>
          <p:cNvPr id="22" name="Text 15"/>
          <p:cNvSpPr txBox="1"/>
          <p:nvPr/>
        </p:nvSpPr>
        <p:spPr>
          <a:xfrm>
            <a:off x="790956" y="3038551"/>
            <a:ext cx="1200607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create job definitions</a:t>
            </a:r>
            <a:endParaRPr lang="en-US" sz="90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43154" y="3534156"/>
            <a:ext cx="133502" cy="133502"/>
          </a:xfrm>
          <a:prstGeom prst="rect">
            <a:avLst/>
          </a:prstGeom>
        </p:spPr>
      </p:pic>
      <p:sp>
        <p:nvSpPr>
          <p:cNvPr id="24" name="Text 16"/>
          <p:cNvSpPr txBox="1"/>
          <p:nvPr/>
        </p:nvSpPr>
        <p:spPr>
          <a:xfrm>
            <a:off x="790956" y="3504895"/>
            <a:ext cx="11384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Warehouse</a:t>
            </a:r>
            <a:endParaRPr lang="en-US" sz="1000" dirty="0"/>
          </a:p>
        </p:txBody>
      </p:sp>
      <p:sp>
        <p:nvSpPr>
          <p:cNvPr id="25" name="Text 17"/>
          <p:cNvSpPr txBox="1"/>
          <p:nvPr/>
        </p:nvSpPr>
        <p:spPr>
          <a:xfrm>
            <a:off x="790956" y="3724351"/>
            <a:ext cx="13057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 All-Purpose Cluster</a:t>
            </a:r>
            <a:endParaRPr lang="en-US" sz="900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543154" y="4067251"/>
            <a:ext cx="133502" cy="133502"/>
          </a:xfrm>
          <a:prstGeom prst="rect">
            <a:avLst/>
          </a:prstGeom>
        </p:spPr>
      </p:pic>
      <p:sp>
        <p:nvSpPr>
          <p:cNvPr id="27" name="Text 18"/>
          <p:cNvSpPr txBox="1"/>
          <p:nvPr/>
        </p:nvSpPr>
        <p:spPr>
          <a:xfrm>
            <a:off x="790956" y="4038905"/>
            <a:ext cx="13295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 Repo (Optional)</a:t>
            </a:r>
            <a:endParaRPr lang="en-US" sz="1000" dirty="0"/>
          </a:p>
        </p:txBody>
      </p:sp>
      <p:sp>
        <p:nvSpPr>
          <p:cNvPr id="28" name="Text 19"/>
          <p:cNvSpPr txBox="1"/>
          <p:nvPr/>
        </p:nvSpPr>
        <p:spPr>
          <a:xfrm>
            <a:off x="790956" y="4257446"/>
            <a:ext cx="15151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versioning DDL scripts</a:t>
            </a:r>
            <a:endParaRPr lang="en-US" sz="900" dirty="0"/>
          </a:p>
        </p:txBody>
      </p:sp>
      <p:sp>
        <p:nvSpPr>
          <p:cNvPr id="29" name="Shape 20"/>
          <p:cNvSpPr/>
          <p:nvPr/>
        </p:nvSpPr>
        <p:spPr>
          <a:xfrm>
            <a:off x="304495" y="5181905"/>
            <a:ext cx="2324405" cy="1371600"/>
          </a:xfrm>
          <a:prstGeom prst="roundRect">
            <a:avLst>
              <a:gd name="adj" fmla="val 5556"/>
            </a:avLst>
          </a:prstGeom>
          <a:solidFill>
            <a:srgbClr val="EEF2FF"/>
          </a:solidFill>
          <a:ln w="12700">
            <a:solidFill>
              <a:srgbClr val="E0E7FF"/>
            </a:solidFill>
            <a:prstDash val="solid"/>
          </a:ln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00" b="-100"/>
          <a:stretch/>
        </p:blipFill>
        <p:spPr>
          <a:xfrm>
            <a:off x="504749" y="5381244"/>
            <a:ext cx="114300" cy="152705"/>
          </a:xfrm>
          <a:prstGeom prst="rect">
            <a:avLst/>
          </a:prstGeom>
        </p:spPr>
      </p:pic>
      <p:sp>
        <p:nvSpPr>
          <p:cNvPr id="31" name="Text 21"/>
          <p:cNvSpPr txBox="1"/>
          <p:nvPr/>
        </p:nvSpPr>
        <p:spPr>
          <a:xfrm>
            <a:off x="694944" y="5381244"/>
            <a:ext cx="5340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 TIP</a:t>
            </a:r>
            <a:endParaRPr lang="en-US" sz="900" dirty="0"/>
          </a:p>
        </p:txBody>
      </p:sp>
      <p:sp>
        <p:nvSpPr>
          <p:cNvPr id="32" name="Text 22"/>
          <p:cNvSpPr txBox="1"/>
          <p:nvPr/>
        </p:nvSpPr>
        <p:spPr>
          <a:xfrm>
            <a:off x="504749" y="5629046"/>
            <a:ext cx="2000707" cy="705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ALTER TABLE SET TBLPROPERTIES to add descriptive error messages to your constraints for better debugging.</a:t>
            </a:r>
            <a:endParaRPr lang="en-US" sz="900" dirty="0"/>
          </a:p>
        </p:txBody>
      </p:sp>
      <p:sp>
        <p:nvSpPr>
          <p:cNvPr id="33" name="Shape 23"/>
          <p:cNvSpPr/>
          <p:nvPr/>
        </p:nvSpPr>
        <p:spPr>
          <a:xfrm>
            <a:off x="2926080" y="1457554"/>
            <a:ext cx="5762549" cy="5095951"/>
          </a:xfrm>
          <a:prstGeom prst="roundRect">
            <a:avLst>
              <a:gd name="adj" fmla="val 402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34" name="Text 24"/>
          <p:cNvSpPr txBox="1"/>
          <p:nvPr/>
        </p:nvSpPr>
        <p:spPr>
          <a:xfrm>
            <a:off x="3240634" y="1800454"/>
            <a:ext cx="15581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Walkthrough</a:t>
            </a:r>
            <a:endParaRPr lang="en-US" sz="1300" dirty="0"/>
          </a:p>
        </p:txBody>
      </p:sp>
      <p:sp>
        <p:nvSpPr>
          <p:cNvPr id="35" name="Shape 25"/>
          <p:cNvSpPr/>
          <p:nvPr/>
        </p:nvSpPr>
        <p:spPr>
          <a:xfrm>
            <a:off x="3469234" y="2648102"/>
            <a:ext cx="19202" cy="6362395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6" name="Text 26"/>
          <p:cNvSpPr txBox="1"/>
          <p:nvPr/>
        </p:nvSpPr>
        <p:spPr>
          <a:xfrm>
            <a:off x="4078224" y="2324405"/>
            <a:ext cx="18864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Delta Constraints</a:t>
            </a:r>
            <a:endParaRPr lang="en-US" sz="1200" dirty="0"/>
          </a:p>
        </p:txBody>
      </p:sp>
      <p:sp>
        <p:nvSpPr>
          <p:cNvPr id="37" name="Text 27"/>
          <p:cNvSpPr txBox="1"/>
          <p:nvPr/>
        </p:nvSpPr>
        <p:spPr>
          <a:xfrm>
            <a:off x="4078224" y="2628900"/>
            <a:ext cx="4157777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 strict data quality rules at the table level using SQL DDL. These constraints prevent bad data from ever being written.</a:t>
            </a:r>
            <a:endParaRPr lang="en-US" sz="1000" dirty="0"/>
          </a:p>
        </p:txBody>
      </p:sp>
      <p:sp>
        <p:nvSpPr>
          <p:cNvPr id="38" name="Shape 28"/>
          <p:cNvSpPr/>
          <p:nvPr/>
        </p:nvSpPr>
        <p:spPr>
          <a:xfrm>
            <a:off x="4078224" y="3157423"/>
            <a:ext cx="4295851" cy="552298"/>
          </a:xfrm>
          <a:prstGeom prst="roundRect">
            <a:avLst>
              <a:gd name="adj" fmla="val 17127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39" name="Text 29"/>
          <p:cNvSpPr txBox="1"/>
          <p:nvPr/>
        </p:nvSpPr>
        <p:spPr>
          <a:xfrm>
            <a:off x="4202582" y="3290926"/>
            <a:ext cx="4000500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0A5FA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ALTER TABLE silver_users ADD CONSTRAINT valid_email CHECK (email LIKE '%@%');</a:t>
            </a:r>
            <a:endParaRPr lang="en-US" sz="900" dirty="0"/>
          </a:p>
        </p:txBody>
      </p:sp>
      <p:sp>
        <p:nvSpPr>
          <p:cNvPr id="40" name="Text 30"/>
          <p:cNvSpPr txBox="1"/>
          <p:nvPr/>
        </p:nvSpPr>
        <p:spPr>
          <a:xfrm>
            <a:off x="4078224" y="4071823"/>
            <a:ext cx="22485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PR with DDL Changes</a:t>
            </a:r>
            <a:endParaRPr lang="en-US" sz="1200" dirty="0"/>
          </a:p>
        </p:txBody>
      </p:sp>
      <p:sp>
        <p:nvSpPr>
          <p:cNvPr id="41" name="Text 31"/>
          <p:cNvSpPr txBox="1"/>
          <p:nvPr/>
        </p:nvSpPr>
        <p:spPr>
          <a:xfrm>
            <a:off x="4078224" y="4376318"/>
            <a:ext cx="4377233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 a production change process. Commit your constraint DDL to a Git branch and open a Pull Request.</a:t>
            </a:r>
            <a:endParaRPr lang="en-US" sz="1000" dirty="0"/>
          </a:p>
        </p:txBody>
      </p:sp>
      <p:sp>
        <p:nvSpPr>
          <p:cNvPr id="42" name="Text 32"/>
          <p:cNvSpPr txBox="1"/>
          <p:nvPr/>
        </p:nvSpPr>
        <p:spPr>
          <a:xfrm>
            <a:off x="4078224" y="5266944"/>
            <a:ext cx="25146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"Data Diff" Validation Task</a:t>
            </a:r>
            <a:endParaRPr lang="en-US" sz="1200" dirty="0"/>
          </a:p>
        </p:txBody>
      </p:sp>
      <p:sp>
        <p:nvSpPr>
          <p:cNvPr id="43" name="Text 33"/>
          <p:cNvSpPr txBox="1"/>
          <p:nvPr/>
        </p:nvSpPr>
        <p:spPr>
          <a:xfrm>
            <a:off x="4078224" y="5572354"/>
            <a:ext cx="4282135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Workflow task that compares the row counts and primary key distributions between Staging and Prod before promotion.</a:t>
            </a:r>
            <a:endParaRPr lang="en-US" sz="1000" dirty="0"/>
          </a:p>
        </p:txBody>
      </p:sp>
      <p:sp>
        <p:nvSpPr>
          <p:cNvPr id="44" name="Shape 34"/>
          <p:cNvSpPr/>
          <p:nvPr/>
        </p:nvSpPr>
        <p:spPr>
          <a:xfrm>
            <a:off x="4078224" y="6100877"/>
            <a:ext cx="4295851" cy="780898"/>
          </a:xfrm>
          <a:prstGeom prst="roundRect">
            <a:avLst>
              <a:gd name="adj" fmla="val 8568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5" name="Text 35"/>
          <p:cNvSpPr txBox="1"/>
          <p:nvPr/>
        </p:nvSpPr>
        <p:spPr>
          <a:xfrm>
            <a:off x="4240073" y="6310274"/>
            <a:ext cx="4000500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assert abs(stage_count - prod_count) / prod_count &lt; 0.05, "Drift &gt; 5%"</a:t>
            </a:r>
            <a:endParaRPr lang="en-US" sz="900" dirty="0"/>
          </a:p>
        </p:txBody>
      </p:sp>
      <p:sp>
        <p:nvSpPr>
          <p:cNvPr id="46" name="Text 36"/>
          <p:cNvSpPr txBox="1"/>
          <p:nvPr/>
        </p:nvSpPr>
        <p:spPr>
          <a:xfrm>
            <a:off x="4078224" y="7243877"/>
            <a:ext cx="19147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Rollback Path</a:t>
            </a:r>
            <a:endParaRPr lang="en-US" sz="1200" dirty="0"/>
          </a:p>
        </p:txBody>
      </p:sp>
      <p:sp>
        <p:nvSpPr>
          <p:cNvPr id="47" name="Text 37"/>
          <p:cNvSpPr txBox="1"/>
          <p:nvPr/>
        </p:nvSpPr>
        <p:spPr>
          <a:xfrm>
            <a:off x="4078224" y="7548372"/>
            <a:ext cx="4176979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 "If/Else" condition in Workflows. If the validation task fails, trigger a rollback script or send a Slack alert.</a:t>
            </a:r>
            <a:endParaRPr lang="en-US" sz="1000" dirty="0"/>
          </a:p>
        </p:txBody>
      </p:sp>
      <p:sp>
        <p:nvSpPr>
          <p:cNvPr id="48" name="Text 38"/>
          <p:cNvSpPr txBox="1"/>
          <p:nvPr/>
        </p:nvSpPr>
        <p:spPr>
          <a:xfrm>
            <a:off x="4078224" y="8401507"/>
            <a:ext cx="20574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End-to-End Workflow</a:t>
            </a:r>
            <a:endParaRPr lang="en-US" sz="1200" dirty="0"/>
          </a:p>
        </p:txBody>
      </p:sp>
      <p:sp>
        <p:nvSpPr>
          <p:cNvPr id="49" name="Text 39"/>
          <p:cNvSpPr txBox="1"/>
          <p:nvPr/>
        </p:nvSpPr>
        <p:spPr>
          <a:xfrm>
            <a:off x="4078224" y="8706002"/>
            <a:ext cx="4176979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 the job manually. Verify that inserting invalid data causes the constraint to fire and the job to fail safely.</a:t>
            </a:r>
            <a:endParaRPr lang="en-US" sz="1000" dirty="0"/>
          </a:p>
        </p:txBody>
      </p:sp>
      <p:sp>
        <p:nvSpPr>
          <p:cNvPr id="50" name="Shape 40"/>
          <p:cNvSpPr/>
          <p:nvPr/>
        </p:nvSpPr>
        <p:spPr>
          <a:xfrm>
            <a:off x="8991295" y="1457554"/>
            <a:ext cx="2895905" cy="2352751"/>
          </a:xfrm>
          <a:prstGeom prst="roundRect">
            <a:avLst>
              <a:gd name="adj" fmla="val 1888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51" name="Shape 41"/>
          <p:cNvSpPr/>
          <p:nvPr/>
        </p:nvSpPr>
        <p:spPr>
          <a:xfrm>
            <a:off x="9229954" y="1962302"/>
            <a:ext cx="2419502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52" name="Image 8" descr="preencoded.png">    </p:cNvPr>
          <p:cNvPicPr>
            <a:picLocks noChangeAspect="1"/>
          </p:cNvPicPr>
          <p:nvPr/>
        </p:nvPicPr>
        <p:blipFill>
          <a:blip r:embed="rId9"/>
          <a:srcRect l="-837" r="-837" t="0" b="0"/>
          <a:stretch/>
        </p:blipFill>
        <p:spPr>
          <a:xfrm>
            <a:off x="9229954" y="1721815"/>
            <a:ext cx="152705" cy="133502"/>
          </a:xfrm>
          <a:prstGeom prst="rect">
            <a:avLst/>
          </a:prstGeom>
        </p:spPr>
      </p:pic>
      <p:sp>
        <p:nvSpPr>
          <p:cNvPr id="53" name="Text 42"/>
          <p:cNvSpPr txBox="1"/>
          <p:nvPr/>
        </p:nvSpPr>
        <p:spPr>
          <a:xfrm>
            <a:off x="9458554" y="1705356"/>
            <a:ext cx="1500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CRITERIA</a:t>
            </a:r>
            <a:endParaRPr lang="en-US" sz="1000" dirty="0"/>
          </a:p>
        </p:txBody>
      </p:sp>
      <p:pic>
        <p:nvPicPr>
          <p:cNvPr id="54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43" b="-43"/>
          <a:stretch/>
        </p:blipFill>
        <p:spPr>
          <a:xfrm>
            <a:off x="9229954" y="2162556"/>
            <a:ext cx="133502" cy="152705"/>
          </a:xfrm>
          <a:prstGeom prst="rect">
            <a:avLst/>
          </a:prstGeom>
        </p:spPr>
      </p:pic>
      <p:sp>
        <p:nvSpPr>
          <p:cNvPr id="55" name="Text 43"/>
          <p:cNvSpPr txBox="1"/>
          <p:nvPr/>
        </p:nvSpPr>
        <p:spPr>
          <a:xfrm>
            <a:off x="9477756" y="2133295"/>
            <a:ext cx="2214677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Constraint violations block invalid writes (Transaction aborted).</a:t>
            </a:r>
            <a:endParaRPr lang="en-US" sz="1000" dirty="0"/>
          </a:p>
        </p:txBody>
      </p:sp>
      <p:pic>
        <p:nvPicPr>
          <p:cNvPr id="56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43" b="-43"/>
          <a:stretch/>
        </p:blipFill>
        <p:spPr>
          <a:xfrm>
            <a:off x="9229954" y="2695651"/>
            <a:ext cx="133502" cy="152705"/>
          </a:xfrm>
          <a:prstGeom prst="rect">
            <a:avLst/>
          </a:prstGeom>
        </p:spPr>
      </p:pic>
      <p:sp>
        <p:nvSpPr>
          <p:cNvPr id="57" name="Text 44"/>
          <p:cNvSpPr txBox="1"/>
          <p:nvPr/>
        </p:nvSpPr>
        <p:spPr>
          <a:xfrm>
            <a:off x="9477756" y="2667305"/>
            <a:ext cx="1843430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 gate successfully prevents bad promotion.</a:t>
            </a:r>
            <a:endParaRPr lang="en-US" sz="1000" dirty="0"/>
          </a:p>
        </p:txBody>
      </p:sp>
      <p:pic>
        <p:nvPicPr>
          <p:cNvPr id="58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43" b="-43"/>
          <a:stretch/>
        </p:blipFill>
        <p:spPr>
          <a:xfrm>
            <a:off x="9229954" y="3228746"/>
            <a:ext cx="133502" cy="152705"/>
          </a:xfrm>
          <a:prstGeom prst="rect">
            <a:avLst/>
          </a:prstGeom>
        </p:spPr>
      </p:pic>
      <p:sp>
        <p:nvSpPr>
          <p:cNvPr id="59" name="Text 45"/>
          <p:cNvSpPr txBox="1"/>
          <p:nvPr/>
        </p:nvSpPr>
        <p:spPr>
          <a:xfrm>
            <a:off x="9477756" y="3200400"/>
            <a:ext cx="1986077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 received upon validation failure.</a:t>
            </a:r>
            <a:endParaRPr lang="en-US" sz="1000" dirty="0"/>
          </a:p>
        </p:txBody>
      </p:sp>
      <p:sp>
        <p:nvSpPr>
          <p:cNvPr id="60" name="Shape 46"/>
          <p:cNvSpPr/>
          <p:nvPr/>
        </p:nvSpPr>
        <p:spPr>
          <a:xfrm>
            <a:off x="8991295" y="4038905"/>
            <a:ext cx="2895905" cy="2619756"/>
          </a:xfrm>
          <a:prstGeom prst="roundRect">
            <a:avLst>
              <a:gd name="adj" fmla="val 1523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61" name="Shape 47"/>
          <p:cNvSpPr/>
          <p:nvPr/>
        </p:nvSpPr>
        <p:spPr>
          <a:xfrm>
            <a:off x="9229954" y="4543654"/>
            <a:ext cx="24195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62" name="Image 12" descr="preencoded.png">    </p:cNvPr>
          <p:cNvPicPr>
            <a:picLocks noChangeAspect="1"/>
          </p:cNvPicPr>
          <p:nvPr/>
        </p:nvPicPr>
        <p:blipFill>
          <a:blip r:embed="rId13"/>
          <a:srcRect l="-837" r="-837" t="0" b="0"/>
          <a:stretch/>
        </p:blipFill>
        <p:spPr>
          <a:xfrm>
            <a:off x="9229954" y="4303166"/>
            <a:ext cx="152705" cy="133502"/>
          </a:xfrm>
          <a:prstGeom prst="rect">
            <a:avLst/>
          </a:prstGeom>
        </p:spPr>
      </p:pic>
      <p:sp>
        <p:nvSpPr>
          <p:cNvPr id="63" name="Text 48"/>
          <p:cNvSpPr txBox="1"/>
          <p:nvPr/>
        </p:nvSpPr>
        <p:spPr>
          <a:xfrm>
            <a:off x="9458554" y="4286707"/>
            <a:ext cx="9098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ARTIFACTS</a:t>
            </a:r>
            <a:endParaRPr lang="en-US" sz="1000" dirty="0"/>
          </a:p>
        </p:txBody>
      </p:sp>
      <p:sp>
        <p:nvSpPr>
          <p:cNvPr id="64" name="Shape 49"/>
          <p:cNvSpPr/>
          <p:nvPr/>
        </p:nvSpPr>
        <p:spPr>
          <a:xfrm>
            <a:off x="9229954" y="4705502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6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-100" b="-100"/>
          <a:stretch/>
        </p:blipFill>
        <p:spPr>
          <a:xfrm>
            <a:off x="9305849" y="4876495"/>
            <a:ext cx="114300" cy="152705"/>
          </a:xfrm>
          <a:prstGeom prst="rect">
            <a:avLst/>
          </a:prstGeom>
        </p:spPr>
      </p:pic>
      <p:sp>
        <p:nvSpPr>
          <p:cNvPr id="66" name="Text 50"/>
          <p:cNvSpPr txBox="1"/>
          <p:nvPr/>
        </p:nvSpPr>
        <p:spPr>
          <a:xfrm>
            <a:off x="9534449" y="4791456"/>
            <a:ext cx="10625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constraints.sql</a:t>
            </a:r>
            <a:endParaRPr lang="en-US" sz="1000" dirty="0"/>
          </a:p>
        </p:txBody>
      </p:sp>
      <p:sp>
        <p:nvSpPr>
          <p:cNvPr id="67" name="Text 51"/>
          <p:cNvSpPr txBox="1"/>
          <p:nvPr/>
        </p:nvSpPr>
        <p:spPr>
          <a:xfrm>
            <a:off x="9534449" y="4972507"/>
            <a:ext cx="6675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DDL Script</a:t>
            </a:r>
            <a:endParaRPr lang="en-US" sz="900" dirty="0"/>
          </a:p>
        </p:txBody>
      </p:sp>
      <p:sp>
        <p:nvSpPr>
          <p:cNvPr id="68" name="Shape 52"/>
          <p:cNvSpPr/>
          <p:nvPr/>
        </p:nvSpPr>
        <p:spPr>
          <a:xfrm>
            <a:off x="9229954" y="5315407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69" name="Image 14" descr="preencoded.png">    </p:cNvPr>
          <p:cNvPicPr>
            <a:picLocks noChangeAspect="1"/>
          </p:cNvPicPr>
          <p:nvPr/>
        </p:nvPicPr>
        <p:blipFill>
          <a:blip r:embed="rId15"/>
          <a:srcRect l="-33" r="-33" t="0" b="0"/>
          <a:stretch/>
        </p:blipFill>
        <p:spPr>
          <a:xfrm>
            <a:off x="9305849" y="5486400"/>
            <a:ext cx="171907" cy="152705"/>
          </a:xfrm>
          <a:prstGeom prst="rect">
            <a:avLst/>
          </a:prstGeom>
        </p:spPr>
      </p:pic>
      <p:sp>
        <p:nvSpPr>
          <p:cNvPr id="70" name="Text 53"/>
          <p:cNvSpPr txBox="1"/>
          <p:nvPr/>
        </p:nvSpPr>
        <p:spPr>
          <a:xfrm>
            <a:off x="9592056" y="5400446"/>
            <a:ext cx="12911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workflow_job.json</a:t>
            </a:r>
            <a:endParaRPr lang="en-US" sz="1000" dirty="0"/>
          </a:p>
        </p:txBody>
      </p:sp>
      <p:sp>
        <p:nvSpPr>
          <p:cNvPr id="71" name="Text 54"/>
          <p:cNvSpPr txBox="1"/>
          <p:nvPr/>
        </p:nvSpPr>
        <p:spPr>
          <a:xfrm>
            <a:off x="9592056" y="5581498"/>
            <a:ext cx="8385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 Definition</a:t>
            </a:r>
            <a:endParaRPr lang="en-US" sz="900" dirty="0"/>
          </a:p>
        </p:txBody>
      </p:sp>
      <p:sp>
        <p:nvSpPr>
          <p:cNvPr id="72" name="Shape 55"/>
          <p:cNvSpPr/>
          <p:nvPr/>
        </p:nvSpPr>
        <p:spPr>
          <a:xfrm>
            <a:off x="9229954" y="5924398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73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9305849" y="6096305"/>
            <a:ext cx="152705" cy="152705"/>
          </a:xfrm>
          <a:prstGeom prst="rect">
            <a:avLst/>
          </a:prstGeom>
        </p:spPr>
      </p:pic>
      <p:sp>
        <p:nvSpPr>
          <p:cNvPr id="74" name="Text 56"/>
          <p:cNvSpPr txBox="1"/>
          <p:nvPr/>
        </p:nvSpPr>
        <p:spPr>
          <a:xfrm>
            <a:off x="9572854" y="6010351"/>
            <a:ext cx="11100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diff_report.html</a:t>
            </a:r>
            <a:endParaRPr lang="en-US" sz="1000" dirty="0"/>
          </a:p>
        </p:txBody>
      </p:sp>
      <p:sp>
        <p:nvSpPr>
          <p:cNvPr id="75" name="Text 57"/>
          <p:cNvSpPr txBox="1"/>
          <p:nvPr/>
        </p:nvSpPr>
        <p:spPr>
          <a:xfrm>
            <a:off x="9572854" y="6191402"/>
            <a:ext cx="10195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Output</a:t>
            </a:r>
            <a:endParaRPr lang="en-US" sz="900" dirty="0"/>
          </a:p>
        </p:txBody>
      </p:sp>
      <p:sp>
        <p:nvSpPr>
          <p:cNvPr id="76" name="Text 58"/>
          <p:cNvSpPr txBox="1"/>
          <p:nvPr/>
        </p:nvSpPr>
        <p:spPr>
          <a:xfrm>
            <a:off x="9969703" y="6553505"/>
            <a:ext cx="1819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Training Material</a:t>
            </a:r>
            <a:endParaRPr lang="en-US" sz="900" dirty="0"/>
          </a:p>
        </p:txBody>
      </p:sp>
      <p:sp>
        <p:nvSpPr>
          <p:cNvPr id="77" name="Text 59"/>
          <p:cNvSpPr txBox="1"/>
          <p:nvPr/>
        </p:nvSpPr>
        <p:spPr>
          <a:xfrm>
            <a:off x="11852453" y="6553505"/>
            <a:ext cx="2002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</a:t>
            </a:r>
            <a:endParaRPr lang="en-US" sz="900" dirty="0"/>
          </a:p>
        </p:txBody>
      </p:sp>
      <p:sp>
        <p:nvSpPr>
          <p:cNvPr id="78" name="Shape 60"/>
          <p:cNvSpPr/>
          <p:nvPr/>
        </p:nvSpPr>
        <p:spPr>
          <a:xfrm>
            <a:off x="3392424" y="226679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79" name="Text 61"/>
          <p:cNvSpPr txBox="1"/>
          <p:nvPr/>
        </p:nvSpPr>
        <p:spPr>
          <a:xfrm>
            <a:off x="3584448" y="2361895"/>
            <a:ext cx="2048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00" dirty="0"/>
          </a:p>
        </p:txBody>
      </p:sp>
      <p:sp>
        <p:nvSpPr>
          <p:cNvPr id="80" name="Shape 62"/>
          <p:cNvSpPr/>
          <p:nvPr/>
        </p:nvSpPr>
        <p:spPr>
          <a:xfrm>
            <a:off x="3392424" y="4015130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1" name="Text 63"/>
          <p:cNvSpPr txBox="1"/>
          <p:nvPr/>
        </p:nvSpPr>
        <p:spPr>
          <a:xfrm>
            <a:off x="3567074" y="4110228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00" dirty="0"/>
          </a:p>
        </p:txBody>
      </p:sp>
      <p:sp>
        <p:nvSpPr>
          <p:cNvPr id="82" name="Shape 64"/>
          <p:cNvSpPr/>
          <p:nvPr/>
        </p:nvSpPr>
        <p:spPr>
          <a:xfrm>
            <a:off x="3392424" y="5210251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3" name="Text 65"/>
          <p:cNvSpPr txBox="1"/>
          <p:nvPr/>
        </p:nvSpPr>
        <p:spPr>
          <a:xfrm>
            <a:off x="3566160" y="5305349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00" dirty="0"/>
          </a:p>
        </p:txBody>
      </p:sp>
      <p:sp>
        <p:nvSpPr>
          <p:cNvPr id="84" name="Shape 66"/>
          <p:cNvSpPr/>
          <p:nvPr/>
        </p:nvSpPr>
        <p:spPr>
          <a:xfrm>
            <a:off x="3392424" y="7186270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5" name="Text 67"/>
          <p:cNvSpPr txBox="1"/>
          <p:nvPr/>
        </p:nvSpPr>
        <p:spPr>
          <a:xfrm>
            <a:off x="3563417" y="7282282"/>
            <a:ext cx="253289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300" dirty="0"/>
          </a:p>
        </p:txBody>
      </p:sp>
      <p:sp>
        <p:nvSpPr>
          <p:cNvPr id="86" name="Shape 68"/>
          <p:cNvSpPr/>
          <p:nvPr/>
        </p:nvSpPr>
        <p:spPr>
          <a:xfrm>
            <a:off x="3392424" y="8343900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7" name="Text 69"/>
          <p:cNvSpPr txBox="1"/>
          <p:nvPr/>
        </p:nvSpPr>
        <p:spPr>
          <a:xfrm>
            <a:off x="3567989" y="8438998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1521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14300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381305" y="228600"/>
            <a:ext cx="1133856" cy="228600"/>
          </a:xfrm>
          <a:prstGeom prst="roundRect">
            <a:avLst>
              <a:gd name="adj" fmla="val 66667"/>
            </a:avLst>
          </a:prstGeom>
          <a:solidFill>
            <a:srgbClr val="DBEAFE"/>
          </a:solidFill>
          <a:ln/>
        </p:spPr>
      </p:sp>
      <p:sp>
        <p:nvSpPr>
          <p:cNvPr id="7" name="Text 5"/>
          <p:cNvSpPr txBox="1"/>
          <p:nvPr/>
        </p:nvSpPr>
        <p:spPr>
          <a:xfrm>
            <a:off x="457200" y="267005"/>
            <a:ext cx="10671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1 WRAP-UP</a:t>
            </a:r>
            <a:endParaRPr lang="en-US" sz="900" dirty="0"/>
          </a:p>
        </p:txBody>
      </p:sp>
      <p:sp>
        <p:nvSpPr>
          <p:cNvPr id="8" name="Text 6"/>
          <p:cNvSpPr txBox="1"/>
          <p:nvPr/>
        </p:nvSpPr>
        <p:spPr>
          <a:xfrm>
            <a:off x="1624889" y="256946"/>
            <a:ext cx="1481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</a:t>
            </a:r>
            <a:endParaRPr lang="en-US" sz="1000" dirty="0"/>
          </a:p>
        </p:txBody>
      </p:sp>
      <p:sp>
        <p:nvSpPr>
          <p:cNvPr id="9" name="Text 7"/>
          <p:cNvSpPr txBox="1"/>
          <p:nvPr/>
        </p:nvSpPr>
        <p:spPr>
          <a:xfrm>
            <a:off x="1783994" y="256946"/>
            <a:ext cx="13770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 Checkpoint</a:t>
            </a:r>
            <a:endParaRPr lang="en-US" sz="1000" dirty="0"/>
          </a:p>
        </p:txBody>
      </p:sp>
      <p:sp>
        <p:nvSpPr>
          <p:cNvPr id="10" name="Text 8"/>
          <p:cNvSpPr txBox="1"/>
          <p:nvPr/>
        </p:nvSpPr>
        <p:spPr>
          <a:xfrm>
            <a:off x="381305" y="514807"/>
            <a:ext cx="517276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118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1 Checkpoint &amp; Next Steps</a:t>
            </a:r>
            <a:endParaRPr lang="en-US" sz="2700" dirty="0"/>
          </a:p>
        </p:txBody>
      </p:sp>
      <p:sp>
        <p:nvSpPr>
          <p:cNvPr id="11" name="Text 9"/>
          <p:cNvSpPr txBox="1"/>
          <p:nvPr/>
        </p:nvSpPr>
        <p:spPr>
          <a:xfrm>
            <a:off x="9298534" y="733349"/>
            <a:ext cx="26151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Quality Engineering Strategy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0" y="1152144"/>
            <a:ext cx="12191695" cy="5820156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13" name="Shape 11"/>
          <p:cNvSpPr/>
          <p:nvPr/>
        </p:nvSpPr>
        <p:spPr>
          <a:xfrm>
            <a:off x="381305" y="1533449"/>
            <a:ext cx="3657600" cy="3114446"/>
          </a:xfrm>
          <a:prstGeom prst="roundRect">
            <a:avLst>
              <a:gd name="adj" fmla="val 107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619049" y="2343607"/>
            <a:ext cx="3181198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5" name="Shape 13"/>
          <p:cNvSpPr/>
          <p:nvPr/>
        </p:nvSpPr>
        <p:spPr>
          <a:xfrm>
            <a:off x="619049" y="179039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90372" y="1886407"/>
            <a:ext cx="237744" cy="190195"/>
          </a:xfrm>
          <a:prstGeom prst="rect">
            <a:avLst/>
          </a:prstGeom>
        </p:spPr>
      </p:pic>
      <p:sp>
        <p:nvSpPr>
          <p:cNvPr id="17" name="Text 14"/>
          <p:cNvSpPr txBox="1"/>
          <p:nvPr/>
        </p:nvSpPr>
        <p:spPr>
          <a:xfrm>
            <a:off x="1114654" y="1772107"/>
            <a:ext cx="571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</a:t>
            </a:r>
            <a:endParaRPr lang="en-US" sz="900" dirty="0"/>
          </a:p>
        </p:txBody>
      </p:sp>
      <p:sp>
        <p:nvSpPr>
          <p:cNvPr id="18" name="Text 15"/>
          <p:cNvSpPr txBox="1"/>
          <p:nvPr/>
        </p:nvSpPr>
        <p:spPr>
          <a:xfrm>
            <a:off x="1114654" y="1952244"/>
            <a:ext cx="15764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We Aligned</a:t>
            </a:r>
            <a:endParaRPr lang="en-US" sz="1300" dirty="0"/>
          </a:p>
        </p:txBody>
      </p:sp>
      <p:sp>
        <p:nvSpPr>
          <p:cNvPr id="19" name="Text 16"/>
          <p:cNvSpPr txBox="1"/>
          <p:nvPr/>
        </p:nvSpPr>
        <p:spPr>
          <a:xfrm>
            <a:off x="619049" y="2505456"/>
            <a:ext cx="329641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 Pillars: Confirmed Trust, Velocity, and Compliance as core tenets tailored to Lakehouse.</a:t>
            </a:r>
            <a:endParaRPr lang="en-US" sz="1200" dirty="0"/>
          </a:p>
        </p:txBody>
      </p:sp>
      <p:sp>
        <p:nvSpPr>
          <p:cNvPr id="20" name="Text 17"/>
          <p:cNvSpPr txBox="1"/>
          <p:nvPr/>
        </p:nvSpPr>
        <p:spPr>
          <a:xfrm>
            <a:off x="619049" y="3343046"/>
            <a:ext cx="329641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Model: Ratified RACI for Platform vs. Domain ownership.</a:t>
            </a:r>
            <a:endParaRPr lang="en-US" sz="1200" dirty="0"/>
          </a:p>
        </p:txBody>
      </p:sp>
      <p:sp>
        <p:nvSpPr>
          <p:cNvPr id="21" name="Text 18"/>
          <p:cNvSpPr txBox="1"/>
          <p:nvPr/>
        </p:nvSpPr>
        <p:spPr>
          <a:xfrm>
            <a:off x="619049" y="3952951"/>
            <a:ext cx="329641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Metrics: Defined baseline for Incident Rate, SLA Adherence, and MTTR.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4267505" y="1533449"/>
            <a:ext cx="3657600" cy="3114446"/>
          </a:xfrm>
          <a:prstGeom prst="roundRect">
            <a:avLst>
              <a:gd name="adj" fmla="val 107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3" name="Shape 20"/>
          <p:cNvSpPr/>
          <p:nvPr/>
        </p:nvSpPr>
        <p:spPr>
          <a:xfrm>
            <a:off x="4505249" y="2343607"/>
            <a:ext cx="3181198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24" name="Shape 21"/>
          <p:cNvSpPr/>
          <p:nvPr/>
        </p:nvSpPr>
        <p:spPr>
          <a:xfrm>
            <a:off x="4505249" y="179039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F5F3FF"/>
          </a:solidFill>
          <a:ln/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rcRect l="-1282" r="-1282" t="0" b="0"/>
          <a:stretch/>
        </p:blipFill>
        <p:spPr>
          <a:xfrm>
            <a:off x="4586630" y="1886407"/>
            <a:ext cx="219456" cy="190195"/>
          </a:xfrm>
          <a:prstGeom prst="rect">
            <a:avLst/>
          </a:prstGeom>
        </p:spPr>
      </p:pic>
      <p:sp>
        <p:nvSpPr>
          <p:cNvPr id="26" name="Text 22"/>
          <p:cNvSpPr txBox="1"/>
          <p:nvPr/>
        </p:nvSpPr>
        <p:spPr>
          <a:xfrm>
            <a:off x="5000854" y="1772107"/>
            <a:ext cx="571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</a:t>
            </a:r>
            <a:endParaRPr lang="en-US" sz="900" dirty="0"/>
          </a:p>
        </p:txBody>
      </p:sp>
      <p:sp>
        <p:nvSpPr>
          <p:cNvPr id="27" name="Text 23"/>
          <p:cNvSpPr txBox="1"/>
          <p:nvPr/>
        </p:nvSpPr>
        <p:spPr>
          <a:xfrm>
            <a:off x="5000854" y="1952244"/>
            <a:ext cx="13103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We Built</a:t>
            </a:r>
            <a:endParaRPr lang="en-US" sz="1300" dirty="0"/>
          </a:p>
        </p:txBody>
      </p:sp>
      <p:sp>
        <p:nvSpPr>
          <p:cNvPr id="28" name="Text 24"/>
          <p:cNvSpPr txBox="1"/>
          <p:nvPr/>
        </p:nvSpPr>
        <p:spPr>
          <a:xfrm>
            <a:off x="4505249" y="2505456"/>
            <a:ext cx="329641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 Architecture: Mapped QE controls to Unity Catalog &amp; DLT.</a:t>
            </a:r>
            <a:endParaRPr lang="en-US" sz="1200" dirty="0"/>
          </a:p>
        </p:txBody>
      </p:sp>
      <p:sp>
        <p:nvSpPr>
          <p:cNvPr id="29" name="Text 25"/>
          <p:cNvSpPr txBox="1"/>
          <p:nvPr/>
        </p:nvSpPr>
        <p:spPr>
          <a:xfrm>
            <a:off x="4505249" y="3114446"/>
            <a:ext cx="329641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Validation: Deployed "Quarantine" patterns and Delta constraints.</a:t>
            </a:r>
            <a:endParaRPr lang="en-US" sz="1200" dirty="0"/>
          </a:p>
        </p:txBody>
      </p:sp>
      <p:sp>
        <p:nvSpPr>
          <p:cNvPr id="30" name="Text 26"/>
          <p:cNvSpPr txBox="1"/>
          <p:nvPr/>
        </p:nvSpPr>
        <p:spPr>
          <a:xfrm>
            <a:off x="4505249" y="3724351"/>
            <a:ext cx="329641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Artifacts: Functional pipeline with automated expectation suites.</a:t>
            </a:r>
            <a:endParaRPr lang="en-US" sz="1200" dirty="0"/>
          </a:p>
        </p:txBody>
      </p:sp>
      <p:sp>
        <p:nvSpPr>
          <p:cNvPr id="31" name="Shape 27"/>
          <p:cNvSpPr/>
          <p:nvPr/>
        </p:nvSpPr>
        <p:spPr>
          <a:xfrm>
            <a:off x="8153705" y="1533449"/>
            <a:ext cx="3657600" cy="3114446"/>
          </a:xfrm>
          <a:prstGeom prst="roundRect">
            <a:avLst>
              <a:gd name="adj" fmla="val 107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pic>
        <p:nvPicPr>
          <p:cNvPr id="3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09905" y="5217566"/>
            <a:ext cx="142646" cy="190195"/>
          </a:xfrm>
          <a:prstGeom prst="rect">
            <a:avLst/>
          </a:prstGeom>
        </p:spPr>
      </p:pic>
      <p:sp>
        <p:nvSpPr>
          <p:cNvPr id="33" name="Text 28"/>
          <p:cNvSpPr txBox="1"/>
          <p:nvPr/>
        </p:nvSpPr>
        <p:spPr>
          <a:xfrm>
            <a:off x="828446" y="5180076"/>
            <a:ext cx="249631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Readiness Status</a:t>
            </a:r>
            <a:endParaRPr lang="en-US" sz="1500" dirty="0"/>
          </a:p>
        </p:txBody>
      </p:sp>
      <p:sp>
        <p:nvSpPr>
          <p:cNvPr id="34" name="Text 29"/>
          <p:cNvSpPr txBox="1"/>
          <p:nvPr/>
        </p:nvSpPr>
        <p:spPr>
          <a:xfrm>
            <a:off x="10888675" y="5245913"/>
            <a:ext cx="7050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CHECKLIST</a:t>
            </a:r>
            <a:endParaRPr lang="en-US" sz="900" dirty="0"/>
          </a:p>
        </p:txBody>
      </p:sp>
      <p:sp>
        <p:nvSpPr>
          <p:cNvPr id="35" name="Shape 30"/>
          <p:cNvSpPr/>
          <p:nvPr/>
        </p:nvSpPr>
        <p:spPr>
          <a:xfrm>
            <a:off x="609905" y="5598871"/>
            <a:ext cx="38405" cy="68580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36" name="Text 31"/>
          <p:cNvSpPr txBox="1"/>
          <p:nvPr/>
        </p:nvSpPr>
        <p:spPr>
          <a:xfrm>
            <a:off x="800100" y="5751576"/>
            <a:ext cx="9052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</a:t>
            </a:r>
            <a:endParaRPr lang="en-US" sz="900" dirty="0"/>
          </a:p>
        </p:txBody>
      </p:sp>
      <p:sp>
        <p:nvSpPr>
          <p:cNvPr id="37" name="Text 32"/>
          <p:cNvSpPr txBox="1"/>
          <p:nvPr/>
        </p:nvSpPr>
        <p:spPr>
          <a:xfrm>
            <a:off x="800100" y="5950915"/>
            <a:ext cx="9482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RACI Aligned</a:t>
            </a:r>
            <a:endParaRPr lang="en-US" sz="1000" dirty="0"/>
          </a:p>
        </p:txBody>
      </p:sp>
      <p:sp>
        <p:nvSpPr>
          <p:cNvPr id="38" name="Shape 33"/>
          <p:cNvSpPr/>
          <p:nvPr/>
        </p:nvSpPr>
        <p:spPr>
          <a:xfrm>
            <a:off x="2876702" y="5865876"/>
            <a:ext cx="152705" cy="152705"/>
          </a:xfrm>
          <a:prstGeom prst="ellipse">
            <a:avLst/>
          </a:prstGeom>
          <a:solidFill>
            <a:srgbClr val="10B981"/>
          </a:solidFill>
          <a:ln/>
          <a:effectLst>
            <a:outerShdw sx="100000" sy="100000" kx="0" ky="0" algn="bl" rotWithShape="0" blurRad="12700" dist="12700" dir="16200000">
              <a:srgbClr val="d1fae5">
                <a:alpha val="100000"/>
              </a:srgbClr>
            </a:outerShdw>
          </a:effectLst>
        </p:spPr>
      </p:sp>
      <p:sp>
        <p:nvSpPr>
          <p:cNvPr id="39" name="Shape 34"/>
          <p:cNvSpPr/>
          <p:nvPr/>
        </p:nvSpPr>
        <p:spPr>
          <a:xfrm>
            <a:off x="3409798" y="5598871"/>
            <a:ext cx="38405" cy="68580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40" name="Text 35"/>
          <p:cNvSpPr txBox="1"/>
          <p:nvPr/>
        </p:nvSpPr>
        <p:spPr>
          <a:xfrm>
            <a:off x="3600907" y="5751576"/>
            <a:ext cx="6099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</a:t>
            </a:r>
            <a:endParaRPr lang="en-US" sz="900" dirty="0"/>
          </a:p>
        </p:txBody>
      </p:sp>
      <p:sp>
        <p:nvSpPr>
          <p:cNvPr id="41" name="Text 36"/>
          <p:cNvSpPr txBox="1"/>
          <p:nvPr/>
        </p:nvSpPr>
        <p:spPr>
          <a:xfrm>
            <a:off x="3600907" y="5950915"/>
            <a:ext cx="9765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SLOs Defined</a:t>
            </a:r>
            <a:endParaRPr lang="en-US" sz="1000" dirty="0"/>
          </a:p>
        </p:txBody>
      </p:sp>
      <p:sp>
        <p:nvSpPr>
          <p:cNvPr id="42" name="Shape 37"/>
          <p:cNvSpPr/>
          <p:nvPr/>
        </p:nvSpPr>
        <p:spPr>
          <a:xfrm>
            <a:off x="5676595" y="5865876"/>
            <a:ext cx="152705" cy="152705"/>
          </a:xfrm>
          <a:prstGeom prst="ellipse">
            <a:avLst/>
          </a:prstGeom>
          <a:solidFill>
            <a:srgbClr val="10B981"/>
          </a:solidFill>
          <a:ln/>
          <a:effectLst>
            <a:outerShdw sx="100000" sy="100000" kx="0" ky="0" algn="bl" rotWithShape="0" blurRad="12700" dist="12700" dir="16200000">
              <a:srgbClr val="d1fae5">
                <a:alpha val="100000"/>
              </a:srgbClr>
            </a:outerShdw>
          </a:effectLst>
        </p:spPr>
      </p:sp>
      <p:sp>
        <p:nvSpPr>
          <p:cNvPr id="43" name="Shape 38"/>
          <p:cNvSpPr/>
          <p:nvPr/>
        </p:nvSpPr>
        <p:spPr>
          <a:xfrm>
            <a:off x="6210605" y="5598871"/>
            <a:ext cx="38405" cy="685800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44" name="Text 39"/>
          <p:cNvSpPr txBox="1"/>
          <p:nvPr/>
        </p:nvSpPr>
        <p:spPr>
          <a:xfrm>
            <a:off x="6400800" y="5751576"/>
            <a:ext cx="6099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</a:t>
            </a:r>
            <a:endParaRPr lang="en-US" sz="900" dirty="0"/>
          </a:p>
        </p:txBody>
      </p:sp>
      <p:sp>
        <p:nvSpPr>
          <p:cNvPr id="45" name="Text 40"/>
          <p:cNvSpPr txBox="1"/>
          <p:nvPr/>
        </p:nvSpPr>
        <p:spPr>
          <a:xfrm>
            <a:off x="6400800" y="5950915"/>
            <a:ext cx="12152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Templates Ready</a:t>
            </a:r>
            <a:endParaRPr lang="en-US" sz="1000" dirty="0"/>
          </a:p>
        </p:txBody>
      </p:sp>
      <p:sp>
        <p:nvSpPr>
          <p:cNvPr id="46" name="Shape 41"/>
          <p:cNvSpPr/>
          <p:nvPr/>
        </p:nvSpPr>
        <p:spPr>
          <a:xfrm>
            <a:off x="8477402" y="5865876"/>
            <a:ext cx="152705" cy="152705"/>
          </a:xfrm>
          <a:prstGeom prst="ellipse">
            <a:avLst/>
          </a:prstGeom>
          <a:solidFill>
            <a:srgbClr val="F59E0B"/>
          </a:solidFill>
          <a:ln/>
          <a:effectLst>
            <a:outerShdw sx="100000" sy="100000" kx="0" ky="0" algn="bl" rotWithShape="0" blurRad="12700" dist="12700" dir="16200000">
              <a:srgbClr val="fef3c7">
                <a:alpha val="100000"/>
              </a:srgbClr>
            </a:outerShdw>
          </a:effectLst>
        </p:spPr>
      </p:sp>
      <p:sp>
        <p:nvSpPr>
          <p:cNvPr id="47" name="Shape 42"/>
          <p:cNvSpPr/>
          <p:nvPr/>
        </p:nvSpPr>
        <p:spPr>
          <a:xfrm>
            <a:off x="9010498" y="5598871"/>
            <a:ext cx="38405" cy="685800"/>
          </a:xfrm>
          <a:prstGeom prst="rect">
            <a:avLst/>
          </a:prstGeom>
          <a:solidFill>
            <a:srgbClr val="6B7280"/>
          </a:solidFill>
          <a:ln/>
        </p:spPr>
      </p:sp>
      <p:sp>
        <p:nvSpPr>
          <p:cNvPr id="48" name="Text 43"/>
          <p:cNvSpPr txBox="1"/>
          <p:nvPr/>
        </p:nvSpPr>
        <p:spPr>
          <a:xfrm>
            <a:off x="9201607" y="5751576"/>
            <a:ext cx="10003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OBSERVABILITY</a:t>
            </a:r>
            <a:endParaRPr lang="en-US" sz="900" dirty="0"/>
          </a:p>
        </p:txBody>
      </p:sp>
      <p:sp>
        <p:nvSpPr>
          <p:cNvPr id="49" name="Text 44"/>
          <p:cNvSpPr txBox="1"/>
          <p:nvPr/>
        </p:nvSpPr>
        <p:spPr>
          <a:xfrm>
            <a:off x="9201607" y="5950915"/>
            <a:ext cx="10533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Alerts Pending</a:t>
            </a:r>
            <a:endParaRPr lang="en-US" sz="1000" dirty="0"/>
          </a:p>
        </p:txBody>
      </p:sp>
      <p:sp>
        <p:nvSpPr>
          <p:cNvPr id="50" name="Shape 45"/>
          <p:cNvSpPr/>
          <p:nvPr/>
        </p:nvSpPr>
        <p:spPr>
          <a:xfrm>
            <a:off x="11277295" y="5865876"/>
            <a:ext cx="152705" cy="152705"/>
          </a:xfrm>
          <a:prstGeom prst="ellipse">
            <a:avLst/>
          </a:prstGeom>
          <a:solidFill>
            <a:srgbClr val="9CA3AF"/>
          </a:solidFill>
          <a:ln/>
          <a:effectLst>
            <a:outerShdw sx="100000" sy="100000" kx="0" ky="0" algn="bl" rotWithShape="0" blurRad="12700" dist="12700" dir="16200000">
              <a:srgbClr val="f3f4f6">
                <a:alpha val="100000"/>
              </a:srgbClr>
            </a:outerShdw>
          </a:effectLst>
        </p:spPr>
      </p:sp>
      <p:sp>
        <p:nvSpPr>
          <p:cNvPr id="51" name="Shape 46"/>
          <p:cNvSpPr/>
          <p:nvPr/>
        </p:nvSpPr>
        <p:spPr>
          <a:xfrm>
            <a:off x="0" y="6972300"/>
            <a:ext cx="12191695" cy="4663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2" name="Shape 47"/>
          <p:cNvSpPr/>
          <p:nvPr/>
        </p:nvSpPr>
        <p:spPr>
          <a:xfrm>
            <a:off x="0" y="697230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3" name="Text 48"/>
          <p:cNvSpPr txBox="1"/>
          <p:nvPr/>
        </p:nvSpPr>
        <p:spPr>
          <a:xfrm>
            <a:off x="381305" y="7134149"/>
            <a:ext cx="21817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© 2026 Enterprise Quality Engineering</a:t>
            </a:r>
            <a:endParaRPr lang="en-US" sz="900" dirty="0"/>
          </a:p>
        </p:txBody>
      </p:sp>
      <p:sp>
        <p:nvSpPr>
          <p:cNvPr id="54" name="Text 49"/>
          <p:cNvSpPr txBox="1"/>
          <p:nvPr/>
        </p:nvSpPr>
        <p:spPr>
          <a:xfrm>
            <a:off x="11330330" y="7144207"/>
            <a:ext cx="5715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18</a:t>
            </a:r>
            <a:endParaRPr lang="en-US" sz="900" dirty="0"/>
          </a:p>
        </p:txBody>
      </p:sp>
      <p:sp>
        <p:nvSpPr>
          <p:cNvPr id="55" name="Shape 50"/>
          <p:cNvSpPr/>
          <p:nvPr/>
        </p:nvSpPr>
        <p:spPr>
          <a:xfrm>
            <a:off x="8391449" y="2343607"/>
            <a:ext cx="3181198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5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486546" y="1886407"/>
            <a:ext cx="190195" cy="190195"/>
          </a:xfrm>
          <a:prstGeom prst="rect">
            <a:avLst/>
          </a:prstGeom>
        </p:spPr>
      </p:pic>
      <p:sp>
        <p:nvSpPr>
          <p:cNvPr id="57" name="Text 51"/>
          <p:cNvSpPr txBox="1"/>
          <p:nvPr/>
        </p:nvSpPr>
        <p:spPr>
          <a:xfrm>
            <a:off x="8887054" y="1772107"/>
            <a:ext cx="11622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NEXT</a:t>
            </a:r>
            <a:endParaRPr lang="en-US" sz="900" dirty="0"/>
          </a:p>
        </p:txBody>
      </p:sp>
      <p:sp>
        <p:nvSpPr>
          <p:cNvPr id="58" name="Text 52"/>
          <p:cNvSpPr txBox="1"/>
          <p:nvPr/>
        </p:nvSpPr>
        <p:spPr>
          <a:xfrm>
            <a:off x="8887054" y="1952244"/>
            <a:ext cx="15197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1 Kickoff</a:t>
            </a:r>
            <a:endParaRPr lang="en-US" sz="1300" dirty="0"/>
          </a:p>
        </p:txBody>
      </p:sp>
      <p:pic>
        <p:nvPicPr>
          <p:cNvPr id="59" name="Image 4" descr="preencoded.png">    </p:cNvPr>
          <p:cNvPicPr>
            <a:picLocks noChangeAspect="1"/>
          </p:cNvPicPr>
          <p:nvPr/>
        </p:nvPicPr>
        <p:blipFill>
          <a:blip r:embed="rId5"/>
          <a:srcRect l="-2512" r="-2512" t="0" b="0"/>
          <a:stretch/>
        </p:blipFill>
        <p:spPr>
          <a:xfrm>
            <a:off x="8429854" y="2657246"/>
            <a:ext cx="105156" cy="133502"/>
          </a:xfrm>
          <a:prstGeom prst="rect">
            <a:avLst/>
          </a:prstGeom>
        </p:spPr>
      </p:pic>
      <p:sp>
        <p:nvSpPr>
          <p:cNvPr id="60" name="Text 53"/>
          <p:cNvSpPr txBox="1"/>
          <p:nvPr/>
        </p:nvSpPr>
        <p:spPr>
          <a:xfrm>
            <a:off x="8429854" y="3419856"/>
            <a:ext cx="321960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Finalize RFP Assets: Complete scoring rubric &amp; value narrative.</a:t>
            </a:r>
            <a:endParaRPr lang="en-US" sz="1200" dirty="0"/>
          </a:p>
        </p:txBody>
      </p:sp>
      <p:sp>
        <p:nvSpPr>
          <p:cNvPr id="61" name="Text 54"/>
          <p:cNvSpPr txBox="1"/>
          <p:nvPr/>
        </p:nvSpPr>
        <p:spPr>
          <a:xfrm>
            <a:off x="8429854" y="4028846"/>
            <a:ext cx="321960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Selection: Identify domain for initial rollout.</a:t>
            </a:r>
            <a:endParaRPr lang="en-US" sz="1200" dirty="0"/>
          </a:p>
        </p:txBody>
      </p:sp>
      <p:sp>
        <p:nvSpPr>
          <p:cNvPr id="62" name="Text 55"/>
          <p:cNvSpPr txBox="1"/>
          <p:nvPr/>
        </p:nvSpPr>
        <p:spPr>
          <a:xfrm>
            <a:off x="8648395" y="2628900"/>
            <a:ext cx="16623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Module 1 Blueprint</a:t>
            </a:r>
            <a:endParaRPr lang="en-US" sz="1000" dirty="0"/>
          </a:p>
        </p:txBody>
      </p:sp>
      <p:sp>
        <p:nvSpPr>
          <p:cNvPr id="63" name="Text 56"/>
          <p:cNvSpPr txBox="1"/>
          <p:nvPr/>
        </p:nvSpPr>
        <p:spPr>
          <a:xfrm>
            <a:off x="8648395" y="2848356"/>
            <a:ext cx="2781605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 into Bronze/Silver/Gold controls (Slides 19–30).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52705" cy="6858000"/>
          </a:xfrm>
          <a:prstGeom prst="rect">
            <a:avLst/>
          </a:prstGeom>
          <a:solidFill>
            <a:srgbClr val="0056B3"/>
          </a:solidFill>
          <a:ln/>
        </p:spPr>
      </p:sp>
      <p:sp>
        <p:nvSpPr>
          <p:cNvPr id="5" name="Shape 3"/>
          <p:cNvSpPr/>
          <p:nvPr/>
        </p:nvSpPr>
        <p:spPr>
          <a:xfrm>
            <a:off x="6476695" y="3047695"/>
            <a:ext cx="5715000" cy="3810305"/>
          </a:xfrm>
          <a:prstGeom prst="rect">
            <a:avLst/>
          </a:prstGeom>
          <a:solidFill>
            <a:srgbClr val="E9ECEF"/>
          </a:solidFill>
          <a:ln/>
        </p:spPr>
      </p:sp>
      <p:sp>
        <p:nvSpPr>
          <p:cNvPr id="6" name="Shape 4"/>
          <p:cNvSpPr/>
          <p:nvPr/>
        </p:nvSpPr>
        <p:spPr>
          <a:xfrm>
            <a:off x="8382305" y="4953305"/>
            <a:ext cx="3810305" cy="1904695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52805" y="3744468"/>
            <a:ext cx="190195" cy="190195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52805" y="4144061"/>
            <a:ext cx="190195" cy="190195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52805" y="4544568"/>
            <a:ext cx="190195" cy="190195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52805" y="5468112"/>
            <a:ext cx="7619695" cy="9144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52805" y="5730545"/>
            <a:ext cx="152705" cy="152705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429914" y="5730545"/>
            <a:ext cx="152705" cy="152705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848149" y="5730545"/>
            <a:ext cx="152705" cy="152705"/>
          </a:xfrm>
          <a:prstGeom prst="rect">
            <a:avLst/>
          </a:prstGeom>
        </p:spPr>
      </p:pic>
      <p:sp>
        <p:nvSpPr>
          <p:cNvPr id="14" name="Text 6"/>
          <p:cNvSpPr txBox="1"/>
          <p:nvPr/>
        </p:nvSpPr>
        <p:spPr>
          <a:xfrm>
            <a:off x="1447495" y="970178"/>
            <a:ext cx="22247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2-HOUR TRAINING MODULE</a:t>
            </a:r>
            <a:endParaRPr lang="en-US" sz="1000" dirty="0"/>
          </a:p>
        </p:txBody>
      </p:sp>
      <p:sp>
        <p:nvSpPr>
          <p:cNvPr id="15" name="Text 7"/>
          <p:cNvSpPr txBox="1"/>
          <p:nvPr/>
        </p:nvSpPr>
        <p:spPr>
          <a:xfrm>
            <a:off x="952805" y="1303934"/>
            <a:ext cx="8992210" cy="21534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800" dirty="0">
                <a:solidFill>
                  <a:srgbClr val="212529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Module 1 — Enterprise Lakehouse Quality Engineering Blueprint</a:t>
            </a:r>
            <a:endParaRPr lang="en-US" sz="4800" dirty="0"/>
          </a:p>
        </p:txBody>
      </p:sp>
      <p:sp>
        <p:nvSpPr>
          <p:cNvPr id="16" name="Text 8"/>
          <p:cNvSpPr txBox="1"/>
          <p:nvPr/>
        </p:nvSpPr>
        <p:spPr>
          <a:xfrm>
            <a:off x="1257300" y="3725266"/>
            <a:ext cx="59820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QA Strategy for Bronze → Silver → Gold layers with concrete controls</a:t>
            </a:r>
            <a:endParaRPr lang="en-US" sz="1500" dirty="0"/>
          </a:p>
        </p:txBody>
      </p:sp>
      <p:sp>
        <p:nvSpPr>
          <p:cNvPr id="17" name="Text 9"/>
          <p:cNvSpPr txBox="1"/>
          <p:nvPr/>
        </p:nvSpPr>
        <p:spPr>
          <a:xfrm>
            <a:off x="1257300" y="4125773"/>
            <a:ext cx="51919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Quality Engineering in Data Mesh &amp; Domain-driven Pipelines</a:t>
            </a:r>
            <a:endParaRPr lang="en-US" sz="1500" dirty="0"/>
          </a:p>
        </p:txBody>
      </p:sp>
      <p:sp>
        <p:nvSpPr>
          <p:cNvPr id="18" name="Text 10"/>
          <p:cNvSpPr txBox="1"/>
          <p:nvPr/>
        </p:nvSpPr>
        <p:spPr>
          <a:xfrm>
            <a:off x="1257300" y="4525366"/>
            <a:ext cx="41815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QE contributes to Deal Wins &amp; RFP Scoring</a:t>
            </a:r>
            <a:endParaRPr lang="en-US" sz="1500" dirty="0"/>
          </a:p>
        </p:txBody>
      </p:sp>
      <p:sp>
        <p:nvSpPr>
          <p:cNvPr id="19" name="Text 11"/>
          <p:cNvSpPr txBox="1"/>
          <p:nvPr/>
        </p:nvSpPr>
        <p:spPr>
          <a:xfrm>
            <a:off x="1181405" y="5725973"/>
            <a:ext cx="197693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[Presenter Name]</a:t>
            </a:r>
            <a:endParaRPr lang="en-US" sz="1000" dirty="0"/>
          </a:p>
        </p:txBody>
      </p:sp>
      <p:sp>
        <p:nvSpPr>
          <p:cNvPr id="20" name="Text 12"/>
          <p:cNvSpPr txBox="1"/>
          <p:nvPr/>
        </p:nvSpPr>
        <p:spPr>
          <a:xfrm>
            <a:off x="3658514" y="5725973"/>
            <a:ext cx="90982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January 2026</a:t>
            </a:r>
            <a:endParaRPr lang="en-US" sz="1000" dirty="0"/>
          </a:p>
        </p:txBody>
      </p:sp>
      <p:sp>
        <p:nvSpPr>
          <p:cNvPr id="21" name="Text 13"/>
          <p:cNvSpPr txBox="1"/>
          <p:nvPr/>
        </p:nvSpPr>
        <p:spPr>
          <a:xfrm>
            <a:off x="5076749" y="5725973"/>
            <a:ext cx="167243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Enterprise Quality Practice</a:t>
            </a:r>
            <a:endParaRPr lang="en-US" sz="1000" dirty="0"/>
          </a:p>
        </p:txBody>
      </p:sp>
      <p:sp>
        <p:nvSpPr>
          <p:cNvPr id="22" name="Text 14"/>
          <p:cNvSpPr txBox="1"/>
          <p:nvPr/>
        </p:nvSpPr>
        <p:spPr>
          <a:xfrm>
            <a:off x="10497312" y="418795"/>
            <a:ext cx="12957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800" b="1" dirty="0">
                <a:solidFill>
                  <a:srgbClr val="343A4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GENSPARK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381305" y="1105510"/>
            <a:ext cx="11430000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381305" y="381305"/>
            <a:ext cx="370057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1 Agenda &amp; Outcomes</a:t>
            </a:r>
            <a:endParaRPr lang="en-US" sz="2200" dirty="0"/>
          </a:p>
        </p:txBody>
      </p:sp>
      <p:sp>
        <p:nvSpPr>
          <p:cNvPr id="6" name="Text 4"/>
          <p:cNvSpPr txBox="1"/>
          <p:nvPr/>
        </p:nvSpPr>
        <p:spPr>
          <a:xfrm>
            <a:off x="381305" y="780898"/>
            <a:ext cx="39721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Quality Engineering Strategy &amp; Architecture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11296498" y="705002"/>
            <a:ext cx="514807" cy="286207"/>
          </a:xfrm>
          <a:prstGeom prst="roundRect">
            <a:avLst>
              <a:gd name="adj" fmla="val 319489"/>
            </a:avLst>
          </a:prstGeom>
          <a:solidFill>
            <a:srgbClr val="EFF6FF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449202" y="780898"/>
            <a:ext cx="133502" cy="133502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381305" y="1343254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2841041" y="1352398"/>
            <a:ext cx="1218895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1" name="Text 8"/>
          <p:cNvSpPr txBox="1"/>
          <p:nvPr/>
        </p:nvSpPr>
        <p:spPr>
          <a:xfrm>
            <a:off x="2917850" y="1410005"/>
            <a:ext cx="11814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08:30 – 09:00</a:t>
            </a:r>
            <a:endParaRPr lang="en-US" sz="1200" dirty="0"/>
          </a:p>
        </p:txBody>
      </p:sp>
      <p:sp>
        <p:nvSpPr>
          <p:cNvPr id="12" name="Text 9"/>
          <p:cNvSpPr txBox="1"/>
          <p:nvPr/>
        </p:nvSpPr>
        <p:spPr>
          <a:xfrm>
            <a:off x="580644" y="1543507"/>
            <a:ext cx="53858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1011326" y="1543507"/>
            <a:ext cx="228600" cy="342900"/>
          </a:xfrm>
          <a:prstGeom prst="roundRect">
            <a:avLst>
              <a:gd name="adj" fmla="val 133333"/>
            </a:avLst>
          </a:prstGeom>
          <a:solidFill>
            <a:srgbClr val="F3F4F6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1100" b="-1100"/>
          <a:stretch/>
        </p:blipFill>
        <p:spPr>
          <a:xfrm>
            <a:off x="1068019" y="1655064"/>
            <a:ext cx="114300" cy="133502"/>
          </a:xfrm>
          <a:prstGeom prst="rect">
            <a:avLst/>
          </a:prstGeom>
        </p:spPr>
      </p:pic>
      <p:sp>
        <p:nvSpPr>
          <p:cNvPr id="15" name="Text 11"/>
          <p:cNvSpPr txBox="1"/>
          <p:nvPr/>
        </p:nvSpPr>
        <p:spPr>
          <a:xfrm>
            <a:off x="580644" y="1962302"/>
            <a:ext cx="18242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Kickoff &amp; Objectives</a:t>
            </a:r>
            <a:endParaRPr lang="en-US" sz="1300" dirty="0"/>
          </a:p>
        </p:txBody>
      </p:sp>
      <p:sp>
        <p:nvSpPr>
          <p:cNvPr id="16" name="Text 12"/>
          <p:cNvSpPr txBox="1"/>
          <p:nvPr/>
        </p:nvSpPr>
        <p:spPr>
          <a:xfrm>
            <a:off x="580644" y="2271370"/>
            <a:ext cx="3172054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 goals, success criteria, and aligning on the day's roadmap.</a:t>
            </a:r>
            <a:endParaRPr lang="en-US" sz="900" dirty="0"/>
          </a:p>
        </p:txBody>
      </p:sp>
      <p:sp>
        <p:nvSpPr>
          <p:cNvPr id="17" name="Shape 13"/>
          <p:cNvSpPr/>
          <p:nvPr/>
        </p:nvSpPr>
        <p:spPr>
          <a:xfrm>
            <a:off x="4254703" y="1343254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6789420" y="1352398"/>
            <a:ext cx="1143000" cy="30449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9" name="Text 15"/>
          <p:cNvSpPr txBox="1"/>
          <p:nvPr/>
        </p:nvSpPr>
        <p:spPr>
          <a:xfrm>
            <a:off x="6865315" y="1410005"/>
            <a:ext cx="11055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09:00 – 10:15</a:t>
            </a:r>
            <a:endParaRPr lang="en-US" sz="1200" dirty="0"/>
          </a:p>
        </p:txBody>
      </p:sp>
      <p:sp>
        <p:nvSpPr>
          <p:cNvPr id="20" name="Text 16"/>
          <p:cNvSpPr txBox="1"/>
          <p:nvPr/>
        </p:nvSpPr>
        <p:spPr>
          <a:xfrm>
            <a:off x="4454042" y="1543507"/>
            <a:ext cx="5961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</a:t>
            </a:r>
            <a:endParaRPr lang="en-US" sz="2200" dirty="0"/>
          </a:p>
        </p:txBody>
      </p:sp>
      <p:sp>
        <p:nvSpPr>
          <p:cNvPr id="21" name="Shape 17"/>
          <p:cNvSpPr/>
          <p:nvPr/>
        </p:nvSpPr>
        <p:spPr>
          <a:xfrm>
            <a:off x="4941418" y="1543507"/>
            <a:ext cx="228600" cy="342900"/>
          </a:xfrm>
          <a:prstGeom prst="roundRect">
            <a:avLst>
              <a:gd name="adj" fmla="val 133333"/>
            </a:avLst>
          </a:prstGeom>
          <a:solidFill>
            <a:srgbClr val="DBEAFE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1100" b="-1100"/>
          <a:stretch/>
        </p:blipFill>
        <p:spPr>
          <a:xfrm>
            <a:off x="4999025" y="1655064"/>
            <a:ext cx="114300" cy="133502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4454042" y="1962302"/>
            <a:ext cx="20528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 on Databricks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4454042" y="2271370"/>
            <a:ext cx="2895905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pillars (Trust, Velocity, Compliance) and defining Lakehouse KPIs.</a:t>
            </a:r>
            <a:endParaRPr lang="en-US" sz="900" dirty="0"/>
          </a:p>
        </p:txBody>
      </p:sp>
      <p:sp>
        <p:nvSpPr>
          <p:cNvPr id="25" name="Shape 20"/>
          <p:cNvSpPr/>
          <p:nvPr/>
        </p:nvSpPr>
        <p:spPr>
          <a:xfrm>
            <a:off x="8128102" y="1343254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6" name="Shape 21"/>
          <p:cNvSpPr/>
          <p:nvPr/>
        </p:nvSpPr>
        <p:spPr>
          <a:xfrm>
            <a:off x="10699394" y="1352398"/>
            <a:ext cx="1104595" cy="304495"/>
          </a:xfrm>
          <a:prstGeom prst="rect">
            <a:avLst/>
          </a:prstGeom>
          <a:solidFill>
            <a:srgbClr val="EEF2FF"/>
          </a:solidFill>
          <a:ln/>
        </p:spPr>
      </p:sp>
      <p:sp>
        <p:nvSpPr>
          <p:cNvPr id="27" name="Text 22"/>
          <p:cNvSpPr txBox="1"/>
          <p:nvPr/>
        </p:nvSpPr>
        <p:spPr>
          <a:xfrm>
            <a:off x="10776204" y="1410005"/>
            <a:ext cx="10671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10:30 – 11:45</a:t>
            </a:r>
            <a:endParaRPr lang="en-US" sz="1200" dirty="0"/>
          </a:p>
        </p:txBody>
      </p:sp>
      <p:sp>
        <p:nvSpPr>
          <p:cNvPr id="28" name="Text 23"/>
          <p:cNvSpPr txBox="1"/>
          <p:nvPr/>
        </p:nvSpPr>
        <p:spPr>
          <a:xfrm>
            <a:off x="8328355" y="1543507"/>
            <a:ext cx="5961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2200" dirty="0"/>
          </a:p>
        </p:txBody>
      </p:sp>
      <p:sp>
        <p:nvSpPr>
          <p:cNvPr id="29" name="Shape 24"/>
          <p:cNvSpPr/>
          <p:nvPr/>
        </p:nvSpPr>
        <p:spPr>
          <a:xfrm>
            <a:off x="8819388" y="1543507"/>
            <a:ext cx="267005" cy="342900"/>
          </a:xfrm>
          <a:prstGeom prst="roundRect">
            <a:avLst>
              <a:gd name="adj" fmla="val 97847"/>
            </a:avLst>
          </a:prstGeom>
          <a:solidFill>
            <a:srgbClr val="E0E7FF"/>
          </a:solidFill>
          <a:ln/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rcRect l="-837" r="-837" t="0" b="0"/>
          <a:stretch/>
        </p:blipFill>
        <p:spPr>
          <a:xfrm>
            <a:off x="8876995" y="1655064"/>
            <a:ext cx="152705" cy="133502"/>
          </a:xfrm>
          <a:prstGeom prst="rect">
            <a:avLst/>
          </a:prstGeom>
        </p:spPr>
      </p:pic>
      <p:sp>
        <p:nvSpPr>
          <p:cNvPr id="31" name="Text 25"/>
          <p:cNvSpPr txBox="1"/>
          <p:nvPr/>
        </p:nvSpPr>
        <p:spPr>
          <a:xfrm>
            <a:off x="8328355" y="1962302"/>
            <a:ext cx="11859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</a:t>
            </a:r>
            <a:endParaRPr lang="en-US" sz="1300" dirty="0"/>
          </a:p>
        </p:txBody>
      </p:sp>
      <p:sp>
        <p:nvSpPr>
          <p:cNvPr id="32" name="Text 26"/>
          <p:cNvSpPr txBox="1"/>
          <p:nvPr/>
        </p:nvSpPr>
        <p:spPr>
          <a:xfrm>
            <a:off x="8328355" y="2271370"/>
            <a:ext cx="3115361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 patterns, governance with Unity Catalog, and CI/CD gates.</a:t>
            </a:r>
            <a:endParaRPr lang="en-US" sz="900" dirty="0"/>
          </a:p>
        </p:txBody>
      </p:sp>
      <p:sp>
        <p:nvSpPr>
          <p:cNvPr id="33" name="Shape 27"/>
          <p:cNvSpPr/>
          <p:nvPr/>
        </p:nvSpPr>
        <p:spPr>
          <a:xfrm>
            <a:off x="381305" y="3181198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DE9FE"/>
            </a:solidFill>
            <a:prstDash val="solid"/>
          </a:ln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sp>
        <p:nvSpPr>
          <p:cNvPr id="34" name="Shape 28"/>
          <p:cNvSpPr/>
          <p:nvPr/>
        </p:nvSpPr>
        <p:spPr>
          <a:xfrm>
            <a:off x="2925166" y="3191256"/>
            <a:ext cx="1133856" cy="304495"/>
          </a:xfrm>
          <a:prstGeom prst="rect">
            <a:avLst/>
          </a:prstGeom>
          <a:solidFill>
            <a:srgbClr val="EDE9FE"/>
          </a:solidFill>
          <a:ln/>
        </p:spPr>
      </p:sp>
      <p:sp>
        <p:nvSpPr>
          <p:cNvPr id="35" name="Text 29"/>
          <p:cNvSpPr txBox="1"/>
          <p:nvPr/>
        </p:nvSpPr>
        <p:spPr>
          <a:xfrm>
            <a:off x="3001975" y="3247949"/>
            <a:ext cx="109545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12:45 – 14:45</a:t>
            </a:r>
            <a:endParaRPr lang="en-US" sz="1200" dirty="0"/>
          </a:p>
        </p:txBody>
      </p:sp>
      <p:sp>
        <p:nvSpPr>
          <p:cNvPr id="36" name="Text 30"/>
          <p:cNvSpPr txBox="1"/>
          <p:nvPr/>
        </p:nvSpPr>
        <p:spPr>
          <a:xfrm>
            <a:off x="580644" y="3381451"/>
            <a:ext cx="60533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EDE9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00" dirty="0"/>
          </a:p>
        </p:txBody>
      </p:sp>
      <p:sp>
        <p:nvSpPr>
          <p:cNvPr id="37" name="Shape 31"/>
          <p:cNvSpPr/>
          <p:nvPr/>
        </p:nvSpPr>
        <p:spPr>
          <a:xfrm>
            <a:off x="1081735" y="3381451"/>
            <a:ext cx="267005" cy="342900"/>
          </a:xfrm>
          <a:prstGeom prst="roundRect">
            <a:avLst>
              <a:gd name="adj" fmla="val 97847"/>
            </a:avLst>
          </a:prstGeom>
          <a:solidFill>
            <a:srgbClr val="EDE9FE"/>
          </a:solidFill>
          <a:ln/>
        </p:spPr>
      </p:sp>
      <p:pic>
        <p:nvPicPr>
          <p:cNvPr id="38" name="Image 4" descr="preencoded.png">    </p:cNvPr>
          <p:cNvPicPr>
            <a:picLocks noChangeAspect="1"/>
          </p:cNvPicPr>
          <p:nvPr/>
        </p:nvPicPr>
        <p:blipFill>
          <a:blip r:embed="rId5"/>
          <a:srcRect l="-837" r="-837" t="0" b="0"/>
          <a:stretch/>
        </p:blipFill>
        <p:spPr>
          <a:xfrm>
            <a:off x="1138428" y="3493008"/>
            <a:ext cx="152705" cy="133502"/>
          </a:xfrm>
          <a:prstGeom prst="rect">
            <a:avLst/>
          </a:prstGeom>
        </p:spPr>
      </p:pic>
      <p:sp>
        <p:nvSpPr>
          <p:cNvPr id="39" name="Text 32"/>
          <p:cNvSpPr txBox="1"/>
          <p:nvPr/>
        </p:nvSpPr>
        <p:spPr>
          <a:xfrm>
            <a:off x="580644" y="3800246"/>
            <a:ext cx="17391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1: Blueprint</a:t>
            </a:r>
            <a:endParaRPr lang="en-US" sz="1300" dirty="0"/>
          </a:p>
        </p:txBody>
      </p:sp>
      <p:sp>
        <p:nvSpPr>
          <p:cNvPr id="40" name="Text 33"/>
          <p:cNvSpPr txBox="1"/>
          <p:nvPr/>
        </p:nvSpPr>
        <p:spPr>
          <a:xfrm>
            <a:off x="580644" y="4110228"/>
            <a:ext cx="2962656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dive: Enterprise Lakehouse Quality Engineering Blueprint &amp; RFP Strategy.</a:t>
            </a:r>
            <a:endParaRPr lang="en-US" sz="900" dirty="0"/>
          </a:p>
        </p:txBody>
      </p:sp>
      <p:sp>
        <p:nvSpPr>
          <p:cNvPr id="41" name="Shape 34"/>
          <p:cNvSpPr/>
          <p:nvPr/>
        </p:nvSpPr>
        <p:spPr>
          <a:xfrm>
            <a:off x="4254703" y="3181198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2" name="Text 35"/>
          <p:cNvSpPr txBox="1"/>
          <p:nvPr/>
        </p:nvSpPr>
        <p:spPr>
          <a:xfrm>
            <a:off x="6869887" y="3247949"/>
            <a:ext cx="11055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15:00 – 16:30</a:t>
            </a:r>
            <a:endParaRPr lang="en-US" sz="1200" dirty="0"/>
          </a:p>
        </p:txBody>
      </p:sp>
      <p:sp>
        <p:nvSpPr>
          <p:cNvPr id="43" name="Text 36"/>
          <p:cNvSpPr txBox="1"/>
          <p:nvPr/>
        </p:nvSpPr>
        <p:spPr>
          <a:xfrm>
            <a:off x="4454042" y="3381451"/>
            <a:ext cx="5861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00" dirty="0"/>
          </a:p>
        </p:txBody>
      </p:sp>
      <p:pic>
        <p:nvPicPr>
          <p:cNvPr id="44" name="Image 5" descr="preencoded.png">    </p:cNvPr>
          <p:cNvPicPr>
            <a:picLocks noChangeAspect="1"/>
          </p:cNvPicPr>
          <p:nvPr/>
        </p:nvPicPr>
        <p:blipFill>
          <a:blip r:embed="rId6"/>
          <a:srcRect l="-1507" r="-1507" t="0" b="0"/>
          <a:stretch/>
        </p:blipFill>
        <p:spPr>
          <a:xfrm>
            <a:off x="4996282" y="3493008"/>
            <a:ext cx="171907" cy="133502"/>
          </a:xfrm>
          <a:prstGeom prst="rect">
            <a:avLst/>
          </a:prstGeom>
        </p:spPr>
      </p:pic>
      <p:sp>
        <p:nvSpPr>
          <p:cNvPr id="45" name="Text 37"/>
          <p:cNvSpPr txBox="1"/>
          <p:nvPr/>
        </p:nvSpPr>
        <p:spPr>
          <a:xfrm>
            <a:off x="4454042" y="3800246"/>
            <a:ext cx="15581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Validation</a:t>
            </a:r>
            <a:endParaRPr lang="en-US" sz="1300" dirty="0"/>
          </a:p>
        </p:txBody>
      </p:sp>
      <p:sp>
        <p:nvSpPr>
          <p:cNvPr id="46" name="Text 38"/>
          <p:cNvSpPr txBox="1"/>
          <p:nvPr/>
        </p:nvSpPr>
        <p:spPr>
          <a:xfrm>
            <a:off x="4454042" y="4110228"/>
            <a:ext cx="2876702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expectations, Delta constraints, and monitoring patterns.</a:t>
            </a:r>
            <a:endParaRPr lang="en-US" sz="900" dirty="0"/>
          </a:p>
        </p:txBody>
      </p:sp>
      <p:sp>
        <p:nvSpPr>
          <p:cNvPr id="47" name="Shape 39"/>
          <p:cNvSpPr/>
          <p:nvPr/>
        </p:nvSpPr>
        <p:spPr>
          <a:xfrm>
            <a:off x="8128102" y="3181198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8" name="Text 40"/>
          <p:cNvSpPr txBox="1"/>
          <p:nvPr/>
        </p:nvSpPr>
        <p:spPr>
          <a:xfrm>
            <a:off x="10754258" y="3247949"/>
            <a:ext cx="10863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16:30 – 17:00</a:t>
            </a:r>
            <a:endParaRPr lang="en-US" sz="1200" dirty="0"/>
          </a:p>
        </p:txBody>
      </p:sp>
      <p:sp>
        <p:nvSpPr>
          <p:cNvPr id="49" name="Text 41"/>
          <p:cNvSpPr txBox="1"/>
          <p:nvPr/>
        </p:nvSpPr>
        <p:spPr>
          <a:xfrm>
            <a:off x="8328355" y="3381451"/>
            <a:ext cx="5961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06</a:t>
            </a:r>
            <a:endParaRPr lang="en-US" sz="2200" dirty="0"/>
          </a:p>
        </p:txBody>
      </p:sp>
      <p:pic>
        <p:nvPicPr>
          <p:cNvPr id="50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-1100" b="-1100"/>
          <a:stretch/>
        </p:blipFill>
        <p:spPr>
          <a:xfrm>
            <a:off x="8877910" y="3493008"/>
            <a:ext cx="114300" cy="133502"/>
          </a:xfrm>
          <a:prstGeom prst="rect">
            <a:avLst/>
          </a:prstGeom>
        </p:spPr>
      </p:pic>
      <p:sp>
        <p:nvSpPr>
          <p:cNvPr id="51" name="Text 42"/>
          <p:cNvSpPr txBox="1"/>
          <p:nvPr/>
        </p:nvSpPr>
        <p:spPr>
          <a:xfrm>
            <a:off x="8328355" y="3800246"/>
            <a:ext cx="14721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Labs &amp; Wrap-up</a:t>
            </a:r>
            <a:endParaRPr lang="en-US" sz="1300" dirty="0"/>
          </a:p>
        </p:txBody>
      </p:sp>
      <p:sp>
        <p:nvSpPr>
          <p:cNvPr id="52" name="Text 43"/>
          <p:cNvSpPr txBox="1"/>
          <p:nvPr/>
        </p:nvSpPr>
        <p:spPr>
          <a:xfrm>
            <a:off x="8328355" y="4110228"/>
            <a:ext cx="32296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exercises, Q&amp;A, and readiness checklist review.</a:t>
            </a:r>
            <a:endParaRPr lang="en-US" sz="900" dirty="0"/>
          </a:p>
        </p:txBody>
      </p:sp>
      <p:sp>
        <p:nvSpPr>
          <p:cNvPr id="53" name="Shape 44"/>
          <p:cNvSpPr/>
          <p:nvPr/>
        </p:nvSpPr>
        <p:spPr>
          <a:xfrm>
            <a:off x="381305" y="5057546"/>
            <a:ext cx="11430000" cy="914400"/>
          </a:xfrm>
          <a:prstGeom prst="roundRect">
            <a:avLst>
              <a:gd name="adj" fmla="val 12500"/>
            </a:avLst>
          </a:prstGeom>
          <a:solidFill>
            <a:srgbClr val="111827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54" name="Shape 45"/>
          <p:cNvSpPr/>
          <p:nvPr/>
        </p:nvSpPr>
        <p:spPr>
          <a:xfrm>
            <a:off x="3343961" y="5286146"/>
            <a:ext cx="9144" cy="457200"/>
          </a:xfrm>
          <a:prstGeom prst="rect">
            <a:avLst/>
          </a:prstGeom>
          <a:solidFill>
            <a:srgbClr val="374151"/>
          </a:solidFill>
          <a:ln/>
        </p:spPr>
      </p:sp>
      <p:pic>
        <p:nvPicPr>
          <p:cNvPr id="55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09905" y="5343754"/>
            <a:ext cx="114300" cy="114300"/>
          </a:xfrm>
          <a:prstGeom prst="rect">
            <a:avLst/>
          </a:prstGeom>
        </p:spPr>
      </p:pic>
      <p:sp>
        <p:nvSpPr>
          <p:cNvPr id="56" name="Text 46"/>
          <p:cNvSpPr txBox="1"/>
          <p:nvPr/>
        </p:nvSpPr>
        <p:spPr>
          <a:xfrm>
            <a:off x="800100" y="5305349"/>
            <a:ext cx="17721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BBF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OUTCOMES</a:t>
            </a:r>
            <a:endParaRPr lang="en-US" sz="1200" dirty="0"/>
          </a:p>
        </p:txBody>
      </p:sp>
      <p:sp>
        <p:nvSpPr>
          <p:cNvPr id="57" name="Text 47"/>
          <p:cNvSpPr txBox="1"/>
          <p:nvPr/>
        </p:nvSpPr>
        <p:spPr>
          <a:xfrm>
            <a:off x="609905" y="5533949"/>
            <a:ext cx="12097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1 Goals</a:t>
            </a:r>
            <a:endParaRPr lang="en-US" sz="1500" dirty="0"/>
          </a:p>
        </p:txBody>
      </p:sp>
      <p:pic>
        <p:nvPicPr>
          <p:cNvPr id="58" name="Image 8" descr="preencoded.png">    </p:cNvPr>
          <p:cNvPicPr>
            <a:picLocks noChangeAspect="1"/>
          </p:cNvPicPr>
          <p:nvPr/>
        </p:nvPicPr>
        <p:blipFill>
          <a:blip r:embed="rId9"/>
          <a:srcRect l="-2571" r="-2571" t="0" b="0"/>
          <a:stretch/>
        </p:blipFill>
        <p:spPr>
          <a:xfrm>
            <a:off x="3581705" y="5343754"/>
            <a:ext cx="105156" cy="114300"/>
          </a:xfrm>
          <a:prstGeom prst="rect">
            <a:avLst/>
          </a:prstGeom>
        </p:spPr>
      </p:pic>
      <p:sp>
        <p:nvSpPr>
          <p:cNvPr id="59" name="Text 48"/>
          <p:cNvSpPr txBox="1"/>
          <p:nvPr/>
        </p:nvSpPr>
        <p:spPr>
          <a:xfrm>
            <a:off x="3762756" y="5324551"/>
            <a:ext cx="18288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model &amp; RACI defined</a:t>
            </a:r>
            <a:endParaRPr lang="en-US" sz="900" dirty="0"/>
          </a:p>
        </p:txBody>
      </p:sp>
      <p:pic>
        <p:nvPicPr>
          <p:cNvPr id="60" name="Image 9" descr="preencoded.png">    </p:cNvPr>
          <p:cNvPicPr>
            <a:picLocks noChangeAspect="1"/>
          </p:cNvPicPr>
          <p:nvPr/>
        </p:nvPicPr>
        <p:blipFill>
          <a:blip r:embed="rId10"/>
          <a:srcRect l="-2571" r="-2571" t="0" b="0"/>
          <a:stretch/>
        </p:blipFill>
        <p:spPr>
          <a:xfrm>
            <a:off x="6299302" y="5343754"/>
            <a:ext cx="105156" cy="114300"/>
          </a:xfrm>
          <a:prstGeom prst="rect">
            <a:avLst/>
          </a:prstGeom>
        </p:spPr>
      </p:pic>
      <p:sp>
        <p:nvSpPr>
          <p:cNvPr id="61" name="Text 49"/>
          <p:cNvSpPr txBox="1"/>
          <p:nvPr/>
        </p:nvSpPr>
        <p:spPr>
          <a:xfrm>
            <a:off x="6480353" y="5324551"/>
            <a:ext cx="17337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 architecture agreed</a:t>
            </a:r>
            <a:endParaRPr lang="en-US" sz="900" dirty="0"/>
          </a:p>
        </p:txBody>
      </p:sp>
      <p:pic>
        <p:nvPicPr>
          <p:cNvPr id="62" name="Image 10" descr="preencoded.png">    </p:cNvPr>
          <p:cNvPicPr>
            <a:picLocks noChangeAspect="1"/>
          </p:cNvPicPr>
          <p:nvPr/>
        </p:nvPicPr>
        <p:blipFill>
          <a:blip r:embed="rId11"/>
          <a:srcRect l="-2571" r="-2571" t="0" b="0"/>
          <a:stretch/>
        </p:blipFill>
        <p:spPr>
          <a:xfrm>
            <a:off x="9016898" y="5343754"/>
            <a:ext cx="105156" cy="114300"/>
          </a:xfrm>
          <a:prstGeom prst="rect">
            <a:avLst/>
          </a:prstGeom>
        </p:spPr>
      </p:pic>
      <p:sp>
        <p:nvSpPr>
          <p:cNvPr id="63" name="Text 50"/>
          <p:cNvSpPr txBox="1"/>
          <p:nvPr/>
        </p:nvSpPr>
        <p:spPr>
          <a:xfrm>
            <a:off x="9197950" y="5324551"/>
            <a:ext cx="14676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validation patterns</a:t>
            </a:r>
            <a:endParaRPr lang="en-US" sz="900" dirty="0"/>
          </a:p>
        </p:txBody>
      </p:sp>
      <p:pic>
        <p:nvPicPr>
          <p:cNvPr id="64" name="Image 11" descr="preencoded.png">    </p:cNvPr>
          <p:cNvPicPr>
            <a:picLocks noChangeAspect="1"/>
          </p:cNvPicPr>
          <p:nvPr/>
        </p:nvPicPr>
        <p:blipFill>
          <a:blip r:embed="rId12"/>
          <a:srcRect l="-2571" r="-2571" t="0" b="0"/>
          <a:stretch/>
        </p:blipFill>
        <p:spPr>
          <a:xfrm>
            <a:off x="3581705" y="5572354"/>
            <a:ext cx="105156" cy="114300"/>
          </a:xfrm>
          <a:prstGeom prst="rect">
            <a:avLst/>
          </a:prstGeom>
        </p:spPr>
      </p:pic>
      <p:sp>
        <p:nvSpPr>
          <p:cNvPr id="65" name="Text 51"/>
          <p:cNvSpPr txBox="1"/>
          <p:nvPr/>
        </p:nvSpPr>
        <p:spPr>
          <a:xfrm>
            <a:off x="3762756" y="5553151"/>
            <a:ext cx="14292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readiness confirmed</a:t>
            </a:r>
            <a:endParaRPr lang="en-US" sz="900" dirty="0"/>
          </a:p>
        </p:txBody>
      </p:sp>
      <p:pic>
        <p:nvPicPr>
          <p:cNvPr id="66" name="Image 12" descr="preencoded.png">    </p:cNvPr>
          <p:cNvPicPr>
            <a:picLocks noChangeAspect="1"/>
          </p:cNvPicPr>
          <p:nvPr/>
        </p:nvPicPr>
        <p:blipFill>
          <a:blip r:embed="rId13"/>
          <a:srcRect l="-2571" r="-2571" t="0" b="0"/>
          <a:stretch/>
        </p:blipFill>
        <p:spPr>
          <a:xfrm>
            <a:off x="6299302" y="5572354"/>
            <a:ext cx="105156" cy="114300"/>
          </a:xfrm>
          <a:prstGeom prst="rect">
            <a:avLst/>
          </a:prstGeom>
        </p:spPr>
      </p:pic>
      <p:sp>
        <p:nvSpPr>
          <p:cNvPr id="67" name="Text 52"/>
          <p:cNvSpPr txBox="1"/>
          <p:nvPr/>
        </p:nvSpPr>
        <p:spPr>
          <a:xfrm>
            <a:off x="6480353" y="5553151"/>
            <a:ext cx="13149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 &amp; SLO baseline set</a:t>
            </a:r>
            <a:endParaRPr lang="en-US" sz="900" dirty="0"/>
          </a:p>
        </p:txBody>
      </p:sp>
      <p:pic>
        <p:nvPicPr>
          <p:cNvPr id="68" name="Image 13" descr="preencoded.png">    </p:cNvPr>
          <p:cNvPicPr>
            <a:picLocks noChangeAspect="1"/>
          </p:cNvPicPr>
          <p:nvPr/>
        </p:nvPicPr>
        <p:blipFill>
          <a:blip r:embed="rId14"/>
          <a:srcRect l="-2571" r="-2571" t="0" b="0"/>
          <a:stretch/>
        </p:blipFill>
        <p:spPr>
          <a:xfrm>
            <a:off x="9016898" y="5572354"/>
            <a:ext cx="105156" cy="114300"/>
          </a:xfrm>
          <a:prstGeom prst="rect">
            <a:avLst/>
          </a:prstGeom>
        </p:spPr>
      </p:pic>
      <p:sp>
        <p:nvSpPr>
          <p:cNvPr id="69" name="Text 53"/>
          <p:cNvSpPr txBox="1"/>
          <p:nvPr/>
        </p:nvSpPr>
        <p:spPr>
          <a:xfrm>
            <a:off x="9197950" y="5553151"/>
            <a:ext cx="15627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RFP scoring rubric mastery</a:t>
            </a:r>
            <a:endParaRPr lang="en-US" sz="900" dirty="0"/>
          </a:p>
        </p:txBody>
      </p:sp>
      <p:sp>
        <p:nvSpPr>
          <p:cNvPr id="70" name="Shape 54"/>
          <p:cNvSpPr/>
          <p:nvPr/>
        </p:nvSpPr>
        <p:spPr>
          <a:xfrm>
            <a:off x="381305" y="6124651"/>
            <a:ext cx="11430000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71" name="Text 55"/>
          <p:cNvSpPr txBox="1"/>
          <p:nvPr/>
        </p:nvSpPr>
        <p:spPr>
          <a:xfrm>
            <a:off x="381305" y="6267298"/>
            <a:ext cx="30102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Internal Training Material</a:t>
            </a:r>
            <a:endParaRPr lang="en-US" sz="1200" dirty="0"/>
          </a:p>
        </p:txBody>
      </p:sp>
      <p:sp>
        <p:nvSpPr>
          <p:cNvPr id="72" name="Text 56"/>
          <p:cNvSpPr txBox="1"/>
          <p:nvPr/>
        </p:nvSpPr>
        <p:spPr>
          <a:xfrm>
            <a:off x="11310214" y="6267298"/>
            <a:ext cx="6199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2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457200" y="1334110"/>
            <a:ext cx="112772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457200" y="437998"/>
            <a:ext cx="352501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118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 &amp; Outcomes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942746"/>
            <a:ext cx="52056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1 — Enterprise Lakehouse Quality Engineering Blueprint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10088575" y="838505"/>
            <a:ext cx="1647749" cy="342900"/>
          </a:xfrm>
          <a:prstGeom prst="roundRect">
            <a:avLst>
              <a:gd name="adj" fmla="val 266667"/>
            </a:avLst>
          </a:prstGeom>
          <a:solidFill>
            <a:srgbClr val="EFF6FF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240366" y="940918"/>
            <a:ext cx="133502" cy="133502"/>
          </a:xfrm>
          <a:prstGeom prst="rect">
            <a:avLst/>
          </a:prstGeom>
        </p:spPr>
      </p:pic>
      <p:sp>
        <p:nvSpPr>
          <p:cNvPr id="9" name="Text 6"/>
          <p:cNvSpPr txBox="1"/>
          <p:nvPr/>
        </p:nvSpPr>
        <p:spPr>
          <a:xfrm>
            <a:off x="10449763" y="923544"/>
            <a:ext cx="12335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Duration: 2 Hours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57200" y="1723644"/>
            <a:ext cx="3562502" cy="2553005"/>
          </a:xfrm>
          <a:prstGeom prst="roundRect">
            <a:avLst>
              <a:gd name="adj" fmla="val 1604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3292754" y="1733702"/>
            <a:ext cx="714146" cy="2286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3407054" y="1772107"/>
            <a:ext cx="571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 MINS</a:t>
            </a:r>
            <a:endParaRPr lang="en-US" sz="900" dirty="0"/>
          </a:p>
        </p:txBody>
      </p:sp>
      <p:sp>
        <p:nvSpPr>
          <p:cNvPr id="13" name="Text 10"/>
          <p:cNvSpPr txBox="1"/>
          <p:nvPr/>
        </p:nvSpPr>
        <p:spPr>
          <a:xfrm>
            <a:off x="771754" y="1981505"/>
            <a:ext cx="857707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</a:t>
            </a:r>
            <a:endParaRPr lang="en-US" sz="3600" dirty="0"/>
          </a:p>
        </p:txBody>
      </p:sp>
      <p:sp>
        <p:nvSpPr>
          <p:cNvPr id="14" name="Shape 11"/>
          <p:cNvSpPr/>
          <p:nvPr/>
        </p:nvSpPr>
        <p:spPr>
          <a:xfrm>
            <a:off x="771754" y="2648102"/>
            <a:ext cx="371246" cy="381305"/>
          </a:xfrm>
          <a:prstGeom prst="roundRect">
            <a:avLst>
              <a:gd name="adj" fmla="val 50524"/>
            </a:avLst>
          </a:prstGeom>
          <a:solidFill>
            <a:srgbClr val="DBEAFE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-1282" r="-1282" t="0" b="0"/>
          <a:stretch/>
        </p:blipFill>
        <p:spPr>
          <a:xfrm>
            <a:off x="847649" y="2728570"/>
            <a:ext cx="219456" cy="190195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1295705" y="2648102"/>
            <a:ext cx="12673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QA Strategy</a:t>
            </a:r>
            <a:endParaRPr lang="en-US" sz="1500" dirty="0"/>
          </a:p>
        </p:txBody>
      </p:sp>
      <p:sp>
        <p:nvSpPr>
          <p:cNvPr id="17" name="Text 13"/>
          <p:cNvSpPr txBox="1"/>
          <p:nvPr/>
        </p:nvSpPr>
        <p:spPr>
          <a:xfrm>
            <a:off x="1295705" y="2933395"/>
            <a:ext cx="16248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Bronze → Silver → Gold</a:t>
            </a:r>
            <a:endParaRPr lang="en-US" sz="1000" dirty="0"/>
          </a:p>
        </p:txBody>
      </p:sp>
      <p:sp>
        <p:nvSpPr>
          <p:cNvPr id="18" name="Text 14"/>
          <p:cNvSpPr txBox="1"/>
          <p:nvPr/>
        </p:nvSpPr>
        <p:spPr>
          <a:xfrm>
            <a:off x="771754" y="3323844"/>
            <a:ext cx="2872130" cy="600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 into layered quality gates. How to de-risk ingestion, validation, and serving layers with specific controls.</a:t>
            </a:r>
            <a:endParaRPr lang="en-US" sz="1000" dirty="0"/>
          </a:p>
        </p:txBody>
      </p:sp>
      <p:sp>
        <p:nvSpPr>
          <p:cNvPr id="19" name="Shape 15"/>
          <p:cNvSpPr/>
          <p:nvPr/>
        </p:nvSpPr>
        <p:spPr>
          <a:xfrm>
            <a:off x="4317797" y="1723644"/>
            <a:ext cx="3562502" cy="2553005"/>
          </a:xfrm>
          <a:prstGeom prst="roundRect">
            <a:avLst>
              <a:gd name="adj" fmla="val 1604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7153351" y="1733702"/>
            <a:ext cx="714146" cy="2286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21" name="Text 17"/>
          <p:cNvSpPr txBox="1"/>
          <p:nvPr/>
        </p:nvSpPr>
        <p:spPr>
          <a:xfrm>
            <a:off x="7267651" y="1772107"/>
            <a:ext cx="571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 MINS</a:t>
            </a:r>
            <a:endParaRPr lang="en-US" sz="900" dirty="0"/>
          </a:p>
        </p:txBody>
      </p:sp>
      <p:sp>
        <p:nvSpPr>
          <p:cNvPr id="22" name="Text 18"/>
          <p:cNvSpPr txBox="1"/>
          <p:nvPr/>
        </p:nvSpPr>
        <p:spPr>
          <a:xfrm>
            <a:off x="4632350" y="1981505"/>
            <a:ext cx="943661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</a:t>
            </a:r>
            <a:endParaRPr lang="en-US" sz="3600" dirty="0"/>
          </a:p>
        </p:txBody>
      </p:sp>
      <p:sp>
        <p:nvSpPr>
          <p:cNvPr id="23" name="Shape 19"/>
          <p:cNvSpPr/>
          <p:nvPr/>
        </p:nvSpPr>
        <p:spPr>
          <a:xfrm>
            <a:off x="4632350" y="2648102"/>
            <a:ext cx="390449" cy="381305"/>
          </a:xfrm>
          <a:prstGeom prst="roundRect">
            <a:avLst>
              <a:gd name="adj" fmla="val 47962"/>
            </a:avLst>
          </a:prstGeom>
          <a:solidFill>
            <a:srgbClr val="EDE9FE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708246" y="2728570"/>
            <a:ext cx="237744" cy="190195"/>
          </a:xfrm>
          <a:prstGeom prst="rect">
            <a:avLst/>
          </a:prstGeom>
        </p:spPr>
      </p:pic>
      <p:sp>
        <p:nvSpPr>
          <p:cNvPr id="25" name="Text 20"/>
          <p:cNvSpPr txBox="1"/>
          <p:nvPr/>
        </p:nvSpPr>
        <p:spPr>
          <a:xfrm>
            <a:off x="5175504" y="2648102"/>
            <a:ext cx="16669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in Data Mesh</a:t>
            </a:r>
            <a:endParaRPr lang="en-US" sz="1500" dirty="0"/>
          </a:p>
        </p:txBody>
      </p:sp>
      <p:sp>
        <p:nvSpPr>
          <p:cNvPr id="26" name="Text 21"/>
          <p:cNvSpPr txBox="1"/>
          <p:nvPr/>
        </p:nvSpPr>
        <p:spPr>
          <a:xfrm>
            <a:off x="5175504" y="2933395"/>
            <a:ext cx="16815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Domain-driven Pipelines</a:t>
            </a:r>
            <a:endParaRPr lang="en-US" sz="1000" dirty="0"/>
          </a:p>
        </p:txBody>
      </p:sp>
      <p:sp>
        <p:nvSpPr>
          <p:cNvPr id="27" name="Text 22"/>
          <p:cNvSpPr txBox="1"/>
          <p:nvPr/>
        </p:nvSpPr>
        <p:spPr>
          <a:xfrm>
            <a:off x="4632350" y="3323844"/>
            <a:ext cx="2815438" cy="600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Federated quality ownership. Defining data contracts, SLOs, and CI/CD gates for decentralized teams.</a:t>
            </a:r>
            <a:endParaRPr lang="en-US" sz="1000" dirty="0"/>
          </a:p>
        </p:txBody>
      </p:sp>
      <p:sp>
        <p:nvSpPr>
          <p:cNvPr id="28" name="Shape 23"/>
          <p:cNvSpPr/>
          <p:nvPr/>
        </p:nvSpPr>
        <p:spPr>
          <a:xfrm>
            <a:off x="8178394" y="1723644"/>
            <a:ext cx="3562502" cy="2553005"/>
          </a:xfrm>
          <a:prstGeom prst="roundRect">
            <a:avLst>
              <a:gd name="adj" fmla="val 1604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9" name="Shape 24"/>
          <p:cNvSpPr/>
          <p:nvPr/>
        </p:nvSpPr>
        <p:spPr>
          <a:xfrm>
            <a:off x="11018520" y="1733702"/>
            <a:ext cx="714146" cy="2286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0" name="Text 25"/>
          <p:cNvSpPr txBox="1"/>
          <p:nvPr/>
        </p:nvSpPr>
        <p:spPr>
          <a:xfrm>
            <a:off x="11132820" y="1772107"/>
            <a:ext cx="571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MINS</a:t>
            </a:r>
            <a:endParaRPr lang="en-US" sz="900" dirty="0"/>
          </a:p>
        </p:txBody>
      </p:sp>
      <p:sp>
        <p:nvSpPr>
          <p:cNvPr id="31" name="Text 26"/>
          <p:cNvSpPr txBox="1"/>
          <p:nvPr/>
        </p:nvSpPr>
        <p:spPr>
          <a:xfrm>
            <a:off x="8492947" y="1981505"/>
            <a:ext cx="952805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3600" dirty="0"/>
          </a:p>
        </p:txBody>
      </p:sp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4"/>
          <a:srcRect l="-1282" r="-1282" t="0" b="0"/>
          <a:stretch/>
        </p:blipFill>
        <p:spPr>
          <a:xfrm>
            <a:off x="8568842" y="2728570"/>
            <a:ext cx="219456" cy="190195"/>
          </a:xfrm>
          <a:prstGeom prst="rect">
            <a:avLst/>
          </a:prstGeom>
        </p:spPr>
      </p:pic>
      <p:sp>
        <p:nvSpPr>
          <p:cNvPr id="33" name="Text 27"/>
          <p:cNvSpPr txBox="1"/>
          <p:nvPr/>
        </p:nvSpPr>
        <p:spPr>
          <a:xfrm>
            <a:off x="9016898" y="2648102"/>
            <a:ext cx="19531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Commercial Impact</a:t>
            </a:r>
            <a:endParaRPr lang="en-US" sz="1500" dirty="0"/>
          </a:p>
        </p:txBody>
      </p:sp>
      <p:sp>
        <p:nvSpPr>
          <p:cNvPr id="34" name="Text 28"/>
          <p:cNvSpPr txBox="1"/>
          <p:nvPr/>
        </p:nvSpPr>
        <p:spPr>
          <a:xfrm>
            <a:off x="9016898" y="2933395"/>
            <a:ext cx="16907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Deal Wins &amp; RFP Scoring</a:t>
            </a:r>
            <a:endParaRPr lang="en-US" sz="1000" dirty="0"/>
          </a:p>
        </p:txBody>
      </p:sp>
      <p:sp>
        <p:nvSpPr>
          <p:cNvPr id="35" name="Text 29"/>
          <p:cNvSpPr txBox="1"/>
          <p:nvPr/>
        </p:nvSpPr>
        <p:spPr>
          <a:xfrm>
            <a:off x="8492947" y="3323844"/>
            <a:ext cx="2805379" cy="600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Translating technical quality into business value. How QE maturity improves win rates and RFP scores.</a:t>
            </a:r>
            <a:endParaRPr lang="en-US" sz="1000" dirty="0"/>
          </a:p>
        </p:txBody>
      </p:sp>
      <p:sp>
        <p:nvSpPr>
          <p:cNvPr id="36" name="Shape 30"/>
          <p:cNvSpPr/>
          <p:nvPr/>
        </p:nvSpPr>
        <p:spPr>
          <a:xfrm>
            <a:off x="457200" y="4574743"/>
            <a:ext cx="11277295" cy="1600200"/>
          </a:xfrm>
          <a:prstGeom prst="roundRect">
            <a:avLst>
              <a:gd name="adj" fmla="val 4082"/>
            </a:avLst>
          </a:prstGeom>
          <a:solidFill>
            <a:srgbClr val="111827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37" name="Shape 31"/>
          <p:cNvSpPr/>
          <p:nvPr/>
        </p:nvSpPr>
        <p:spPr>
          <a:xfrm>
            <a:off x="3419856" y="5146243"/>
            <a:ext cx="9144" cy="457200"/>
          </a:xfrm>
          <a:prstGeom prst="rect">
            <a:avLst/>
          </a:prstGeom>
          <a:solidFill>
            <a:srgbClr val="374151"/>
          </a:solidFill>
          <a:ln/>
        </p:spPr>
      </p:sp>
      <p:pic>
        <p:nvPicPr>
          <p:cNvPr id="38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61695" y="5146243"/>
            <a:ext cx="152705" cy="152705"/>
          </a:xfrm>
          <a:prstGeom prst="rect">
            <a:avLst/>
          </a:prstGeom>
        </p:spPr>
      </p:pic>
      <p:sp>
        <p:nvSpPr>
          <p:cNvPr id="39" name="Text 32"/>
          <p:cNvSpPr txBox="1"/>
          <p:nvPr/>
        </p:nvSpPr>
        <p:spPr>
          <a:xfrm>
            <a:off x="990295" y="5146243"/>
            <a:ext cx="11530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BBF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TAKEAWAYS</a:t>
            </a:r>
            <a:endParaRPr lang="en-US" sz="900" dirty="0"/>
          </a:p>
        </p:txBody>
      </p:sp>
      <p:sp>
        <p:nvSpPr>
          <p:cNvPr id="40" name="Text 33"/>
          <p:cNvSpPr txBox="1"/>
          <p:nvPr/>
        </p:nvSpPr>
        <p:spPr>
          <a:xfrm>
            <a:off x="761695" y="5345582"/>
            <a:ext cx="236281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Outcomes</a:t>
            </a:r>
            <a:endParaRPr lang="en-US" sz="1800" dirty="0"/>
          </a:p>
        </p:txBody>
      </p:sp>
      <p:pic>
        <p:nvPicPr>
          <p:cNvPr id="41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1100" b="-1100"/>
          <a:stretch/>
        </p:blipFill>
        <p:spPr>
          <a:xfrm>
            <a:off x="3733495" y="4917643"/>
            <a:ext cx="114300" cy="133502"/>
          </a:xfrm>
          <a:prstGeom prst="rect">
            <a:avLst/>
          </a:prstGeom>
        </p:spPr>
      </p:pic>
      <p:sp>
        <p:nvSpPr>
          <p:cNvPr id="42" name="Text 34"/>
          <p:cNvSpPr txBox="1"/>
          <p:nvPr/>
        </p:nvSpPr>
        <p:spPr>
          <a:xfrm>
            <a:off x="3962095" y="4888382"/>
            <a:ext cx="2272284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controls &amp; test types per layer</a:t>
            </a:r>
            <a:endParaRPr lang="en-US" sz="1000" dirty="0"/>
          </a:p>
        </p:txBody>
      </p:sp>
      <p:pic>
        <p:nvPicPr>
          <p:cNvPr id="43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-1100" b="-1100"/>
          <a:stretch/>
        </p:blipFill>
        <p:spPr>
          <a:xfrm>
            <a:off x="6375197" y="4917643"/>
            <a:ext cx="114300" cy="133502"/>
          </a:xfrm>
          <a:prstGeom prst="rect">
            <a:avLst/>
          </a:prstGeom>
        </p:spPr>
      </p:pic>
      <p:sp>
        <p:nvSpPr>
          <p:cNvPr id="44" name="Text 35"/>
          <p:cNvSpPr txBox="1"/>
          <p:nvPr/>
        </p:nvSpPr>
        <p:spPr>
          <a:xfrm>
            <a:off x="6603797" y="4888382"/>
            <a:ext cx="2033626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operating model for data domains</a:t>
            </a:r>
            <a:endParaRPr lang="en-US" sz="1000" dirty="0"/>
          </a:p>
        </p:txBody>
      </p:sp>
      <p:pic>
        <p:nvPicPr>
          <p:cNvPr id="45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100" b="-1100"/>
          <a:stretch/>
        </p:blipFill>
        <p:spPr>
          <a:xfrm>
            <a:off x="9016898" y="4917643"/>
            <a:ext cx="114300" cy="133502"/>
          </a:xfrm>
          <a:prstGeom prst="rect">
            <a:avLst/>
          </a:prstGeom>
        </p:spPr>
      </p:pic>
      <p:sp>
        <p:nvSpPr>
          <p:cNvPr id="46" name="Text 36"/>
          <p:cNvSpPr txBox="1"/>
          <p:nvPr/>
        </p:nvSpPr>
        <p:spPr>
          <a:xfrm>
            <a:off x="9245498" y="4888382"/>
            <a:ext cx="1767535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RFP scoring rubric &amp; value narrative</a:t>
            </a:r>
            <a:endParaRPr lang="en-US" sz="1000" dirty="0"/>
          </a:p>
        </p:txBody>
      </p:sp>
      <p:pic>
        <p:nvPicPr>
          <p:cNvPr id="47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1100" b="-1100"/>
          <a:stretch/>
        </p:blipFill>
        <p:spPr>
          <a:xfrm>
            <a:off x="3733495" y="5526634"/>
            <a:ext cx="114300" cy="133502"/>
          </a:xfrm>
          <a:prstGeom prst="rect">
            <a:avLst/>
          </a:prstGeom>
        </p:spPr>
      </p:pic>
      <p:sp>
        <p:nvSpPr>
          <p:cNvPr id="48" name="Text 37"/>
          <p:cNvSpPr txBox="1"/>
          <p:nvPr/>
        </p:nvSpPr>
        <p:spPr>
          <a:xfrm>
            <a:off x="3962095" y="5498287"/>
            <a:ext cx="19485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 quality gate definitions</a:t>
            </a:r>
            <a:endParaRPr lang="en-US" sz="1000" dirty="0"/>
          </a:p>
        </p:txBody>
      </p:sp>
      <p:pic>
        <p:nvPicPr>
          <p:cNvPr id="49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1100" b="-1100"/>
          <a:stretch/>
        </p:blipFill>
        <p:spPr>
          <a:xfrm>
            <a:off x="6375197" y="5526634"/>
            <a:ext cx="114300" cy="133502"/>
          </a:xfrm>
          <a:prstGeom prst="rect">
            <a:avLst/>
          </a:prstGeom>
        </p:spPr>
      </p:pic>
      <p:sp>
        <p:nvSpPr>
          <p:cNvPr id="50" name="Text 38"/>
          <p:cNvSpPr txBox="1"/>
          <p:nvPr/>
        </p:nvSpPr>
        <p:spPr>
          <a:xfrm>
            <a:off x="6603797" y="5498287"/>
            <a:ext cx="2072030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Concrete KPI set for measuring QE success</a:t>
            </a:r>
            <a:endParaRPr lang="en-US" sz="1000" dirty="0"/>
          </a:p>
        </p:txBody>
      </p:sp>
      <p:sp>
        <p:nvSpPr>
          <p:cNvPr id="51" name="Shape 39"/>
          <p:cNvSpPr/>
          <p:nvPr/>
        </p:nvSpPr>
        <p:spPr>
          <a:xfrm>
            <a:off x="457200" y="6403543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2" name="Text 40"/>
          <p:cNvSpPr txBox="1"/>
          <p:nvPr/>
        </p:nvSpPr>
        <p:spPr>
          <a:xfrm>
            <a:off x="457200" y="6565392"/>
            <a:ext cx="22576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Internal Training Material</a:t>
            </a:r>
            <a:endParaRPr lang="en-US" sz="900" dirty="0"/>
          </a:p>
        </p:txBody>
      </p:sp>
      <p:sp>
        <p:nvSpPr>
          <p:cNvPr id="53" name="Text 41"/>
          <p:cNvSpPr txBox="1"/>
          <p:nvPr/>
        </p:nvSpPr>
        <p:spPr>
          <a:xfrm>
            <a:off x="11358677" y="6565392"/>
            <a:ext cx="4672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2</a:t>
            </a:r>
            <a:endParaRPr lang="en-US" sz="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1224382"/>
            <a:ext cx="609905" cy="38405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5253228"/>
            <a:ext cx="457200" cy="457200"/>
          </a:xfrm>
          <a:prstGeom prst="roundRect">
            <a:avLst>
              <a:gd name="adj" fmla="val 200000"/>
            </a:avLst>
          </a:prstGeom>
          <a:noFill/>
          <a:ln w="25400">
            <a:solidFill>
              <a:srgbClr val="92400E"/>
            </a:solidFill>
            <a:prstDash val="solid"/>
          </a:ln>
        </p:spPr>
      </p:sp>
      <p:sp>
        <p:nvSpPr>
          <p:cNvPr id="9" name="Text 7"/>
          <p:cNvSpPr txBox="1"/>
          <p:nvPr/>
        </p:nvSpPr>
        <p:spPr>
          <a:xfrm>
            <a:off x="1110082" y="5367528"/>
            <a:ext cx="1810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3220517" y="52532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9FAFB"/>
          </a:solidFill>
          <a:ln w="25400">
            <a:solidFill>
              <a:srgbClr val="9CA3AF"/>
            </a:solidFill>
            <a:prstDash val="solid"/>
          </a:ln>
        </p:spPr>
      </p:sp>
      <p:sp>
        <p:nvSpPr>
          <p:cNvPr id="11" name="Text 9"/>
          <p:cNvSpPr txBox="1"/>
          <p:nvPr/>
        </p:nvSpPr>
        <p:spPr>
          <a:xfrm>
            <a:off x="3401568" y="5367528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467198" y="52532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BEB"/>
          </a:solidFill>
          <a:ln w="25400">
            <a:solidFill>
              <a:srgbClr val="F59E0B"/>
            </a:solidFill>
            <a:prstDash val="solid"/>
          </a:ln>
        </p:spPr>
      </p:sp>
      <p:sp>
        <p:nvSpPr>
          <p:cNvPr id="13" name="Text 11"/>
          <p:cNvSpPr txBox="1"/>
          <p:nvPr/>
        </p:nvSpPr>
        <p:spPr>
          <a:xfrm>
            <a:off x="5646420" y="5367528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D9770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200" dirty="0"/>
          </a:p>
        </p:txBody>
      </p:sp>
      <p:sp>
        <p:nvSpPr>
          <p:cNvPr id="14" name="Text 12"/>
          <p:cNvSpPr txBox="1"/>
          <p:nvPr/>
        </p:nvSpPr>
        <p:spPr>
          <a:xfrm>
            <a:off x="1676095" y="1157630"/>
            <a:ext cx="10149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 01</a:t>
            </a:r>
            <a:endParaRPr lang="en-US" sz="1000" dirty="0"/>
          </a:p>
        </p:txBody>
      </p:sp>
      <p:sp>
        <p:nvSpPr>
          <p:cNvPr id="15" name="Text 13"/>
          <p:cNvSpPr txBox="1"/>
          <p:nvPr/>
        </p:nvSpPr>
        <p:spPr>
          <a:xfrm>
            <a:off x="914400" y="1652321"/>
            <a:ext cx="6163056" cy="1400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QA Strategy: Bronze → Silver → Gold</a:t>
            </a:r>
            <a:endParaRPr lang="en-US" sz="4500" dirty="0"/>
          </a:p>
        </p:txBody>
      </p:sp>
      <p:sp>
        <p:nvSpPr>
          <p:cNvPr id="16" name="Text 14"/>
          <p:cNvSpPr txBox="1"/>
          <p:nvPr/>
        </p:nvSpPr>
        <p:spPr>
          <a:xfrm>
            <a:off x="914400" y="3424428"/>
            <a:ext cx="5734202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layered quality gates de-risk data ingestion, curation, and serving through a progressive maturity model.</a:t>
            </a:r>
            <a:endParaRPr lang="en-US" sz="1800" dirty="0"/>
          </a:p>
        </p:txBody>
      </p:sp>
      <p:sp>
        <p:nvSpPr>
          <p:cNvPr id="17" name="Text 15"/>
          <p:cNvSpPr txBox="1"/>
          <p:nvPr/>
        </p:nvSpPr>
        <p:spPr>
          <a:xfrm>
            <a:off x="1524305" y="5253228"/>
            <a:ext cx="571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LAYER 1</a:t>
            </a:r>
            <a:endParaRPr lang="en-US" sz="900" dirty="0"/>
          </a:p>
        </p:txBody>
      </p:sp>
      <p:sp>
        <p:nvSpPr>
          <p:cNvPr id="18" name="Text 16"/>
          <p:cNvSpPr txBox="1"/>
          <p:nvPr/>
        </p:nvSpPr>
        <p:spPr>
          <a:xfrm>
            <a:off x="1524305" y="5471770"/>
            <a:ext cx="91988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Ingestion</a:t>
            </a:r>
            <a:endParaRPr lang="en-US" sz="1300" dirty="0"/>
          </a:p>
        </p:txBody>
      </p:sp>
      <p:sp>
        <p:nvSpPr>
          <p:cNvPr id="19" name="Text 17"/>
          <p:cNvSpPr txBox="1"/>
          <p:nvPr/>
        </p:nvSpPr>
        <p:spPr>
          <a:xfrm>
            <a:off x="3830422" y="5253228"/>
            <a:ext cx="5907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LAYER 2</a:t>
            </a:r>
            <a:endParaRPr lang="en-US" sz="900" dirty="0"/>
          </a:p>
        </p:txBody>
      </p:sp>
      <p:sp>
        <p:nvSpPr>
          <p:cNvPr id="20" name="Text 18"/>
          <p:cNvSpPr txBox="1"/>
          <p:nvPr/>
        </p:nvSpPr>
        <p:spPr>
          <a:xfrm>
            <a:off x="3830422" y="5471770"/>
            <a:ext cx="8531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Curation</a:t>
            </a:r>
            <a:endParaRPr lang="en-US" sz="1300" dirty="0"/>
          </a:p>
        </p:txBody>
      </p:sp>
      <p:sp>
        <p:nvSpPr>
          <p:cNvPr id="21" name="Text 19"/>
          <p:cNvSpPr txBox="1"/>
          <p:nvPr/>
        </p:nvSpPr>
        <p:spPr>
          <a:xfrm>
            <a:off x="6076188" y="5253228"/>
            <a:ext cx="6007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LAYER 3</a:t>
            </a:r>
            <a:endParaRPr lang="en-US" sz="900" dirty="0"/>
          </a:p>
        </p:txBody>
      </p:sp>
      <p:sp>
        <p:nvSpPr>
          <p:cNvPr id="22" name="Text 20"/>
          <p:cNvSpPr txBox="1"/>
          <p:nvPr/>
        </p:nvSpPr>
        <p:spPr>
          <a:xfrm>
            <a:off x="6076188" y="5471770"/>
            <a:ext cx="7863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Serving</a:t>
            </a:r>
            <a:endParaRPr lang="en-US" sz="130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9" b="-9"/>
          <a:stretch/>
        </p:blipFill>
        <p:spPr>
          <a:xfrm>
            <a:off x="8229600" y="1276502"/>
            <a:ext cx="3047695" cy="3810305"/>
          </a:xfrm>
          <a:prstGeom prst="rect">
            <a:avLst/>
          </a:prstGeom>
        </p:spPr>
      </p:pic>
      <p:sp>
        <p:nvSpPr>
          <p:cNvPr id="24" name="Text 21"/>
          <p:cNvSpPr txBox="1"/>
          <p:nvPr/>
        </p:nvSpPr>
        <p:spPr>
          <a:xfrm>
            <a:off x="8950147" y="5400446"/>
            <a:ext cx="17099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Gate Architecture</a:t>
            </a:r>
            <a:endParaRPr lang="en-US" sz="1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75895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609905" y="504749"/>
            <a:ext cx="5334610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Lakehouse Quality Framework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609905" y="1076249"/>
            <a:ext cx="68058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Progressive quality controls from ingestion to consumption to ensure trust at scale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609905" y="1686154"/>
            <a:ext cx="3276295" cy="4190695"/>
          </a:xfrm>
          <a:prstGeom prst="roundRect">
            <a:avLst>
              <a:gd name="adj" fmla="val 974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619049" y="1695298"/>
            <a:ext cx="3258007" cy="905256"/>
          </a:xfrm>
          <a:prstGeom prst="roundRect">
            <a:avLst>
              <a:gd name="adj" fmla="val 12759"/>
            </a:avLst>
          </a:prstGeom>
          <a:solidFill>
            <a:srgbClr val="78350F"/>
          </a:solidFill>
          <a:ln/>
        </p:spPr>
      </p:sp>
      <p:sp>
        <p:nvSpPr>
          <p:cNvPr id="9" name="Shape 7"/>
          <p:cNvSpPr/>
          <p:nvPr/>
        </p:nvSpPr>
        <p:spPr>
          <a:xfrm>
            <a:off x="619049" y="2591410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0" name="Text 8"/>
          <p:cNvSpPr txBox="1"/>
          <p:nvPr/>
        </p:nvSpPr>
        <p:spPr>
          <a:xfrm>
            <a:off x="847649" y="1914754"/>
            <a:ext cx="1362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Bronze Layer</a:t>
            </a:r>
            <a:endParaRPr lang="en-US" sz="1500" dirty="0"/>
          </a:p>
        </p:txBody>
      </p:sp>
      <p:sp>
        <p:nvSpPr>
          <p:cNvPr id="11" name="Text 9"/>
          <p:cNvSpPr txBox="1"/>
          <p:nvPr/>
        </p:nvSpPr>
        <p:spPr>
          <a:xfrm>
            <a:off x="847649" y="2219249"/>
            <a:ext cx="15124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Ingestion &amp; Landing</a:t>
            </a:r>
            <a:endParaRPr lang="en-US" sz="9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rcRect l="-4000" r="-4000" t="0" b="0"/>
          <a:stretch/>
        </p:blipFill>
        <p:spPr>
          <a:xfrm>
            <a:off x="847649" y="2852928"/>
            <a:ext cx="123444" cy="114300"/>
          </a:xfrm>
          <a:prstGeom prst="rect">
            <a:avLst/>
          </a:prstGeom>
        </p:spPr>
      </p:pic>
      <p:sp>
        <p:nvSpPr>
          <p:cNvPr id="13" name="Text 10"/>
          <p:cNvSpPr txBox="1"/>
          <p:nvPr/>
        </p:nvSpPr>
        <p:spPr>
          <a:xfrm>
            <a:off x="1028700" y="2824582"/>
            <a:ext cx="105796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CONTROLS</a:t>
            </a:r>
            <a:endParaRPr lang="en-US" sz="9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rcRect l="-2571" r="-2571" t="0" b="0"/>
          <a:stretch/>
        </p:blipFill>
        <p:spPr>
          <a:xfrm>
            <a:off x="847649" y="3071470"/>
            <a:ext cx="105156" cy="114300"/>
          </a:xfrm>
          <a:prstGeom prst="rect">
            <a:avLst/>
          </a:prstGeom>
        </p:spPr>
      </p:pic>
      <p:sp>
        <p:nvSpPr>
          <p:cNvPr id="15" name="Text 11"/>
          <p:cNvSpPr txBox="1"/>
          <p:nvPr/>
        </p:nvSpPr>
        <p:spPr>
          <a:xfrm>
            <a:off x="952805" y="3071470"/>
            <a:ext cx="19860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Land data "as-is" (immutable)</a:t>
            </a:r>
            <a:endParaRPr lang="en-US" sz="10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rcRect l="-2571" r="-2571" t="0" b="0"/>
          <a:stretch/>
        </p:blipFill>
        <p:spPr>
          <a:xfrm>
            <a:off x="847649" y="3354019"/>
            <a:ext cx="105156" cy="114300"/>
          </a:xfrm>
          <a:prstGeom prst="rect">
            <a:avLst/>
          </a:prstGeom>
        </p:spPr>
      </p:pic>
      <p:sp>
        <p:nvSpPr>
          <p:cNvPr id="17" name="Text 12"/>
          <p:cNvSpPr txBox="1"/>
          <p:nvPr/>
        </p:nvSpPr>
        <p:spPr>
          <a:xfrm>
            <a:off x="952805" y="3354019"/>
            <a:ext cx="19485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capture &amp; versioning</a:t>
            </a:r>
            <a:endParaRPr lang="en-US" sz="10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rcRect l="-2571" r="-2571" t="0" b="0"/>
          <a:stretch/>
        </p:blipFill>
        <p:spPr>
          <a:xfrm>
            <a:off x="847649" y="3635654"/>
            <a:ext cx="105156" cy="114300"/>
          </a:xfrm>
          <a:prstGeom prst="rect">
            <a:avLst/>
          </a:prstGeom>
        </p:spPr>
      </p:pic>
      <p:sp>
        <p:nvSpPr>
          <p:cNvPr id="19" name="Text 13"/>
          <p:cNvSpPr txBox="1"/>
          <p:nvPr/>
        </p:nvSpPr>
        <p:spPr>
          <a:xfrm>
            <a:off x="952805" y="3635654"/>
            <a:ext cx="17574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PII tagging &amp; classification</a:t>
            </a:r>
            <a:endParaRPr lang="en-US" sz="10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-2571" r="-2571" t="0" b="0"/>
          <a:stretch/>
        </p:blipFill>
        <p:spPr>
          <a:xfrm>
            <a:off x="847649" y="3917290"/>
            <a:ext cx="105156" cy="114300"/>
          </a:xfrm>
          <a:prstGeom prst="rect">
            <a:avLst/>
          </a:prstGeom>
        </p:spPr>
      </p:pic>
      <p:sp>
        <p:nvSpPr>
          <p:cNvPr id="21" name="Text 14"/>
          <p:cNvSpPr txBox="1"/>
          <p:nvPr/>
        </p:nvSpPr>
        <p:spPr>
          <a:xfrm>
            <a:off x="952805" y="3917290"/>
            <a:ext cx="16532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checksum validation</a:t>
            </a:r>
            <a:endParaRPr lang="en-US" sz="1000" dirty="0"/>
          </a:p>
        </p:txBody>
      </p:sp>
      <p:sp>
        <p:nvSpPr>
          <p:cNvPr id="22" name="Shape 15"/>
          <p:cNvSpPr/>
          <p:nvPr/>
        </p:nvSpPr>
        <p:spPr>
          <a:xfrm>
            <a:off x="847649" y="4762195"/>
            <a:ext cx="2800807" cy="875995"/>
          </a:xfrm>
          <a:prstGeom prst="roundRect">
            <a:avLst>
              <a:gd name="adj" fmla="val 9077"/>
            </a:avLst>
          </a:prstGeom>
          <a:solidFill>
            <a:srgbClr val="FFFFFF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23" name="Text 16"/>
          <p:cNvSpPr txBox="1"/>
          <p:nvPr/>
        </p:nvSpPr>
        <p:spPr>
          <a:xfrm>
            <a:off x="972007" y="4895698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Owner</a:t>
            </a:r>
            <a:endParaRPr lang="en-US" sz="900" dirty="0"/>
          </a:p>
        </p:txBody>
      </p:sp>
      <p:sp>
        <p:nvSpPr>
          <p:cNvPr id="24" name="Text 17"/>
          <p:cNvSpPr txBox="1"/>
          <p:nvPr/>
        </p:nvSpPr>
        <p:spPr>
          <a:xfrm>
            <a:off x="2818181" y="4895698"/>
            <a:ext cx="8001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Eng</a:t>
            </a:r>
            <a:endParaRPr lang="en-US" sz="900" dirty="0"/>
          </a:p>
        </p:txBody>
      </p:sp>
      <p:sp>
        <p:nvSpPr>
          <p:cNvPr id="25" name="Text 18"/>
          <p:cNvSpPr txBox="1"/>
          <p:nvPr/>
        </p:nvSpPr>
        <p:spPr>
          <a:xfrm>
            <a:off x="972007" y="5124298"/>
            <a:ext cx="676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 Focus</a:t>
            </a:r>
            <a:endParaRPr lang="en-US" sz="900" dirty="0"/>
          </a:p>
        </p:txBody>
      </p:sp>
      <p:sp>
        <p:nvSpPr>
          <p:cNvPr id="26" name="Text 19"/>
          <p:cNvSpPr txBox="1"/>
          <p:nvPr/>
        </p:nvSpPr>
        <p:spPr>
          <a:xfrm>
            <a:off x="2248510" y="5124298"/>
            <a:ext cx="13624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Freshness / Availability</a:t>
            </a:r>
            <a:endParaRPr lang="en-US" sz="900" dirty="0"/>
          </a:p>
        </p:txBody>
      </p:sp>
      <p:sp>
        <p:nvSpPr>
          <p:cNvPr id="27" name="Text 20"/>
          <p:cNvSpPr txBox="1"/>
          <p:nvPr/>
        </p:nvSpPr>
        <p:spPr>
          <a:xfrm>
            <a:off x="972007" y="5352898"/>
            <a:ext cx="8961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Check</a:t>
            </a:r>
            <a:endParaRPr lang="en-US" sz="900" dirty="0"/>
          </a:p>
        </p:txBody>
      </p:sp>
      <p:sp>
        <p:nvSpPr>
          <p:cNvPr id="28" name="Text 21"/>
          <p:cNvSpPr txBox="1"/>
          <p:nvPr/>
        </p:nvSpPr>
        <p:spPr>
          <a:xfrm>
            <a:off x="2606954" y="5352898"/>
            <a:ext cx="10104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Volume &amp; Arrival</a:t>
            </a:r>
            <a:endParaRPr lang="en-US" sz="900" dirty="0"/>
          </a:p>
        </p:txBody>
      </p:sp>
      <p:sp>
        <p:nvSpPr>
          <p:cNvPr id="29" name="Shape 22"/>
          <p:cNvSpPr/>
          <p:nvPr/>
        </p:nvSpPr>
        <p:spPr>
          <a:xfrm>
            <a:off x="4457700" y="1686154"/>
            <a:ext cx="3276295" cy="4190695"/>
          </a:xfrm>
          <a:prstGeom prst="roundRect">
            <a:avLst>
              <a:gd name="adj" fmla="val 974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30" name="Shape 23"/>
          <p:cNvSpPr/>
          <p:nvPr/>
        </p:nvSpPr>
        <p:spPr>
          <a:xfrm>
            <a:off x="4466844" y="1695298"/>
            <a:ext cx="3258007" cy="905256"/>
          </a:xfrm>
          <a:prstGeom prst="roundRect">
            <a:avLst>
              <a:gd name="adj" fmla="val 12759"/>
            </a:avLst>
          </a:prstGeom>
          <a:solidFill>
            <a:srgbClr val="475569"/>
          </a:solidFill>
          <a:ln/>
        </p:spPr>
      </p:sp>
      <p:sp>
        <p:nvSpPr>
          <p:cNvPr id="31" name="Shape 24"/>
          <p:cNvSpPr/>
          <p:nvPr/>
        </p:nvSpPr>
        <p:spPr>
          <a:xfrm>
            <a:off x="4466844" y="2591410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2" name="Text 25"/>
          <p:cNvSpPr txBox="1"/>
          <p:nvPr/>
        </p:nvSpPr>
        <p:spPr>
          <a:xfrm>
            <a:off x="4695444" y="1914754"/>
            <a:ext cx="1239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Silver Layer</a:t>
            </a:r>
            <a:endParaRPr lang="en-US" sz="1500" dirty="0"/>
          </a:p>
        </p:txBody>
      </p:sp>
      <p:sp>
        <p:nvSpPr>
          <p:cNvPr id="33" name="Text 26"/>
          <p:cNvSpPr txBox="1"/>
          <p:nvPr/>
        </p:nvSpPr>
        <p:spPr>
          <a:xfrm>
            <a:off x="4695444" y="2219249"/>
            <a:ext cx="13697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Cleaned &amp; Conformed</a:t>
            </a:r>
            <a:endParaRPr lang="en-US" sz="900" dirty="0"/>
          </a:p>
        </p:txBody>
      </p:sp>
      <p:pic>
        <p:nvPicPr>
          <p:cNvPr id="34" name="Image 5" descr="preencoded.png">    </p:cNvPr>
          <p:cNvPicPr>
            <a:picLocks noChangeAspect="1"/>
          </p:cNvPicPr>
          <p:nvPr/>
        </p:nvPicPr>
        <p:blipFill>
          <a:blip r:embed="rId6"/>
          <a:srcRect l="-4000" r="-4000" t="0" b="0"/>
          <a:stretch/>
        </p:blipFill>
        <p:spPr>
          <a:xfrm>
            <a:off x="4695444" y="2852928"/>
            <a:ext cx="123444" cy="114300"/>
          </a:xfrm>
          <a:prstGeom prst="rect">
            <a:avLst/>
          </a:prstGeom>
        </p:spPr>
      </p:pic>
      <p:sp>
        <p:nvSpPr>
          <p:cNvPr id="35" name="Text 27"/>
          <p:cNvSpPr txBox="1"/>
          <p:nvPr/>
        </p:nvSpPr>
        <p:spPr>
          <a:xfrm>
            <a:off x="4876495" y="2824582"/>
            <a:ext cx="105796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CONTROLS</a:t>
            </a:r>
            <a:endParaRPr lang="en-US" sz="900" dirty="0"/>
          </a:p>
        </p:txBody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rcRect l="-2571" r="-2571" t="0" b="0"/>
          <a:stretch/>
        </p:blipFill>
        <p:spPr>
          <a:xfrm>
            <a:off x="4695444" y="3071470"/>
            <a:ext cx="105156" cy="114300"/>
          </a:xfrm>
          <a:prstGeom prst="rect">
            <a:avLst/>
          </a:prstGeom>
        </p:spPr>
      </p:pic>
      <p:sp>
        <p:nvSpPr>
          <p:cNvPr id="37" name="Text 28"/>
          <p:cNvSpPr txBox="1"/>
          <p:nvPr/>
        </p:nvSpPr>
        <p:spPr>
          <a:xfrm>
            <a:off x="4800600" y="3071470"/>
            <a:ext cx="1805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schema enforcement</a:t>
            </a:r>
            <a:endParaRPr lang="en-US" sz="1000" dirty="0"/>
          </a:p>
        </p:txBody>
      </p:sp>
      <p:pic>
        <p:nvPicPr>
          <p:cNvPr id="38" name="Image 7" descr="preencoded.png">    </p:cNvPr>
          <p:cNvPicPr>
            <a:picLocks noChangeAspect="1"/>
          </p:cNvPicPr>
          <p:nvPr/>
        </p:nvPicPr>
        <p:blipFill>
          <a:blip r:embed="rId8"/>
          <a:srcRect l="-2571" r="-2571" t="0" b="0"/>
          <a:stretch/>
        </p:blipFill>
        <p:spPr>
          <a:xfrm>
            <a:off x="4695444" y="3354019"/>
            <a:ext cx="105156" cy="114300"/>
          </a:xfrm>
          <a:prstGeom prst="rect">
            <a:avLst/>
          </a:prstGeom>
        </p:spPr>
      </p:pic>
      <p:sp>
        <p:nvSpPr>
          <p:cNvPr id="39" name="Text 29"/>
          <p:cNvSpPr txBox="1"/>
          <p:nvPr/>
        </p:nvSpPr>
        <p:spPr>
          <a:xfrm>
            <a:off x="4800600" y="3354019"/>
            <a:ext cx="20820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Null / Duplicate / Range checks</a:t>
            </a:r>
            <a:endParaRPr lang="en-US" sz="1000" dirty="0"/>
          </a:p>
        </p:txBody>
      </p:sp>
      <p:pic>
        <p:nvPicPr>
          <p:cNvPr id="40" name="Image 8" descr="preencoded.png">    </p:cNvPr>
          <p:cNvPicPr>
            <a:picLocks noChangeAspect="1"/>
          </p:cNvPicPr>
          <p:nvPr/>
        </p:nvPicPr>
        <p:blipFill>
          <a:blip r:embed="rId9"/>
          <a:srcRect l="-2571" r="-2571" t="0" b="0"/>
          <a:stretch/>
        </p:blipFill>
        <p:spPr>
          <a:xfrm>
            <a:off x="4695444" y="3635654"/>
            <a:ext cx="105156" cy="114300"/>
          </a:xfrm>
          <a:prstGeom prst="rect">
            <a:avLst/>
          </a:prstGeom>
        </p:spPr>
      </p:pic>
      <p:sp>
        <p:nvSpPr>
          <p:cNvPr id="41" name="Text 30"/>
          <p:cNvSpPr txBox="1"/>
          <p:nvPr/>
        </p:nvSpPr>
        <p:spPr>
          <a:xfrm>
            <a:off x="4800600" y="3635654"/>
            <a:ext cx="16724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Referential integrity logic</a:t>
            </a:r>
            <a:endParaRPr lang="en-US" sz="1000" dirty="0"/>
          </a:p>
        </p:txBody>
      </p:sp>
      <p:pic>
        <p:nvPicPr>
          <p:cNvPr id="42" name="Image 9" descr="preencoded.png">    </p:cNvPr>
          <p:cNvPicPr>
            <a:picLocks noChangeAspect="1"/>
          </p:cNvPicPr>
          <p:nvPr/>
        </p:nvPicPr>
        <p:blipFill>
          <a:blip r:embed="rId10"/>
          <a:srcRect l="-2571" r="-2571" t="0" b="0"/>
          <a:stretch/>
        </p:blipFill>
        <p:spPr>
          <a:xfrm>
            <a:off x="4695444" y="3917290"/>
            <a:ext cx="105156" cy="114300"/>
          </a:xfrm>
          <a:prstGeom prst="rect">
            <a:avLst/>
          </a:prstGeom>
        </p:spPr>
      </p:pic>
      <p:sp>
        <p:nvSpPr>
          <p:cNvPr id="43" name="Text 31"/>
          <p:cNvSpPr txBox="1"/>
          <p:nvPr/>
        </p:nvSpPr>
        <p:spPr>
          <a:xfrm>
            <a:off x="4800600" y="3917290"/>
            <a:ext cx="18717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SCD Type 2 history tracking</a:t>
            </a:r>
            <a:endParaRPr lang="en-US" sz="1000" dirty="0"/>
          </a:p>
        </p:txBody>
      </p:sp>
      <p:sp>
        <p:nvSpPr>
          <p:cNvPr id="44" name="Shape 32"/>
          <p:cNvSpPr/>
          <p:nvPr/>
        </p:nvSpPr>
        <p:spPr>
          <a:xfrm>
            <a:off x="4695444" y="4762195"/>
            <a:ext cx="2800807" cy="875995"/>
          </a:xfrm>
          <a:prstGeom prst="roundRect">
            <a:avLst>
              <a:gd name="adj" fmla="val 9077"/>
            </a:avLst>
          </a:prstGeom>
          <a:solidFill>
            <a:srgbClr val="FFFFFF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45" name="Text 33"/>
          <p:cNvSpPr txBox="1"/>
          <p:nvPr/>
        </p:nvSpPr>
        <p:spPr>
          <a:xfrm>
            <a:off x="4819802" y="4895698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Owner</a:t>
            </a:r>
            <a:endParaRPr lang="en-US" sz="900" dirty="0"/>
          </a:p>
        </p:txBody>
      </p:sp>
      <p:sp>
        <p:nvSpPr>
          <p:cNvPr id="46" name="Text 34"/>
          <p:cNvSpPr txBox="1"/>
          <p:nvPr/>
        </p:nvSpPr>
        <p:spPr>
          <a:xfrm>
            <a:off x="6453835" y="4895698"/>
            <a:ext cx="10104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 Eng / QE</a:t>
            </a:r>
            <a:endParaRPr lang="en-US" sz="900" dirty="0"/>
          </a:p>
        </p:txBody>
      </p:sp>
      <p:sp>
        <p:nvSpPr>
          <p:cNvPr id="47" name="Text 35"/>
          <p:cNvSpPr txBox="1"/>
          <p:nvPr/>
        </p:nvSpPr>
        <p:spPr>
          <a:xfrm>
            <a:off x="4819802" y="5124298"/>
            <a:ext cx="676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 Focus</a:t>
            </a:r>
            <a:endParaRPr lang="en-US" sz="900" dirty="0"/>
          </a:p>
        </p:txBody>
      </p:sp>
      <p:sp>
        <p:nvSpPr>
          <p:cNvPr id="48" name="Text 36"/>
          <p:cNvSpPr txBox="1"/>
          <p:nvPr/>
        </p:nvSpPr>
        <p:spPr>
          <a:xfrm>
            <a:off x="5950001" y="5124298"/>
            <a:ext cx="15151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Completeness / Accuracy</a:t>
            </a:r>
            <a:endParaRPr lang="en-US" sz="900" dirty="0"/>
          </a:p>
        </p:txBody>
      </p:sp>
      <p:sp>
        <p:nvSpPr>
          <p:cNvPr id="49" name="Text 37"/>
          <p:cNvSpPr txBox="1"/>
          <p:nvPr/>
        </p:nvSpPr>
        <p:spPr>
          <a:xfrm>
            <a:off x="4819802" y="5352898"/>
            <a:ext cx="8961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Check</a:t>
            </a:r>
            <a:endParaRPr lang="en-US" sz="900" dirty="0"/>
          </a:p>
        </p:txBody>
      </p:sp>
      <p:sp>
        <p:nvSpPr>
          <p:cNvPr id="50" name="Text 38"/>
          <p:cNvSpPr txBox="1"/>
          <p:nvPr/>
        </p:nvSpPr>
        <p:spPr>
          <a:xfrm>
            <a:off x="6450178" y="5352898"/>
            <a:ext cx="10104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Constraints</a:t>
            </a:r>
            <a:endParaRPr lang="en-US" sz="900" dirty="0"/>
          </a:p>
        </p:txBody>
      </p:sp>
      <p:sp>
        <p:nvSpPr>
          <p:cNvPr id="51" name="Shape 39"/>
          <p:cNvSpPr/>
          <p:nvPr/>
        </p:nvSpPr>
        <p:spPr>
          <a:xfrm>
            <a:off x="8305495" y="1686154"/>
            <a:ext cx="3276295" cy="4190695"/>
          </a:xfrm>
          <a:prstGeom prst="roundRect">
            <a:avLst>
              <a:gd name="adj" fmla="val 974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52" name="Shape 40"/>
          <p:cNvSpPr/>
          <p:nvPr/>
        </p:nvSpPr>
        <p:spPr>
          <a:xfrm>
            <a:off x="8315554" y="1695298"/>
            <a:ext cx="3258007" cy="905256"/>
          </a:xfrm>
          <a:prstGeom prst="roundRect">
            <a:avLst>
              <a:gd name="adj" fmla="val 12759"/>
            </a:avLst>
          </a:prstGeom>
          <a:solidFill>
            <a:srgbClr val="B45309"/>
          </a:solidFill>
          <a:ln/>
        </p:spPr>
      </p:sp>
      <p:sp>
        <p:nvSpPr>
          <p:cNvPr id="53" name="Shape 41"/>
          <p:cNvSpPr/>
          <p:nvPr/>
        </p:nvSpPr>
        <p:spPr>
          <a:xfrm>
            <a:off x="8315554" y="2591410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4" name="Text 42"/>
          <p:cNvSpPr txBox="1"/>
          <p:nvPr/>
        </p:nvSpPr>
        <p:spPr>
          <a:xfrm>
            <a:off x="8544154" y="1914754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Gold Layer</a:t>
            </a:r>
            <a:endParaRPr lang="en-US" sz="1500" dirty="0"/>
          </a:p>
        </p:txBody>
      </p:sp>
      <p:sp>
        <p:nvSpPr>
          <p:cNvPr id="55" name="Text 43"/>
          <p:cNvSpPr txBox="1"/>
          <p:nvPr/>
        </p:nvSpPr>
        <p:spPr>
          <a:xfrm>
            <a:off x="8544154" y="2219249"/>
            <a:ext cx="135056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Aggregated &amp; Trusted</a:t>
            </a:r>
            <a:endParaRPr lang="en-US" sz="900" dirty="0"/>
          </a:p>
        </p:txBody>
      </p:sp>
      <p:pic>
        <p:nvPicPr>
          <p:cNvPr id="56" name="Image 10" descr="preencoded.png">    </p:cNvPr>
          <p:cNvPicPr>
            <a:picLocks noChangeAspect="1"/>
          </p:cNvPicPr>
          <p:nvPr/>
        </p:nvPicPr>
        <p:blipFill>
          <a:blip r:embed="rId11"/>
          <a:srcRect l="-5467" r="-5467" t="0" b="0"/>
          <a:stretch/>
        </p:blipFill>
        <p:spPr>
          <a:xfrm>
            <a:off x="8544154" y="2852928"/>
            <a:ext cx="95098" cy="114300"/>
          </a:xfrm>
          <a:prstGeom prst="rect">
            <a:avLst/>
          </a:prstGeom>
        </p:spPr>
      </p:pic>
      <p:sp>
        <p:nvSpPr>
          <p:cNvPr id="57" name="Text 44"/>
          <p:cNvSpPr txBox="1"/>
          <p:nvPr/>
        </p:nvSpPr>
        <p:spPr>
          <a:xfrm>
            <a:off x="8695944" y="2824582"/>
            <a:ext cx="105796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CONTROLS</a:t>
            </a:r>
            <a:endParaRPr lang="en-US" sz="900" dirty="0"/>
          </a:p>
        </p:txBody>
      </p:sp>
      <p:pic>
        <p:nvPicPr>
          <p:cNvPr id="58" name="Image 11" descr="preencoded.png">    </p:cNvPr>
          <p:cNvPicPr>
            <a:picLocks noChangeAspect="1"/>
          </p:cNvPicPr>
          <p:nvPr/>
        </p:nvPicPr>
        <p:blipFill>
          <a:blip r:embed="rId12"/>
          <a:srcRect l="-2571" r="-2571" t="0" b="0"/>
          <a:stretch/>
        </p:blipFill>
        <p:spPr>
          <a:xfrm>
            <a:off x="8544154" y="3071470"/>
            <a:ext cx="105156" cy="114300"/>
          </a:xfrm>
          <a:prstGeom prst="rect">
            <a:avLst/>
          </a:prstGeom>
        </p:spPr>
      </p:pic>
      <p:sp>
        <p:nvSpPr>
          <p:cNvPr id="59" name="Text 45"/>
          <p:cNvSpPr txBox="1"/>
          <p:nvPr/>
        </p:nvSpPr>
        <p:spPr>
          <a:xfrm>
            <a:off x="8648395" y="3071470"/>
            <a:ext cx="18909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logic reconciliation</a:t>
            </a:r>
            <a:endParaRPr lang="en-US" sz="1000" dirty="0"/>
          </a:p>
        </p:txBody>
      </p:sp>
      <p:pic>
        <p:nvPicPr>
          <p:cNvPr id="60" name="Image 12" descr="preencoded.png">    </p:cNvPr>
          <p:cNvPicPr>
            <a:picLocks noChangeAspect="1"/>
          </p:cNvPicPr>
          <p:nvPr/>
        </p:nvPicPr>
        <p:blipFill>
          <a:blip r:embed="rId13"/>
          <a:srcRect l="-2571" r="-2571" t="0" b="0"/>
          <a:stretch/>
        </p:blipFill>
        <p:spPr>
          <a:xfrm>
            <a:off x="8544154" y="3354019"/>
            <a:ext cx="105156" cy="114300"/>
          </a:xfrm>
          <a:prstGeom prst="rect">
            <a:avLst/>
          </a:prstGeom>
        </p:spPr>
      </p:pic>
      <p:sp>
        <p:nvSpPr>
          <p:cNvPr id="61" name="Text 46"/>
          <p:cNvSpPr txBox="1"/>
          <p:nvPr/>
        </p:nvSpPr>
        <p:spPr>
          <a:xfrm>
            <a:off x="8648395" y="3354019"/>
            <a:ext cx="16907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Bias &amp; anomaly detection</a:t>
            </a:r>
            <a:endParaRPr lang="en-US" sz="1000" dirty="0"/>
          </a:p>
        </p:txBody>
      </p:sp>
      <p:pic>
        <p:nvPicPr>
          <p:cNvPr id="62" name="Image 13" descr="preencoded.png">    </p:cNvPr>
          <p:cNvPicPr>
            <a:picLocks noChangeAspect="1"/>
          </p:cNvPicPr>
          <p:nvPr/>
        </p:nvPicPr>
        <p:blipFill>
          <a:blip r:embed="rId14"/>
          <a:srcRect l="-2571" r="-2571" t="0" b="0"/>
          <a:stretch/>
        </p:blipFill>
        <p:spPr>
          <a:xfrm>
            <a:off x="8544154" y="3635654"/>
            <a:ext cx="105156" cy="114300"/>
          </a:xfrm>
          <a:prstGeom prst="rect">
            <a:avLst/>
          </a:prstGeom>
        </p:spPr>
      </p:pic>
      <p:sp>
        <p:nvSpPr>
          <p:cNvPr id="63" name="Text 47"/>
          <p:cNvSpPr txBox="1"/>
          <p:nvPr/>
        </p:nvSpPr>
        <p:spPr>
          <a:xfrm>
            <a:off x="8648395" y="3635654"/>
            <a:ext cx="17291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Row-level access policies</a:t>
            </a:r>
            <a:endParaRPr lang="en-US" sz="1000" dirty="0"/>
          </a:p>
        </p:txBody>
      </p:sp>
      <p:pic>
        <p:nvPicPr>
          <p:cNvPr id="64" name="Image 14" descr="preencoded.png">    </p:cNvPr>
          <p:cNvPicPr>
            <a:picLocks noChangeAspect="1"/>
          </p:cNvPicPr>
          <p:nvPr/>
        </p:nvPicPr>
        <p:blipFill>
          <a:blip r:embed="rId15"/>
          <a:srcRect l="-2571" r="-2571" t="0" b="0"/>
          <a:stretch/>
        </p:blipFill>
        <p:spPr>
          <a:xfrm>
            <a:off x="8544154" y="3917290"/>
            <a:ext cx="105156" cy="114300"/>
          </a:xfrm>
          <a:prstGeom prst="rect">
            <a:avLst/>
          </a:prstGeom>
        </p:spPr>
      </p:pic>
      <p:sp>
        <p:nvSpPr>
          <p:cNvPr id="65" name="Text 48"/>
          <p:cNvSpPr txBox="1"/>
          <p:nvPr/>
        </p:nvSpPr>
        <p:spPr>
          <a:xfrm>
            <a:off x="8648395" y="3917290"/>
            <a:ext cx="16056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Cross-source validation</a:t>
            </a:r>
            <a:endParaRPr lang="en-US" sz="1000" dirty="0"/>
          </a:p>
        </p:txBody>
      </p:sp>
      <p:sp>
        <p:nvSpPr>
          <p:cNvPr id="66" name="Shape 49"/>
          <p:cNvSpPr/>
          <p:nvPr/>
        </p:nvSpPr>
        <p:spPr>
          <a:xfrm>
            <a:off x="8544154" y="4762195"/>
            <a:ext cx="2800807" cy="875995"/>
          </a:xfrm>
          <a:prstGeom prst="roundRect">
            <a:avLst>
              <a:gd name="adj" fmla="val 9077"/>
            </a:avLst>
          </a:prstGeom>
          <a:solidFill>
            <a:srgbClr val="FFFFFF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67" name="Text 50"/>
          <p:cNvSpPr txBox="1"/>
          <p:nvPr/>
        </p:nvSpPr>
        <p:spPr>
          <a:xfrm>
            <a:off x="8667598" y="4895698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Owner</a:t>
            </a:r>
            <a:endParaRPr lang="en-US" sz="900" dirty="0"/>
          </a:p>
        </p:txBody>
      </p:sp>
      <p:sp>
        <p:nvSpPr>
          <p:cNvPr id="68" name="Text 51"/>
          <p:cNvSpPr txBox="1"/>
          <p:nvPr/>
        </p:nvSpPr>
        <p:spPr>
          <a:xfrm>
            <a:off x="9980676" y="4895698"/>
            <a:ext cx="13341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/ Analytics QE</a:t>
            </a:r>
            <a:endParaRPr lang="en-US" sz="900" dirty="0"/>
          </a:p>
        </p:txBody>
      </p:sp>
      <p:sp>
        <p:nvSpPr>
          <p:cNvPr id="69" name="Text 52"/>
          <p:cNvSpPr txBox="1"/>
          <p:nvPr/>
        </p:nvSpPr>
        <p:spPr>
          <a:xfrm>
            <a:off x="8667598" y="5124298"/>
            <a:ext cx="676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 Focus</a:t>
            </a:r>
            <a:endParaRPr lang="en-US" sz="900" dirty="0"/>
          </a:p>
        </p:txBody>
      </p:sp>
      <p:sp>
        <p:nvSpPr>
          <p:cNvPr id="70" name="Text 53"/>
          <p:cNvSpPr txBox="1"/>
          <p:nvPr/>
        </p:nvSpPr>
        <p:spPr>
          <a:xfrm>
            <a:off x="9947758" y="5124298"/>
            <a:ext cx="13624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Usability / Consistency</a:t>
            </a:r>
            <a:endParaRPr lang="en-US" sz="900" dirty="0"/>
          </a:p>
        </p:txBody>
      </p:sp>
      <p:sp>
        <p:nvSpPr>
          <p:cNvPr id="71" name="Text 54"/>
          <p:cNvSpPr txBox="1"/>
          <p:nvPr/>
        </p:nvSpPr>
        <p:spPr>
          <a:xfrm>
            <a:off x="8667598" y="5352898"/>
            <a:ext cx="8961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Check</a:t>
            </a:r>
            <a:endParaRPr lang="en-US" sz="900" dirty="0"/>
          </a:p>
        </p:txBody>
      </p:sp>
      <p:sp>
        <p:nvSpPr>
          <p:cNvPr id="72" name="Text 55"/>
          <p:cNvSpPr txBox="1"/>
          <p:nvPr/>
        </p:nvSpPr>
        <p:spPr>
          <a:xfrm>
            <a:off x="10385755" y="5352898"/>
            <a:ext cx="9244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Rules</a:t>
            </a:r>
            <a:endParaRPr lang="en-US" sz="900" dirty="0"/>
          </a:p>
        </p:txBody>
      </p:sp>
      <p:sp>
        <p:nvSpPr>
          <p:cNvPr id="73" name="Shape 56"/>
          <p:cNvSpPr/>
          <p:nvPr/>
        </p:nvSpPr>
        <p:spPr>
          <a:xfrm>
            <a:off x="609905" y="6143854"/>
            <a:ext cx="10972800" cy="9144"/>
          </a:xfrm>
          <a:prstGeom prst="rect">
            <a:avLst/>
          </a:prstGeom>
          <a:solidFill>
            <a:srgbClr val="F1F5F9"/>
          </a:solidFill>
          <a:ln/>
        </p:spPr>
      </p:sp>
      <p:pic>
        <p:nvPicPr>
          <p:cNvPr id="74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609905" y="6329477"/>
            <a:ext cx="114300" cy="114300"/>
          </a:xfrm>
          <a:prstGeom prst="rect">
            <a:avLst/>
          </a:prstGeom>
        </p:spPr>
      </p:pic>
      <p:sp>
        <p:nvSpPr>
          <p:cNvPr id="75" name="Text 57"/>
          <p:cNvSpPr txBox="1"/>
          <p:nvPr/>
        </p:nvSpPr>
        <p:spPr>
          <a:xfrm>
            <a:off x="724205" y="6314846"/>
            <a:ext cx="20482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 Enterprise Quality Engineering</a:t>
            </a:r>
            <a:endParaRPr lang="en-US" sz="900" dirty="0"/>
          </a:p>
        </p:txBody>
      </p:sp>
      <p:sp>
        <p:nvSpPr>
          <p:cNvPr id="76" name="Text 58"/>
          <p:cNvSpPr txBox="1"/>
          <p:nvPr/>
        </p:nvSpPr>
        <p:spPr>
          <a:xfrm>
            <a:off x="8261604" y="6314846"/>
            <a:ext cx="34107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1: Enterprise Lakehouse Quality Engineering Blueprint</a:t>
            </a:r>
            <a:endParaRPr lang="en-US" sz="900" dirty="0"/>
          </a:p>
        </p:txBody>
      </p:sp>
      <p:sp>
        <p:nvSpPr>
          <p:cNvPr id="77" name="Shape 59"/>
          <p:cNvSpPr/>
          <p:nvPr/>
        </p:nvSpPr>
        <p:spPr>
          <a:xfrm>
            <a:off x="3886200" y="3781044"/>
            <a:ext cx="571500" cy="19202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78" name="Shape 60"/>
          <p:cNvSpPr/>
          <p:nvPr/>
        </p:nvSpPr>
        <p:spPr>
          <a:xfrm>
            <a:off x="7733995" y="3781044"/>
            <a:ext cx="571500" cy="19202"/>
          </a:xfrm>
          <a:prstGeom prst="rect">
            <a:avLst/>
          </a:prstGeom>
          <a:solidFill>
            <a:srgbClr val="CBD5E1"/>
          </a:solidFill>
          <a:ln/>
        </p:spPr>
      </p:sp>
      <p:pic>
        <p:nvPicPr>
          <p:cNvPr id="79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-80" b="-80"/>
          <a:stretch/>
        </p:blipFill>
        <p:spPr>
          <a:xfrm>
            <a:off x="4352544" y="3666744"/>
            <a:ext cx="142646" cy="228600"/>
          </a:xfrm>
          <a:prstGeom prst="rect">
            <a:avLst/>
          </a:prstGeom>
        </p:spPr>
      </p:pic>
      <p:pic>
        <p:nvPicPr>
          <p:cNvPr id="80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-80" b="-80"/>
          <a:stretch/>
        </p:blipFill>
        <p:spPr>
          <a:xfrm>
            <a:off x="8201254" y="3666744"/>
            <a:ext cx="142646" cy="228600"/>
          </a:xfrm>
          <a:prstGeom prst="rect">
            <a:avLst/>
          </a:prstGeom>
        </p:spPr>
      </p:pic>
      <p:sp>
        <p:nvSpPr>
          <p:cNvPr id="81" name="Shape 61"/>
          <p:cNvSpPr/>
          <p:nvPr/>
        </p:nvSpPr>
        <p:spPr>
          <a:xfrm>
            <a:off x="4019702" y="3629254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pic>
        <p:nvPicPr>
          <p:cNvPr id="82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4105656" y="3715207"/>
            <a:ext cx="133502" cy="133502"/>
          </a:xfrm>
          <a:prstGeom prst="rect">
            <a:avLst/>
          </a:prstGeom>
        </p:spPr>
      </p:pic>
      <p:sp>
        <p:nvSpPr>
          <p:cNvPr id="83" name="Shape 62"/>
          <p:cNvSpPr/>
          <p:nvPr/>
        </p:nvSpPr>
        <p:spPr>
          <a:xfrm>
            <a:off x="7867498" y="3629254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pic>
        <p:nvPicPr>
          <p:cNvPr id="84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7953451" y="3715207"/>
            <a:ext cx="133502" cy="1335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0" y="1219810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457200" y="390449"/>
            <a:ext cx="38148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1 — QUALITY ENGINEERING BLUEPRINT</a:t>
            </a:r>
            <a:endParaRPr lang="en-US" sz="10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590702"/>
            <a:ext cx="5429707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Controls &amp; Test Types by Layer</a:t>
            </a:r>
            <a:endParaRPr lang="en-US" sz="2700" dirty="0"/>
          </a:p>
        </p:txBody>
      </p:sp>
      <p:sp>
        <p:nvSpPr>
          <p:cNvPr id="7" name="Text 5"/>
          <p:cNvSpPr txBox="1"/>
          <p:nvPr/>
        </p:nvSpPr>
        <p:spPr>
          <a:xfrm>
            <a:off x="10536631" y="809244"/>
            <a:ext cx="13002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Comparison Matrix</a:t>
            </a:r>
            <a:endParaRPr lang="en-US" sz="1000" dirty="0"/>
          </a:p>
        </p:txBody>
      </p:sp>
      <p:sp>
        <p:nvSpPr>
          <p:cNvPr id="8" name="Text 6"/>
          <p:cNvSpPr txBox="1"/>
          <p:nvPr/>
        </p:nvSpPr>
        <p:spPr>
          <a:xfrm>
            <a:off x="457200" y="2242109"/>
            <a:ext cx="16340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CATEGORY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3314700" y="1813255"/>
            <a:ext cx="2704795" cy="685800"/>
          </a:xfrm>
          <a:prstGeom prst="roundRect">
            <a:avLst>
              <a:gd name="adj" fmla="val 3704"/>
            </a:avLst>
          </a:prstGeom>
          <a:solidFill>
            <a:srgbClr val="FFFBEB"/>
          </a:solidFill>
          <a:ln/>
        </p:spPr>
      </p:sp>
      <p:sp>
        <p:nvSpPr>
          <p:cNvPr id="10" name="Shape 8"/>
          <p:cNvSpPr/>
          <p:nvPr/>
        </p:nvSpPr>
        <p:spPr>
          <a:xfrm>
            <a:off x="3314700" y="1813255"/>
            <a:ext cx="2704795" cy="38405"/>
          </a:xfrm>
          <a:prstGeom prst="rect">
            <a:avLst/>
          </a:prstGeom>
          <a:solidFill>
            <a:srgbClr val="B45309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429000" y="2004365"/>
            <a:ext cx="152705" cy="152705"/>
          </a:xfrm>
          <a:prstGeom prst="rect">
            <a:avLst/>
          </a:prstGeom>
        </p:spPr>
      </p:pic>
      <p:sp>
        <p:nvSpPr>
          <p:cNvPr id="12" name="Text 9"/>
          <p:cNvSpPr txBox="1"/>
          <p:nvPr/>
        </p:nvSpPr>
        <p:spPr>
          <a:xfrm>
            <a:off x="3657600" y="1985162"/>
            <a:ext cx="11146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7835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Bronze (Raw)</a:t>
            </a:r>
            <a:endParaRPr lang="en-US" sz="1200" dirty="0"/>
          </a:p>
        </p:txBody>
      </p:sp>
      <p:sp>
        <p:nvSpPr>
          <p:cNvPr id="13" name="Text 10"/>
          <p:cNvSpPr txBox="1"/>
          <p:nvPr/>
        </p:nvSpPr>
        <p:spPr>
          <a:xfrm>
            <a:off x="3429000" y="2232965"/>
            <a:ext cx="11530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2400E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Ingestion &amp; Landing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6172200" y="1813255"/>
            <a:ext cx="2704795" cy="685800"/>
          </a:xfrm>
          <a:prstGeom prst="roundRect">
            <a:avLst>
              <a:gd name="adj" fmla="val 3704"/>
            </a:avLst>
          </a:prstGeom>
          <a:solidFill>
            <a:srgbClr val="F9FAFB"/>
          </a:solidFill>
          <a:ln/>
        </p:spPr>
      </p:sp>
      <p:sp>
        <p:nvSpPr>
          <p:cNvPr id="15" name="Shape 12"/>
          <p:cNvSpPr/>
          <p:nvPr/>
        </p:nvSpPr>
        <p:spPr>
          <a:xfrm>
            <a:off x="6172200" y="1813255"/>
            <a:ext cx="2704795" cy="38405"/>
          </a:xfrm>
          <a:prstGeom prst="rect">
            <a:avLst/>
          </a:prstGeom>
          <a:solidFill>
            <a:srgbClr val="9CA3AF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-33" r="-33" t="0" b="0"/>
          <a:stretch/>
        </p:blipFill>
        <p:spPr>
          <a:xfrm>
            <a:off x="6286500" y="2004365"/>
            <a:ext cx="171907" cy="152705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6534302" y="1985162"/>
            <a:ext cx="140086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Silver (Validated)</a:t>
            </a:r>
            <a:endParaRPr lang="en-US" sz="1200" dirty="0"/>
          </a:p>
        </p:txBody>
      </p:sp>
      <p:sp>
        <p:nvSpPr>
          <p:cNvPr id="18" name="Text 14"/>
          <p:cNvSpPr txBox="1"/>
          <p:nvPr/>
        </p:nvSpPr>
        <p:spPr>
          <a:xfrm>
            <a:off x="6286500" y="2232965"/>
            <a:ext cx="12865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B5563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 &amp; Integration</a:t>
            </a:r>
            <a:endParaRPr lang="en-US" sz="900" dirty="0"/>
          </a:p>
        </p:txBody>
      </p:sp>
      <p:sp>
        <p:nvSpPr>
          <p:cNvPr id="19" name="Shape 15"/>
          <p:cNvSpPr/>
          <p:nvPr/>
        </p:nvSpPr>
        <p:spPr>
          <a:xfrm>
            <a:off x="9029700" y="1813255"/>
            <a:ext cx="2704795" cy="685800"/>
          </a:xfrm>
          <a:prstGeom prst="roundRect">
            <a:avLst>
              <a:gd name="adj" fmla="val 3704"/>
            </a:avLst>
          </a:prstGeom>
          <a:solidFill>
            <a:srgbClr val="FEF3C7"/>
          </a:solidFill>
          <a:ln/>
        </p:spPr>
      </p:sp>
      <p:sp>
        <p:nvSpPr>
          <p:cNvPr id="20" name="Shape 16"/>
          <p:cNvSpPr/>
          <p:nvPr/>
        </p:nvSpPr>
        <p:spPr>
          <a:xfrm>
            <a:off x="9029700" y="1813255"/>
            <a:ext cx="2704795" cy="38405"/>
          </a:xfrm>
          <a:prstGeom prst="rect">
            <a:avLst/>
          </a:prstGeom>
          <a:solidFill>
            <a:srgbClr val="FBBF24"/>
          </a:solidFill>
          <a:ln/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rcRect l="-33" r="-33" t="0" b="0"/>
          <a:stretch/>
        </p:blipFill>
        <p:spPr>
          <a:xfrm>
            <a:off x="9144000" y="2004365"/>
            <a:ext cx="171907" cy="152705"/>
          </a:xfrm>
          <a:prstGeom prst="rect">
            <a:avLst/>
          </a:prstGeom>
        </p:spPr>
      </p:pic>
      <p:sp>
        <p:nvSpPr>
          <p:cNvPr id="22" name="Text 17"/>
          <p:cNvSpPr txBox="1"/>
          <p:nvPr/>
        </p:nvSpPr>
        <p:spPr>
          <a:xfrm>
            <a:off x="9391802" y="1985162"/>
            <a:ext cx="11914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7835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Gold (Trusted)</a:t>
            </a:r>
            <a:endParaRPr lang="en-US" sz="1200" dirty="0"/>
          </a:p>
        </p:txBody>
      </p:sp>
      <p:sp>
        <p:nvSpPr>
          <p:cNvPr id="23" name="Text 18"/>
          <p:cNvSpPr txBox="1"/>
          <p:nvPr/>
        </p:nvSpPr>
        <p:spPr>
          <a:xfrm>
            <a:off x="9144000" y="2232965"/>
            <a:ext cx="13057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2400E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Aggregation &amp; Serving</a:t>
            </a:r>
            <a:endParaRPr lang="en-US" sz="900" dirty="0"/>
          </a:p>
        </p:txBody>
      </p:sp>
      <p:sp>
        <p:nvSpPr>
          <p:cNvPr id="24" name="Shape 19"/>
          <p:cNvSpPr/>
          <p:nvPr/>
        </p:nvSpPr>
        <p:spPr>
          <a:xfrm>
            <a:off x="457200" y="3338474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25" name="Text 20"/>
          <p:cNvSpPr txBox="1"/>
          <p:nvPr/>
        </p:nvSpPr>
        <p:spPr>
          <a:xfrm>
            <a:off x="457200" y="2756916"/>
            <a:ext cx="17958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&amp; Structure</a:t>
            </a:r>
            <a:endParaRPr lang="en-US" sz="1300" dirty="0"/>
          </a:p>
        </p:txBody>
      </p:sp>
      <p:sp>
        <p:nvSpPr>
          <p:cNvPr id="26" name="Text 21"/>
          <p:cNvSpPr txBox="1"/>
          <p:nvPr/>
        </p:nvSpPr>
        <p:spPr>
          <a:xfrm>
            <a:off x="457200" y="3033065"/>
            <a:ext cx="16861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Drift detection &amp; enforcement</a:t>
            </a:r>
            <a:endParaRPr lang="en-US" sz="900" dirty="0"/>
          </a:p>
        </p:txBody>
      </p:sp>
      <p:sp>
        <p:nvSpPr>
          <p:cNvPr id="27" name="Shape 22"/>
          <p:cNvSpPr/>
          <p:nvPr/>
        </p:nvSpPr>
        <p:spPr>
          <a:xfrm>
            <a:off x="3314700" y="2727655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438144" y="2766060"/>
            <a:ext cx="152705" cy="152705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3666744" y="2737714"/>
            <a:ext cx="11768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Capture</a:t>
            </a:r>
            <a:endParaRPr lang="en-US" sz="1000" dirty="0"/>
          </a:p>
        </p:txBody>
      </p:sp>
      <p:sp>
        <p:nvSpPr>
          <p:cNvPr id="30" name="Text 24"/>
          <p:cNvSpPr txBox="1"/>
          <p:nvPr/>
        </p:nvSpPr>
        <p:spPr>
          <a:xfrm>
            <a:off x="3666744" y="2915107"/>
            <a:ext cx="20958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new columns; allow evolution.</a:t>
            </a:r>
            <a:endParaRPr lang="en-US" sz="900" dirty="0"/>
          </a:p>
        </p:txBody>
      </p:sp>
      <p:sp>
        <p:nvSpPr>
          <p:cNvPr id="31" name="Shape 25"/>
          <p:cNvSpPr/>
          <p:nvPr/>
        </p:nvSpPr>
        <p:spPr>
          <a:xfrm>
            <a:off x="6172200" y="2727655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3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295644" y="2766060"/>
            <a:ext cx="152705" cy="152705"/>
          </a:xfrm>
          <a:prstGeom prst="rect">
            <a:avLst/>
          </a:prstGeom>
        </p:spPr>
      </p:pic>
      <p:sp>
        <p:nvSpPr>
          <p:cNvPr id="33" name="Text 26"/>
          <p:cNvSpPr txBox="1"/>
          <p:nvPr/>
        </p:nvSpPr>
        <p:spPr>
          <a:xfrm>
            <a:off x="6524244" y="2737714"/>
            <a:ext cx="13103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Enforcement</a:t>
            </a:r>
            <a:endParaRPr lang="en-US" sz="1000" dirty="0"/>
          </a:p>
        </p:txBody>
      </p:sp>
      <p:sp>
        <p:nvSpPr>
          <p:cNvPr id="34" name="Text 27"/>
          <p:cNvSpPr txBox="1"/>
          <p:nvPr/>
        </p:nvSpPr>
        <p:spPr>
          <a:xfrm>
            <a:off x="6524244" y="2915107"/>
            <a:ext cx="24295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 on schema mismatch; reject bad types.</a:t>
            </a:r>
            <a:endParaRPr lang="en-US" sz="900" dirty="0"/>
          </a:p>
        </p:txBody>
      </p:sp>
      <p:sp>
        <p:nvSpPr>
          <p:cNvPr id="35" name="Shape 28"/>
          <p:cNvSpPr/>
          <p:nvPr/>
        </p:nvSpPr>
        <p:spPr>
          <a:xfrm>
            <a:off x="9029700" y="2727655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43" b="-43"/>
          <a:stretch/>
        </p:blipFill>
        <p:spPr>
          <a:xfrm>
            <a:off x="9153144" y="2766060"/>
            <a:ext cx="133502" cy="152705"/>
          </a:xfrm>
          <a:prstGeom prst="rect">
            <a:avLst/>
          </a:prstGeom>
        </p:spPr>
      </p:pic>
      <p:sp>
        <p:nvSpPr>
          <p:cNvPr id="37" name="Text 29"/>
          <p:cNvSpPr txBox="1"/>
          <p:nvPr/>
        </p:nvSpPr>
        <p:spPr>
          <a:xfrm>
            <a:off x="9363456" y="2737714"/>
            <a:ext cx="12051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Frozen Contracts</a:t>
            </a:r>
            <a:endParaRPr lang="en-US" sz="1000" dirty="0"/>
          </a:p>
        </p:txBody>
      </p:sp>
      <p:sp>
        <p:nvSpPr>
          <p:cNvPr id="38" name="Text 30"/>
          <p:cNvSpPr txBox="1"/>
          <p:nvPr/>
        </p:nvSpPr>
        <p:spPr>
          <a:xfrm>
            <a:off x="9363456" y="2915107"/>
            <a:ext cx="20866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tolerance for breaking changes.</a:t>
            </a:r>
            <a:endParaRPr lang="en-US" sz="900" dirty="0"/>
          </a:p>
        </p:txBody>
      </p:sp>
      <p:sp>
        <p:nvSpPr>
          <p:cNvPr id="39" name="Shape 31"/>
          <p:cNvSpPr/>
          <p:nvPr/>
        </p:nvSpPr>
        <p:spPr>
          <a:xfrm>
            <a:off x="457200" y="4166006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0" name="Text 32"/>
          <p:cNvSpPr txBox="1"/>
          <p:nvPr/>
        </p:nvSpPr>
        <p:spPr>
          <a:xfrm>
            <a:off x="457200" y="3552444"/>
            <a:ext cx="11676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Quality</a:t>
            </a:r>
            <a:endParaRPr lang="en-US" sz="1300" dirty="0"/>
          </a:p>
        </p:txBody>
      </p:sp>
      <p:sp>
        <p:nvSpPr>
          <p:cNvPr id="41" name="Text 33"/>
          <p:cNvSpPr txBox="1"/>
          <p:nvPr/>
        </p:nvSpPr>
        <p:spPr>
          <a:xfrm>
            <a:off x="457200" y="3829507"/>
            <a:ext cx="21717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Accuracy, Completeness, Consistency</a:t>
            </a:r>
            <a:endParaRPr lang="en-US" sz="900" dirty="0"/>
          </a:p>
        </p:txBody>
      </p:sp>
      <p:sp>
        <p:nvSpPr>
          <p:cNvPr id="42" name="Shape 34"/>
          <p:cNvSpPr/>
          <p:nvPr/>
        </p:nvSpPr>
        <p:spPr>
          <a:xfrm>
            <a:off x="3314700" y="3499409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43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438144" y="3537814"/>
            <a:ext cx="152705" cy="152705"/>
          </a:xfrm>
          <a:prstGeom prst="rect">
            <a:avLst/>
          </a:prstGeom>
        </p:spPr>
      </p:pic>
      <p:sp>
        <p:nvSpPr>
          <p:cNvPr id="44" name="Text 35"/>
          <p:cNvSpPr txBox="1"/>
          <p:nvPr/>
        </p:nvSpPr>
        <p:spPr>
          <a:xfrm>
            <a:off x="3666744" y="3509467"/>
            <a:ext cx="14145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Freshness &amp; Volume</a:t>
            </a:r>
            <a:endParaRPr lang="en-US" sz="1000" dirty="0"/>
          </a:p>
        </p:txBody>
      </p:sp>
      <p:sp>
        <p:nvSpPr>
          <p:cNvPr id="45" name="Text 36"/>
          <p:cNvSpPr txBox="1"/>
          <p:nvPr/>
        </p:nvSpPr>
        <p:spPr>
          <a:xfrm>
            <a:off x="3666744" y="3685946"/>
            <a:ext cx="2086661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arrival SLAs; Row count ±10% vs source.</a:t>
            </a:r>
            <a:endParaRPr lang="en-US" sz="900" dirty="0"/>
          </a:p>
        </p:txBody>
      </p:sp>
      <p:sp>
        <p:nvSpPr>
          <p:cNvPr id="46" name="Shape 37"/>
          <p:cNvSpPr/>
          <p:nvPr/>
        </p:nvSpPr>
        <p:spPr>
          <a:xfrm>
            <a:off x="6172200" y="3499409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47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295644" y="3537814"/>
            <a:ext cx="152705" cy="152705"/>
          </a:xfrm>
          <a:prstGeom prst="rect">
            <a:avLst/>
          </a:prstGeom>
        </p:spPr>
      </p:pic>
      <p:sp>
        <p:nvSpPr>
          <p:cNvPr id="48" name="Text 38"/>
          <p:cNvSpPr txBox="1"/>
          <p:nvPr/>
        </p:nvSpPr>
        <p:spPr>
          <a:xfrm>
            <a:off x="6524244" y="3509467"/>
            <a:ext cx="12719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Nulls &amp; Duplicates</a:t>
            </a:r>
            <a:endParaRPr lang="en-US" sz="1000" dirty="0"/>
          </a:p>
        </p:txBody>
      </p:sp>
      <p:sp>
        <p:nvSpPr>
          <p:cNvPr id="49" name="Text 39"/>
          <p:cNvSpPr txBox="1"/>
          <p:nvPr/>
        </p:nvSpPr>
        <p:spPr>
          <a:xfrm>
            <a:off x="6524244" y="3685946"/>
            <a:ext cx="200070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Drop/quarantine invalid PKs; Range checks.</a:t>
            </a:r>
            <a:endParaRPr lang="en-US" sz="900" dirty="0"/>
          </a:p>
        </p:txBody>
      </p:sp>
      <p:sp>
        <p:nvSpPr>
          <p:cNvPr id="50" name="Shape 40"/>
          <p:cNvSpPr/>
          <p:nvPr/>
        </p:nvSpPr>
        <p:spPr>
          <a:xfrm>
            <a:off x="9029700" y="3499409"/>
            <a:ext cx="9144" cy="5148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51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180" b="-180"/>
          <a:stretch/>
        </p:blipFill>
        <p:spPr>
          <a:xfrm>
            <a:off x="9153144" y="3537814"/>
            <a:ext cx="190195" cy="152705"/>
          </a:xfrm>
          <a:prstGeom prst="rect">
            <a:avLst/>
          </a:prstGeom>
        </p:spPr>
      </p:pic>
      <p:sp>
        <p:nvSpPr>
          <p:cNvPr id="52" name="Text 41"/>
          <p:cNvSpPr txBox="1"/>
          <p:nvPr/>
        </p:nvSpPr>
        <p:spPr>
          <a:xfrm>
            <a:off x="9420149" y="3509467"/>
            <a:ext cx="10716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Logic</a:t>
            </a:r>
            <a:endParaRPr lang="en-US" sz="1000" dirty="0"/>
          </a:p>
        </p:txBody>
      </p:sp>
      <p:sp>
        <p:nvSpPr>
          <p:cNvPr id="53" name="Text 42"/>
          <p:cNvSpPr txBox="1"/>
          <p:nvPr/>
        </p:nvSpPr>
        <p:spPr>
          <a:xfrm>
            <a:off x="9420149" y="3685946"/>
            <a:ext cx="184800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 reconciliation; Cross-system alignment.</a:t>
            </a:r>
            <a:endParaRPr lang="en-US" sz="900" dirty="0"/>
          </a:p>
        </p:txBody>
      </p:sp>
      <p:sp>
        <p:nvSpPr>
          <p:cNvPr id="54" name="Shape 43"/>
          <p:cNvSpPr/>
          <p:nvPr/>
        </p:nvSpPr>
        <p:spPr>
          <a:xfrm>
            <a:off x="457200" y="4930445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5" name="Text 44"/>
          <p:cNvSpPr txBox="1"/>
          <p:nvPr/>
        </p:nvSpPr>
        <p:spPr>
          <a:xfrm>
            <a:off x="457200" y="4348886"/>
            <a:ext cx="13295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Lineage &amp; Ops</a:t>
            </a:r>
            <a:endParaRPr lang="en-US" sz="1300" dirty="0"/>
          </a:p>
        </p:txBody>
      </p:sp>
      <p:sp>
        <p:nvSpPr>
          <p:cNvPr id="56" name="Text 45"/>
          <p:cNvSpPr txBox="1"/>
          <p:nvPr/>
        </p:nvSpPr>
        <p:spPr>
          <a:xfrm>
            <a:off x="457200" y="4625035"/>
            <a:ext cx="19531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Traceability and operational health</a:t>
            </a:r>
            <a:endParaRPr lang="en-US" sz="900" dirty="0"/>
          </a:p>
        </p:txBody>
      </p:sp>
      <p:sp>
        <p:nvSpPr>
          <p:cNvPr id="57" name="Shape 46"/>
          <p:cNvSpPr/>
          <p:nvPr/>
        </p:nvSpPr>
        <p:spPr>
          <a:xfrm>
            <a:off x="3314700" y="4320540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58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3438144" y="4358945"/>
            <a:ext cx="152705" cy="152705"/>
          </a:xfrm>
          <a:prstGeom prst="rect">
            <a:avLst/>
          </a:prstGeom>
        </p:spPr>
      </p:pic>
      <p:sp>
        <p:nvSpPr>
          <p:cNvPr id="59" name="Text 47"/>
          <p:cNvSpPr txBox="1"/>
          <p:nvPr/>
        </p:nvSpPr>
        <p:spPr>
          <a:xfrm>
            <a:off x="3666744" y="4329684"/>
            <a:ext cx="11292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Checksums</a:t>
            </a:r>
            <a:endParaRPr lang="en-US" sz="1000" dirty="0"/>
          </a:p>
        </p:txBody>
      </p:sp>
      <p:sp>
        <p:nvSpPr>
          <p:cNvPr id="60" name="Text 48"/>
          <p:cNvSpPr txBox="1"/>
          <p:nvPr/>
        </p:nvSpPr>
        <p:spPr>
          <a:xfrm>
            <a:off x="3666744" y="4507078"/>
            <a:ext cx="17053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exact replica of source.</a:t>
            </a:r>
            <a:endParaRPr lang="en-US" sz="900" dirty="0"/>
          </a:p>
        </p:txBody>
      </p:sp>
      <p:sp>
        <p:nvSpPr>
          <p:cNvPr id="61" name="Shape 49"/>
          <p:cNvSpPr/>
          <p:nvPr/>
        </p:nvSpPr>
        <p:spPr>
          <a:xfrm>
            <a:off x="6172200" y="4320540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6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43" b="-43"/>
          <a:stretch/>
        </p:blipFill>
        <p:spPr>
          <a:xfrm>
            <a:off x="6295644" y="4358945"/>
            <a:ext cx="133502" cy="152705"/>
          </a:xfrm>
          <a:prstGeom prst="rect">
            <a:avLst/>
          </a:prstGeom>
        </p:spPr>
      </p:pic>
      <p:sp>
        <p:nvSpPr>
          <p:cNvPr id="63" name="Text 50"/>
          <p:cNvSpPr txBox="1"/>
          <p:nvPr/>
        </p:nvSpPr>
        <p:spPr>
          <a:xfrm>
            <a:off x="6505956" y="4329684"/>
            <a:ext cx="14813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 Logic</a:t>
            </a:r>
            <a:endParaRPr lang="en-US" sz="1000" dirty="0"/>
          </a:p>
        </p:txBody>
      </p:sp>
      <p:sp>
        <p:nvSpPr>
          <p:cNvPr id="64" name="Text 51"/>
          <p:cNvSpPr txBox="1"/>
          <p:nvPr/>
        </p:nvSpPr>
        <p:spPr>
          <a:xfrm>
            <a:off x="6505956" y="4507078"/>
            <a:ext cx="21342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Job-level lineage; Error handling logs.</a:t>
            </a:r>
            <a:endParaRPr lang="en-US" sz="900" dirty="0"/>
          </a:p>
        </p:txBody>
      </p:sp>
      <p:sp>
        <p:nvSpPr>
          <p:cNvPr id="65" name="Shape 52"/>
          <p:cNvSpPr/>
          <p:nvPr/>
        </p:nvSpPr>
        <p:spPr>
          <a:xfrm>
            <a:off x="9029700" y="4320540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66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43" b="-43"/>
          <a:stretch/>
        </p:blipFill>
        <p:spPr>
          <a:xfrm>
            <a:off x="9153144" y="4358945"/>
            <a:ext cx="133502" cy="152705"/>
          </a:xfrm>
          <a:prstGeom prst="rect">
            <a:avLst/>
          </a:prstGeom>
        </p:spPr>
      </p:pic>
      <p:sp>
        <p:nvSpPr>
          <p:cNvPr id="67" name="Text 53"/>
          <p:cNvSpPr txBox="1"/>
          <p:nvPr/>
        </p:nvSpPr>
        <p:spPr>
          <a:xfrm>
            <a:off x="9363456" y="4329684"/>
            <a:ext cx="7580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Trail</a:t>
            </a:r>
            <a:endParaRPr lang="en-US" sz="1000" dirty="0"/>
          </a:p>
        </p:txBody>
      </p:sp>
      <p:sp>
        <p:nvSpPr>
          <p:cNvPr id="68" name="Text 54"/>
          <p:cNvSpPr txBox="1"/>
          <p:nvPr/>
        </p:nvSpPr>
        <p:spPr>
          <a:xfrm>
            <a:off x="9363456" y="4507078"/>
            <a:ext cx="21909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provenance; Reproducible metrics.</a:t>
            </a:r>
            <a:endParaRPr lang="en-US" sz="900" dirty="0"/>
          </a:p>
        </p:txBody>
      </p:sp>
      <p:sp>
        <p:nvSpPr>
          <p:cNvPr id="69" name="Text 55"/>
          <p:cNvSpPr txBox="1"/>
          <p:nvPr/>
        </p:nvSpPr>
        <p:spPr>
          <a:xfrm>
            <a:off x="457200" y="5120640"/>
            <a:ext cx="15764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Privacy &amp; Access</a:t>
            </a:r>
            <a:endParaRPr lang="en-US" sz="1300" dirty="0"/>
          </a:p>
        </p:txBody>
      </p:sp>
      <p:sp>
        <p:nvSpPr>
          <p:cNvPr id="70" name="Text 56"/>
          <p:cNvSpPr txBox="1"/>
          <p:nvPr/>
        </p:nvSpPr>
        <p:spPr>
          <a:xfrm>
            <a:off x="457200" y="5396789"/>
            <a:ext cx="1714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and PII protection</a:t>
            </a:r>
            <a:endParaRPr lang="en-US" sz="900" dirty="0"/>
          </a:p>
        </p:txBody>
      </p:sp>
      <p:sp>
        <p:nvSpPr>
          <p:cNvPr id="71" name="Shape 57"/>
          <p:cNvSpPr/>
          <p:nvPr/>
        </p:nvSpPr>
        <p:spPr>
          <a:xfrm>
            <a:off x="3314700" y="5092294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72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3438144" y="5129784"/>
            <a:ext cx="152705" cy="152705"/>
          </a:xfrm>
          <a:prstGeom prst="rect">
            <a:avLst/>
          </a:prstGeom>
        </p:spPr>
      </p:pic>
      <p:sp>
        <p:nvSpPr>
          <p:cNvPr id="73" name="Text 58"/>
          <p:cNvSpPr txBox="1"/>
          <p:nvPr/>
        </p:nvSpPr>
        <p:spPr>
          <a:xfrm>
            <a:off x="3666744" y="5101438"/>
            <a:ext cx="8247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PII Tagging</a:t>
            </a:r>
            <a:endParaRPr lang="en-US" sz="1000" dirty="0"/>
          </a:p>
        </p:txBody>
      </p:sp>
      <p:sp>
        <p:nvSpPr>
          <p:cNvPr id="74" name="Text 59"/>
          <p:cNvSpPr txBox="1"/>
          <p:nvPr/>
        </p:nvSpPr>
        <p:spPr>
          <a:xfrm>
            <a:off x="3666744" y="5278831"/>
            <a:ext cx="22201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sensitive columns on ingestion.</a:t>
            </a:r>
            <a:endParaRPr lang="en-US" sz="900" dirty="0"/>
          </a:p>
        </p:txBody>
      </p:sp>
      <p:sp>
        <p:nvSpPr>
          <p:cNvPr id="75" name="Shape 60"/>
          <p:cNvSpPr/>
          <p:nvPr/>
        </p:nvSpPr>
        <p:spPr>
          <a:xfrm>
            <a:off x="6172200" y="5092294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76" name="Image 13" descr="preencoded.png">    </p:cNvPr>
          <p:cNvPicPr>
            <a:picLocks noChangeAspect="1"/>
          </p:cNvPicPr>
          <p:nvPr/>
        </p:nvPicPr>
        <p:blipFill>
          <a:blip r:embed="rId14"/>
          <a:srcRect l="-33" r="-33" t="0" b="0"/>
          <a:stretch/>
        </p:blipFill>
        <p:spPr>
          <a:xfrm>
            <a:off x="6295644" y="5129784"/>
            <a:ext cx="171907" cy="152705"/>
          </a:xfrm>
          <a:prstGeom prst="rect">
            <a:avLst/>
          </a:prstGeom>
        </p:spPr>
      </p:pic>
      <p:sp>
        <p:nvSpPr>
          <p:cNvPr id="77" name="Text 61"/>
          <p:cNvSpPr txBox="1"/>
          <p:nvPr/>
        </p:nvSpPr>
        <p:spPr>
          <a:xfrm>
            <a:off x="6543446" y="5101438"/>
            <a:ext cx="16340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Masking &amp; Tokenization</a:t>
            </a:r>
            <a:endParaRPr lang="en-US" sz="1000" dirty="0"/>
          </a:p>
        </p:txBody>
      </p:sp>
      <p:sp>
        <p:nvSpPr>
          <p:cNvPr id="78" name="Text 62"/>
          <p:cNvSpPr txBox="1"/>
          <p:nvPr/>
        </p:nvSpPr>
        <p:spPr>
          <a:xfrm>
            <a:off x="6543446" y="5278831"/>
            <a:ext cx="18580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dynamic masking policies.</a:t>
            </a:r>
            <a:endParaRPr lang="en-US" sz="900" dirty="0"/>
          </a:p>
        </p:txBody>
      </p:sp>
      <p:sp>
        <p:nvSpPr>
          <p:cNvPr id="79" name="Shape 63"/>
          <p:cNvSpPr/>
          <p:nvPr/>
        </p:nvSpPr>
        <p:spPr>
          <a:xfrm>
            <a:off x="9029700" y="5092294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80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-180" b="-180"/>
          <a:stretch/>
        </p:blipFill>
        <p:spPr>
          <a:xfrm>
            <a:off x="9153144" y="5129784"/>
            <a:ext cx="190195" cy="152705"/>
          </a:xfrm>
          <a:prstGeom prst="rect">
            <a:avLst/>
          </a:prstGeom>
        </p:spPr>
      </p:pic>
      <p:sp>
        <p:nvSpPr>
          <p:cNvPr id="81" name="Text 64"/>
          <p:cNvSpPr txBox="1"/>
          <p:nvPr/>
        </p:nvSpPr>
        <p:spPr>
          <a:xfrm>
            <a:off x="9420149" y="5101438"/>
            <a:ext cx="14813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RBAC &amp; Row Security</a:t>
            </a:r>
            <a:endParaRPr lang="en-US" sz="1000" dirty="0"/>
          </a:p>
        </p:txBody>
      </p:sp>
      <p:sp>
        <p:nvSpPr>
          <p:cNvPr id="82" name="Text 65"/>
          <p:cNvSpPr txBox="1"/>
          <p:nvPr/>
        </p:nvSpPr>
        <p:spPr>
          <a:xfrm>
            <a:off x="9420149" y="5278831"/>
            <a:ext cx="18864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Fine-grained access control lists.</a:t>
            </a:r>
            <a:endParaRPr lang="en-US" sz="900" dirty="0"/>
          </a:p>
        </p:txBody>
      </p:sp>
      <p:sp>
        <p:nvSpPr>
          <p:cNvPr id="83" name="Shape 66"/>
          <p:cNvSpPr/>
          <p:nvPr/>
        </p:nvSpPr>
        <p:spPr>
          <a:xfrm>
            <a:off x="2057400" y="6495898"/>
            <a:ext cx="9144" cy="15270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4" name="Text 67"/>
          <p:cNvSpPr txBox="1"/>
          <p:nvPr/>
        </p:nvSpPr>
        <p:spPr>
          <a:xfrm>
            <a:off x="457200" y="6495898"/>
            <a:ext cx="14575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 ECOSYSTEM</a:t>
            </a:r>
            <a:endParaRPr lang="en-US" sz="900" dirty="0"/>
          </a:p>
        </p:txBody>
      </p:sp>
      <p:pic>
        <p:nvPicPr>
          <p:cNvPr id="85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-1100" b="-1100"/>
          <a:stretch/>
        </p:blipFill>
        <p:spPr>
          <a:xfrm>
            <a:off x="2293315" y="6505956"/>
            <a:ext cx="114300" cy="133502"/>
          </a:xfrm>
          <a:prstGeom prst="rect">
            <a:avLst/>
          </a:prstGeom>
        </p:spPr>
      </p:pic>
      <p:sp>
        <p:nvSpPr>
          <p:cNvPr id="86" name="Text 68"/>
          <p:cNvSpPr txBox="1"/>
          <p:nvPr/>
        </p:nvSpPr>
        <p:spPr>
          <a:xfrm>
            <a:off x="2483510" y="6486754"/>
            <a:ext cx="11859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Constraints</a:t>
            </a:r>
            <a:endParaRPr lang="en-US" sz="1000" dirty="0"/>
          </a:p>
        </p:txBody>
      </p:sp>
      <p:pic>
        <p:nvPicPr>
          <p:cNvPr id="87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-1100" b="-1100"/>
          <a:stretch/>
        </p:blipFill>
        <p:spPr>
          <a:xfrm>
            <a:off x="3872484" y="6505956"/>
            <a:ext cx="114300" cy="133502"/>
          </a:xfrm>
          <a:prstGeom prst="rect">
            <a:avLst/>
          </a:prstGeom>
        </p:spPr>
      </p:pic>
      <p:sp>
        <p:nvSpPr>
          <p:cNvPr id="88" name="Text 69"/>
          <p:cNvSpPr txBox="1"/>
          <p:nvPr/>
        </p:nvSpPr>
        <p:spPr>
          <a:xfrm>
            <a:off x="4063594" y="6486754"/>
            <a:ext cx="18342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Great Expectations / Deequ</a:t>
            </a:r>
            <a:endParaRPr lang="en-US" sz="1000" dirty="0"/>
          </a:p>
        </p:txBody>
      </p:sp>
      <p:pic>
        <p:nvPicPr>
          <p:cNvPr id="89" name="Image 17" descr="preencoded.png">    </p:cNvPr>
          <p:cNvPicPr>
            <a:picLocks noChangeAspect="1"/>
          </p:cNvPicPr>
          <p:nvPr/>
        </p:nvPicPr>
        <p:blipFill>
          <a:blip r:embed="rId18"/>
          <a:srcRect l="-1507" r="-1507" t="0" b="0"/>
          <a:stretch/>
        </p:blipFill>
        <p:spPr>
          <a:xfrm>
            <a:off x="6098134" y="6505956"/>
            <a:ext cx="171907" cy="133502"/>
          </a:xfrm>
          <a:prstGeom prst="rect">
            <a:avLst/>
          </a:prstGeom>
        </p:spPr>
      </p:pic>
      <p:sp>
        <p:nvSpPr>
          <p:cNvPr id="90" name="Text 70"/>
          <p:cNvSpPr txBox="1"/>
          <p:nvPr/>
        </p:nvSpPr>
        <p:spPr>
          <a:xfrm>
            <a:off x="6345936" y="6486754"/>
            <a:ext cx="6528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dbt tests</a:t>
            </a:r>
            <a:endParaRPr lang="en-US" sz="1000" dirty="0"/>
          </a:p>
        </p:txBody>
      </p:sp>
      <p:pic>
        <p:nvPicPr>
          <p:cNvPr id="91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7199071" y="6505956"/>
            <a:ext cx="133502" cy="133502"/>
          </a:xfrm>
          <a:prstGeom prst="rect">
            <a:avLst/>
          </a:prstGeom>
        </p:spPr>
      </p:pic>
      <p:sp>
        <p:nvSpPr>
          <p:cNvPr id="92" name="Text 71"/>
          <p:cNvSpPr txBox="1"/>
          <p:nvPr/>
        </p:nvSpPr>
        <p:spPr>
          <a:xfrm>
            <a:off x="7408469" y="6486754"/>
            <a:ext cx="15389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Monte Carlo / Datadog</a:t>
            </a:r>
            <a:endParaRPr lang="en-US" sz="1000" dirty="0"/>
          </a:p>
        </p:txBody>
      </p:sp>
      <p:pic>
        <p:nvPicPr>
          <p:cNvPr id="93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9143086" y="6505956"/>
            <a:ext cx="133502" cy="133502"/>
          </a:xfrm>
          <a:prstGeom prst="rect">
            <a:avLst/>
          </a:prstGeom>
        </p:spPr>
      </p:pic>
      <p:sp>
        <p:nvSpPr>
          <p:cNvPr id="94" name="Text 72"/>
          <p:cNvSpPr txBox="1"/>
          <p:nvPr/>
        </p:nvSpPr>
        <p:spPr>
          <a:xfrm>
            <a:off x="9353398" y="6486754"/>
            <a:ext cx="13478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Airflow SLA Checks</a:t>
            </a:r>
            <a:endParaRPr lang="en-US" sz="1000" dirty="0"/>
          </a:p>
        </p:txBody>
      </p:sp>
      <p:sp>
        <p:nvSpPr>
          <p:cNvPr id="95" name="Text 73"/>
          <p:cNvSpPr txBox="1"/>
          <p:nvPr/>
        </p:nvSpPr>
        <p:spPr>
          <a:xfrm>
            <a:off x="11895430" y="6515100"/>
            <a:ext cx="1627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6725412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Example Checks &amp; Automation Patterns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53538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breakdown of quality controls by layer vs. automation strategies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1781251"/>
            <a:ext cx="6077102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1500" y="1781251"/>
            <a:ext cx="57607" cy="1218895"/>
          </a:xfrm>
          <a:prstGeom prst="rect">
            <a:avLst/>
          </a:prstGeom>
          <a:solidFill>
            <a:srgbClr val="CD7F32"/>
          </a:solidFill>
          <a:ln/>
        </p:spPr>
      </p:sp>
      <p:sp>
        <p:nvSpPr>
          <p:cNvPr id="9" name="Shape 7"/>
          <p:cNvSpPr/>
          <p:nvPr/>
        </p:nvSpPr>
        <p:spPr>
          <a:xfrm>
            <a:off x="819302" y="1971446"/>
            <a:ext cx="267005" cy="267005"/>
          </a:xfrm>
          <a:prstGeom prst="ellipse">
            <a:avLst/>
          </a:prstGeom>
          <a:solidFill>
            <a:srgbClr val="CD7F32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886054" y="2038198"/>
            <a:ext cx="133502" cy="133502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181405" y="1976018"/>
            <a:ext cx="205282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Bronze (Raw Ingestion)</a:t>
            </a:r>
            <a:endParaRPr lang="en-US" sz="13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19302" y="2352751"/>
            <a:ext cx="114300" cy="114300"/>
          </a:xfrm>
          <a:prstGeom prst="rect">
            <a:avLst/>
          </a:prstGeom>
        </p:spPr>
      </p:pic>
      <p:sp>
        <p:nvSpPr>
          <p:cNvPr id="13" name="Text 9"/>
          <p:cNvSpPr txBox="1"/>
          <p:nvPr/>
        </p:nvSpPr>
        <p:spPr>
          <a:xfrm>
            <a:off x="1009498" y="2361895"/>
            <a:ext cx="25484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 counts vs source (±2% tolerance)</a:t>
            </a:r>
            <a:endParaRPr lang="en-US" sz="10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715207" y="2352751"/>
            <a:ext cx="114300" cy="114300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3905402" y="2361895"/>
            <a:ext cx="16532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checksum validation</a:t>
            </a:r>
            <a:endParaRPr lang="en-US" sz="10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19302" y="2615184"/>
            <a:ext cx="114300" cy="114300"/>
          </a:xfrm>
          <a:prstGeom prst="rect">
            <a:avLst/>
          </a:prstGeom>
        </p:spPr>
      </p:pic>
      <p:sp>
        <p:nvSpPr>
          <p:cNvPr id="17" name="Text 11"/>
          <p:cNvSpPr txBox="1"/>
          <p:nvPr/>
        </p:nvSpPr>
        <p:spPr>
          <a:xfrm>
            <a:off x="1009498" y="2625242"/>
            <a:ext cx="18050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Arrival freshness &lt; 15 mins</a:t>
            </a:r>
            <a:endParaRPr lang="en-US" sz="10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715207" y="2615184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 txBox="1"/>
          <p:nvPr/>
        </p:nvSpPr>
        <p:spPr>
          <a:xfrm>
            <a:off x="3905402" y="2625242"/>
            <a:ext cx="19010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PII column detection tagging</a:t>
            </a:r>
            <a:endParaRPr lang="en-US" sz="1000" dirty="0"/>
          </a:p>
        </p:txBody>
      </p:sp>
      <p:sp>
        <p:nvSpPr>
          <p:cNvPr id="20" name="Shape 13"/>
          <p:cNvSpPr/>
          <p:nvPr/>
        </p:nvSpPr>
        <p:spPr>
          <a:xfrm>
            <a:off x="571500" y="3221431"/>
            <a:ext cx="6077102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21" name="Shape 14"/>
          <p:cNvSpPr/>
          <p:nvPr/>
        </p:nvSpPr>
        <p:spPr>
          <a:xfrm>
            <a:off x="571500" y="3221431"/>
            <a:ext cx="57607" cy="1218895"/>
          </a:xfrm>
          <a:prstGeom prst="rect">
            <a:avLst/>
          </a:prstGeom>
          <a:solidFill>
            <a:srgbClr val="94A3B8"/>
          </a:solidFill>
          <a:ln/>
        </p:spPr>
      </p:sp>
      <p:sp>
        <p:nvSpPr>
          <p:cNvPr id="22" name="Shape 15"/>
          <p:cNvSpPr/>
          <p:nvPr/>
        </p:nvSpPr>
        <p:spPr>
          <a:xfrm>
            <a:off x="819302" y="3411626"/>
            <a:ext cx="267005" cy="267005"/>
          </a:xfrm>
          <a:prstGeom prst="ellipse">
            <a:avLst/>
          </a:prstGeom>
          <a:solidFill>
            <a:srgbClr val="94A3B8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86054" y="3478378"/>
            <a:ext cx="133502" cy="133502"/>
          </a:xfrm>
          <a:prstGeom prst="rect">
            <a:avLst/>
          </a:prstGeom>
        </p:spPr>
      </p:pic>
      <p:sp>
        <p:nvSpPr>
          <p:cNvPr id="24" name="Text 16"/>
          <p:cNvSpPr txBox="1"/>
          <p:nvPr/>
        </p:nvSpPr>
        <p:spPr>
          <a:xfrm>
            <a:off x="1181405" y="3416198"/>
            <a:ext cx="243413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Silver (Validated &amp; Cleaned)</a:t>
            </a:r>
            <a:endParaRPr lang="en-US" sz="1300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819302" y="3792931"/>
            <a:ext cx="114300" cy="114300"/>
          </a:xfrm>
          <a:prstGeom prst="rect">
            <a:avLst/>
          </a:prstGeom>
        </p:spPr>
      </p:pic>
      <p:sp>
        <p:nvSpPr>
          <p:cNvPr id="26" name="Text 17"/>
          <p:cNvSpPr txBox="1"/>
          <p:nvPr/>
        </p:nvSpPr>
        <p:spPr>
          <a:xfrm>
            <a:off x="1009498" y="3802075"/>
            <a:ext cx="19010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NULL on business keys</a:t>
            </a:r>
            <a:endParaRPr lang="en-US" sz="1000" dirty="0"/>
          </a:p>
        </p:txBody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715207" y="3792931"/>
            <a:ext cx="114300" cy="114300"/>
          </a:xfrm>
          <a:prstGeom prst="rect">
            <a:avLst/>
          </a:prstGeom>
        </p:spPr>
      </p:pic>
      <p:sp>
        <p:nvSpPr>
          <p:cNvPr id="28" name="Text 18"/>
          <p:cNvSpPr txBox="1"/>
          <p:nvPr/>
        </p:nvSpPr>
        <p:spPr>
          <a:xfrm>
            <a:off x="3905402" y="3802075"/>
            <a:ext cx="22814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Duplicate suppression (PK unique)</a:t>
            </a:r>
            <a:endParaRPr lang="en-US" sz="1000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819302" y="4055364"/>
            <a:ext cx="114300" cy="114300"/>
          </a:xfrm>
          <a:prstGeom prst="rect">
            <a:avLst/>
          </a:prstGeom>
        </p:spPr>
      </p:pic>
      <p:sp>
        <p:nvSpPr>
          <p:cNvPr id="30" name="Text 19"/>
          <p:cNvSpPr txBox="1"/>
          <p:nvPr/>
        </p:nvSpPr>
        <p:spPr>
          <a:xfrm>
            <a:off x="1009498" y="4065422"/>
            <a:ext cx="20052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 domain sets (Ref Tables)</a:t>
            </a:r>
            <a:endParaRPr lang="en-US" sz="1000" dirty="0"/>
          </a:p>
        </p:txBody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3715207" y="4055364"/>
            <a:ext cx="114300" cy="114300"/>
          </a:xfrm>
          <a:prstGeom prst="rect">
            <a:avLst/>
          </a:prstGeom>
        </p:spPr>
      </p:pic>
      <p:sp>
        <p:nvSpPr>
          <p:cNvPr id="32" name="Text 20"/>
          <p:cNvSpPr txBox="1"/>
          <p:nvPr/>
        </p:nvSpPr>
        <p:spPr>
          <a:xfrm>
            <a:off x="3905402" y="4065422"/>
            <a:ext cx="19961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SCD Type-2 history continuity</a:t>
            </a:r>
            <a:endParaRPr lang="en-US" sz="1000" dirty="0"/>
          </a:p>
        </p:txBody>
      </p:sp>
      <p:sp>
        <p:nvSpPr>
          <p:cNvPr id="33" name="Shape 21"/>
          <p:cNvSpPr/>
          <p:nvPr/>
        </p:nvSpPr>
        <p:spPr>
          <a:xfrm>
            <a:off x="571500" y="4661611"/>
            <a:ext cx="6077102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34" name="Shape 22"/>
          <p:cNvSpPr/>
          <p:nvPr/>
        </p:nvSpPr>
        <p:spPr>
          <a:xfrm>
            <a:off x="571500" y="4661611"/>
            <a:ext cx="57607" cy="121889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35" name="Shape 23"/>
          <p:cNvSpPr/>
          <p:nvPr/>
        </p:nvSpPr>
        <p:spPr>
          <a:xfrm>
            <a:off x="819302" y="4851806"/>
            <a:ext cx="267005" cy="267005"/>
          </a:xfrm>
          <a:prstGeom prst="ellipse">
            <a:avLst/>
          </a:prstGeom>
          <a:solidFill>
            <a:srgbClr val="F59E0B"/>
          </a:solidFill>
          <a:ln/>
        </p:spPr>
      </p:sp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rcRect l="-837" r="-837" t="0" b="0"/>
          <a:stretch/>
        </p:blipFill>
        <p:spPr>
          <a:xfrm>
            <a:off x="875995" y="4918558"/>
            <a:ext cx="152705" cy="133502"/>
          </a:xfrm>
          <a:prstGeom prst="rect">
            <a:avLst/>
          </a:prstGeom>
        </p:spPr>
      </p:pic>
      <p:sp>
        <p:nvSpPr>
          <p:cNvPr id="37" name="Text 24"/>
          <p:cNvSpPr txBox="1"/>
          <p:nvPr/>
        </p:nvSpPr>
        <p:spPr>
          <a:xfrm>
            <a:off x="1181405" y="4856378"/>
            <a:ext cx="250088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Gold (Aggregated &amp; Trusted)</a:t>
            </a:r>
            <a:endParaRPr lang="en-US" sz="1300" dirty="0"/>
          </a:p>
        </p:txBody>
      </p:sp>
      <p:pic>
        <p:nvPicPr>
          <p:cNvPr id="38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819302" y="5233111"/>
            <a:ext cx="114300" cy="114300"/>
          </a:xfrm>
          <a:prstGeom prst="rect">
            <a:avLst/>
          </a:prstGeom>
        </p:spPr>
      </p:pic>
      <p:sp>
        <p:nvSpPr>
          <p:cNvPr id="39" name="Text 25"/>
          <p:cNvSpPr txBox="1"/>
          <p:nvPr/>
        </p:nvSpPr>
        <p:spPr>
          <a:xfrm>
            <a:off x="1009498" y="5242255"/>
            <a:ext cx="17574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Totals reconciliation vs GL</a:t>
            </a:r>
            <a:endParaRPr lang="en-US" sz="1000" dirty="0"/>
          </a:p>
        </p:txBody>
      </p:sp>
      <p:pic>
        <p:nvPicPr>
          <p:cNvPr id="40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3715207" y="5233111"/>
            <a:ext cx="114300" cy="114300"/>
          </a:xfrm>
          <a:prstGeom prst="rect">
            <a:avLst/>
          </a:prstGeom>
        </p:spPr>
      </p:pic>
      <p:sp>
        <p:nvSpPr>
          <p:cNvPr id="41" name="Text 26"/>
          <p:cNvSpPr txBox="1"/>
          <p:nvPr/>
        </p:nvSpPr>
        <p:spPr>
          <a:xfrm>
            <a:off x="3905402" y="5242255"/>
            <a:ext cx="20436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 drift vs 30-day baseline</a:t>
            </a:r>
            <a:endParaRPr lang="en-US" sz="1000" dirty="0"/>
          </a:p>
        </p:txBody>
      </p:sp>
      <p:pic>
        <p:nvPicPr>
          <p:cNvPr id="42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819302" y="5495544"/>
            <a:ext cx="114300" cy="114300"/>
          </a:xfrm>
          <a:prstGeom prst="rect">
            <a:avLst/>
          </a:prstGeom>
        </p:spPr>
      </p:pic>
      <p:sp>
        <p:nvSpPr>
          <p:cNvPr id="43" name="Text 27"/>
          <p:cNvSpPr txBox="1"/>
          <p:nvPr/>
        </p:nvSpPr>
        <p:spPr>
          <a:xfrm>
            <a:off x="1009498" y="5505602"/>
            <a:ext cx="23390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consistency across marts</a:t>
            </a:r>
            <a:endParaRPr lang="en-US" sz="1000" dirty="0"/>
          </a:p>
        </p:txBody>
      </p:sp>
      <p:pic>
        <p:nvPicPr>
          <p:cNvPr id="44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3715207" y="5495544"/>
            <a:ext cx="114300" cy="114300"/>
          </a:xfrm>
          <a:prstGeom prst="rect">
            <a:avLst/>
          </a:prstGeom>
        </p:spPr>
      </p:pic>
      <p:sp>
        <p:nvSpPr>
          <p:cNvPr id="45" name="Text 28"/>
          <p:cNvSpPr txBox="1"/>
          <p:nvPr/>
        </p:nvSpPr>
        <p:spPr>
          <a:xfrm>
            <a:off x="3905402" y="5505602"/>
            <a:ext cx="1500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BI contract tests</a:t>
            </a:r>
            <a:endParaRPr lang="en-US" sz="1000" dirty="0"/>
          </a:p>
        </p:txBody>
      </p:sp>
      <p:sp>
        <p:nvSpPr>
          <p:cNvPr id="46" name="Shape 29"/>
          <p:cNvSpPr/>
          <p:nvPr/>
        </p:nvSpPr>
        <p:spPr>
          <a:xfrm>
            <a:off x="7029907" y="1781251"/>
            <a:ext cx="4591202" cy="5838444"/>
          </a:xfrm>
          <a:prstGeom prst="roundRect">
            <a:avLst>
              <a:gd name="adj" fmla="val 496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7" name="Shape 30"/>
          <p:cNvSpPr/>
          <p:nvPr/>
        </p:nvSpPr>
        <p:spPr>
          <a:xfrm>
            <a:off x="7324344" y="2542946"/>
            <a:ext cx="4000500" cy="19202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48" name="Image 15" descr="preencoded.png">    </p:cNvPr>
          <p:cNvPicPr>
            <a:picLocks noChangeAspect="1"/>
          </p:cNvPicPr>
          <p:nvPr/>
        </p:nvPicPr>
        <p:blipFill>
          <a:blip r:embed="rId16"/>
          <a:srcRect l="-1004" r="-1004" t="0" b="0"/>
          <a:stretch/>
        </p:blipFill>
        <p:spPr>
          <a:xfrm>
            <a:off x="7324344" y="2128723"/>
            <a:ext cx="267005" cy="209398"/>
          </a:xfrm>
          <a:prstGeom prst="rect">
            <a:avLst/>
          </a:prstGeom>
        </p:spPr>
      </p:pic>
      <p:sp>
        <p:nvSpPr>
          <p:cNvPr id="49" name="Text 31"/>
          <p:cNvSpPr txBox="1"/>
          <p:nvPr/>
        </p:nvSpPr>
        <p:spPr>
          <a:xfrm>
            <a:off x="7705649" y="2076602"/>
            <a:ext cx="3024835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F172A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Automation &amp; CI/CD Patterns</a:t>
            </a:r>
            <a:endParaRPr lang="en-US" sz="1600" dirty="0"/>
          </a:p>
        </p:txBody>
      </p:sp>
      <p:pic>
        <p:nvPicPr>
          <p:cNvPr id="50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-100" b="-100"/>
          <a:stretch/>
        </p:blipFill>
        <p:spPr>
          <a:xfrm>
            <a:off x="7324344" y="2829154"/>
            <a:ext cx="114300" cy="152705"/>
          </a:xfrm>
          <a:prstGeom prst="rect">
            <a:avLst/>
          </a:prstGeom>
        </p:spPr>
      </p:pic>
      <p:sp>
        <p:nvSpPr>
          <p:cNvPr id="51" name="Text 32"/>
          <p:cNvSpPr txBox="1"/>
          <p:nvPr/>
        </p:nvSpPr>
        <p:spPr>
          <a:xfrm>
            <a:off x="7515454" y="2809951"/>
            <a:ext cx="185806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Contracts as Code</a:t>
            </a:r>
            <a:endParaRPr lang="en-US" sz="1200" dirty="0"/>
          </a:p>
        </p:txBody>
      </p:sp>
      <p:sp>
        <p:nvSpPr>
          <p:cNvPr id="52" name="Text 33"/>
          <p:cNvSpPr txBox="1"/>
          <p:nvPr/>
        </p:nvSpPr>
        <p:spPr>
          <a:xfrm>
            <a:off x="7591349" y="3114446"/>
            <a:ext cx="3596335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expectations in YAML/JSON at source. Ingestion pipelines auto-generate validation logic based on the contract schema.</a:t>
            </a:r>
            <a:endParaRPr lang="en-US" sz="1000" dirty="0"/>
          </a:p>
        </p:txBody>
      </p:sp>
      <p:pic>
        <p:nvPicPr>
          <p:cNvPr id="53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-43" b="-43"/>
          <a:stretch/>
        </p:blipFill>
        <p:spPr>
          <a:xfrm>
            <a:off x="7324344" y="3962095"/>
            <a:ext cx="133502" cy="152705"/>
          </a:xfrm>
          <a:prstGeom prst="rect">
            <a:avLst/>
          </a:prstGeom>
        </p:spPr>
      </p:pic>
      <p:sp>
        <p:nvSpPr>
          <p:cNvPr id="54" name="Text 34"/>
          <p:cNvSpPr txBox="1"/>
          <p:nvPr/>
        </p:nvSpPr>
        <p:spPr>
          <a:xfrm>
            <a:off x="7534656" y="3943807"/>
            <a:ext cx="20674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PR-Validated Expectations</a:t>
            </a:r>
            <a:endParaRPr lang="en-US" sz="1200" dirty="0"/>
          </a:p>
        </p:txBody>
      </p:sp>
      <p:sp>
        <p:nvSpPr>
          <p:cNvPr id="55" name="Text 35"/>
          <p:cNvSpPr txBox="1"/>
          <p:nvPr/>
        </p:nvSpPr>
        <p:spPr>
          <a:xfrm>
            <a:off x="7591349" y="4248302"/>
            <a:ext cx="3796589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dbt test or Great Expectations suites on a staging clone during Pull Request. Block merge if new logic breaks existing constraints.</a:t>
            </a:r>
            <a:endParaRPr lang="en-US" sz="1000" dirty="0"/>
          </a:p>
        </p:txBody>
      </p:sp>
      <p:pic>
        <p:nvPicPr>
          <p:cNvPr id="56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7324344" y="5095951"/>
            <a:ext cx="152705" cy="152705"/>
          </a:xfrm>
          <a:prstGeom prst="rect">
            <a:avLst/>
          </a:prstGeom>
        </p:spPr>
      </p:pic>
      <p:sp>
        <p:nvSpPr>
          <p:cNvPr id="57" name="Text 36"/>
          <p:cNvSpPr txBox="1"/>
          <p:nvPr/>
        </p:nvSpPr>
        <p:spPr>
          <a:xfrm>
            <a:off x="7552944" y="5076749"/>
            <a:ext cx="16770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Data-Diff on Promote</a:t>
            </a:r>
            <a:endParaRPr lang="en-US" sz="1200" dirty="0"/>
          </a:p>
        </p:txBody>
      </p:sp>
      <p:sp>
        <p:nvSpPr>
          <p:cNvPr id="58" name="Text 37"/>
          <p:cNvSpPr txBox="1"/>
          <p:nvPr/>
        </p:nvSpPr>
        <p:spPr>
          <a:xfrm>
            <a:off x="7591349" y="5381244"/>
            <a:ext cx="3796589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row-level output of new code vs. production code on a sample dataset to catch unintended regressions before full deployment.</a:t>
            </a:r>
            <a:endParaRPr lang="en-US" sz="1000" dirty="0"/>
          </a:p>
        </p:txBody>
      </p:sp>
      <p:pic>
        <p:nvPicPr>
          <p:cNvPr id="59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7324344" y="6229807"/>
            <a:ext cx="152705" cy="152705"/>
          </a:xfrm>
          <a:prstGeom prst="rect">
            <a:avLst/>
          </a:prstGeom>
        </p:spPr>
      </p:pic>
      <p:sp>
        <p:nvSpPr>
          <p:cNvPr id="60" name="Text 38"/>
          <p:cNvSpPr txBox="1"/>
          <p:nvPr/>
        </p:nvSpPr>
        <p:spPr>
          <a:xfrm>
            <a:off x="7552944" y="6210605"/>
            <a:ext cx="21625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Canary Releases &amp; Rollback</a:t>
            </a:r>
            <a:endParaRPr lang="en-US" sz="1200" dirty="0"/>
          </a:p>
        </p:txBody>
      </p:sp>
      <p:sp>
        <p:nvSpPr>
          <p:cNvPr id="61" name="Text 39"/>
          <p:cNvSpPr txBox="1"/>
          <p:nvPr/>
        </p:nvSpPr>
        <p:spPr>
          <a:xfrm>
            <a:off x="7591349" y="6515100"/>
            <a:ext cx="3367735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to a "canary" partition first. If error rate or freshness SLOs are breached, system automatically reverts to the previous version.</a:t>
            </a:r>
            <a:endParaRPr lang="en-US" sz="1000" dirty="0"/>
          </a:p>
        </p:txBody>
      </p:sp>
      <p:sp>
        <p:nvSpPr>
          <p:cNvPr id="62" name="Shape 40"/>
          <p:cNvSpPr/>
          <p:nvPr/>
        </p:nvSpPr>
        <p:spPr>
          <a:xfrm>
            <a:off x="0" y="8001000"/>
            <a:ext cx="12191695" cy="181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3" name="Shape 41"/>
          <p:cNvSpPr/>
          <p:nvPr/>
        </p:nvSpPr>
        <p:spPr>
          <a:xfrm>
            <a:off x="0" y="8001000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64" name="Text 42"/>
          <p:cNvSpPr txBox="1"/>
          <p:nvPr/>
        </p:nvSpPr>
        <p:spPr>
          <a:xfrm>
            <a:off x="571500" y="8020202"/>
            <a:ext cx="35250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1 — Enterprise Lakehouse Quality Engineering Blueprint</a:t>
            </a:r>
            <a:endParaRPr lang="en-US" sz="900" dirty="0"/>
          </a:p>
        </p:txBody>
      </p:sp>
      <p:sp>
        <p:nvSpPr>
          <p:cNvPr id="65" name="Text 43"/>
          <p:cNvSpPr txBox="1"/>
          <p:nvPr/>
        </p:nvSpPr>
        <p:spPr>
          <a:xfrm>
            <a:off x="10229393" y="8020202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&amp; Proprietary</a:t>
            </a:r>
            <a:endParaRPr lang="en-US" sz="9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790956"/>
            <a:ext cx="609905" cy="38405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5609844"/>
            <a:ext cx="390449" cy="457200"/>
          </a:xfrm>
          <a:prstGeom prst="roundRect">
            <a:avLst>
              <a:gd name="adj" fmla="val 234192"/>
            </a:avLst>
          </a:prstGeom>
          <a:solidFill>
            <a:srgbClr val="EFF6FF"/>
          </a:solidFill>
          <a:ln w="25400">
            <a:solidFill>
              <a:srgbClr val="1E40AF"/>
            </a:solidFill>
            <a:prstDash val="solid"/>
          </a:ln>
        </p:spPr>
      </p:sp>
      <p:sp>
        <p:nvSpPr>
          <p:cNvPr id="9" name="Text 7"/>
          <p:cNvSpPr txBox="1"/>
          <p:nvPr/>
        </p:nvSpPr>
        <p:spPr>
          <a:xfrm>
            <a:off x="1075334" y="5724144"/>
            <a:ext cx="1810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3352190" y="5609844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EF2FF"/>
          </a:solidFill>
          <a:ln w="25400">
            <a:solidFill>
              <a:srgbClr val="4F46E5"/>
            </a:solidFill>
            <a:prstDash val="solid"/>
          </a:ln>
        </p:spPr>
      </p:sp>
      <p:sp>
        <p:nvSpPr>
          <p:cNvPr id="11" name="Text 9"/>
          <p:cNvSpPr txBox="1"/>
          <p:nvPr/>
        </p:nvSpPr>
        <p:spPr>
          <a:xfrm>
            <a:off x="3533242" y="5724144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703113" y="5609844"/>
            <a:ext cx="457200" cy="457200"/>
          </a:xfrm>
          <a:prstGeom prst="roundRect">
            <a:avLst>
              <a:gd name="adj" fmla="val 200000"/>
            </a:avLst>
          </a:prstGeom>
          <a:noFill/>
          <a:ln w="25400">
            <a:solidFill>
              <a:srgbClr val="E5E7EB"/>
            </a:solidFill>
            <a:prstDash val="solid"/>
          </a:ln>
        </p:spPr>
      </p:sp>
      <p:sp>
        <p:nvSpPr>
          <p:cNvPr id="13" name="Text 11"/>
          <p:cNvSpPr txBox="1"/>
          <p:nvPr/>
        </p:nvSpPr>
        <p:spPr>
          <a:xfrm>
            <a:off x="5882335" y="5724144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200" dirty="0"/>
          </a:p>
        </p:txBody>
      </p:sp>
      <p:sp>
        <p:nvSpPr>
          <p:cNvPr id="14" name="Text 12"/>
          <p:cNvSpPr txBox="1"/>
          <p:nvPr/>
        </p:nvSpPr>
        <p:spPr>
          <a:xfrm>
            <a:off x="1676095" y="724205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 02</a:t>
            </a:r>
            <a:endParaRPr lang="en-US" sz="1000" dirty="0"/>
          </a:p>
        </p:txBody>
      </p:sp>
      <p:sp>
        <p:nvSpPr>
          <p:cNvPr id="15" name="Text 13"/>
          <p:cNvSpPr txBox="1"/>
          <p:nvPr/>
        </p:nvSpPr>
        <p:spPr>
          <a:xfrm>
            <a:off x="914400" y="1218895"/>
            <a:ext cx="5524805" cy="21150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in Data Mesh &amp; Domain-driven Pipelines</a:t>
            </a:r>
            <a:endParaRPr lang="en-US" sz="4500" dirty="0"/>
          </a:p>
        </p:txBody>
      </p:sp>
      <p:sp>
        <p:nvSpPr>
          <p:cNvPr id="16" name="Text 14"/>
          <p:cNvSpPr txBox="1"/>
          <p:nvPr/>
        </p:nvSpPr>
        <p:spPr>
          <a:xfrm>
            <a:off x="914400" y="3705149"/>
            <a:ext cx="5896051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Establishing the operating model for federated domains through clear ownership, data contracts, and automated platform guardrails.</a:t>
            </a:r>
            <a:endParaRPr lang="en-US" sz="1800" dirty="0"/>
          </a:p>
        </p:txBody>
      </p:sp>
      <p:sp>
        <p:nvSpPr>
          <p:cNvPr id="17" name="Text 15"/>
          <p:cNvSpPr txBox="1"/>
          <p:nvPr/>
        </p:nvSpPr>
        <p:spPr>
          <a:xfrm>
            <a:off x="1453896" y="5533949"/>
            <a:ext cx="800100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MODEL</a:t>
            </a:r>
            <a:endParaRPr lang="en-US" sz="900" dirty="0"/>
          </a:p>
        </p:txBody>
      </p:sp>
      <p:sp>
        <p:nvSpPr>
          <p:cNvPr id="18" name="Text 16"/>
          <p:cNvSpPr txBox="1"/>
          <p:nvPr/>
        </p:nvSpPr>
        <p:spPr>
          <a:xfrm>
            <a:off x="1453896" y="5905195"/>
            <a:ext cx="104333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Ownership</a:t>
            </a:r>
            <a:endParaRPr lang="en-US" sz="1300" dirty="0"/>
          </a:p>
        </p:txBody>
      </p:sp>
      <p:sp>
        <p:nvSpPr>
          <p:cNvPr id="19" name="Text 17"/>
          <p:cNvSpPr txBox="1"/>
          <p:nvPr/>
        </p:nvSpPr>
        <p:spPr>
          <a:xfrm>
            <a:off x="3962095" y="5609844"/>
            <a:ext cx="7717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</a:t>
            </a:r>
            <a:endParaRPr lang="en-US" sz="900" dirty="0"/>
          </a:p>
        </p:txBody>
      </p:sp>
      <p:sp>
        <p:nvSpPr>
          <p:cNvPr id="20" name="Text 18"/>
          <p:cNvSpPr txBox="1"/>
          <p:nvPr/>
        </p:nvSpPr>
        <p:spPr>
          <a:xfrm>
            <a:off x="3962095" y="5829300"/>
            <a:ext cx="9573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Contracts</a:t>
            </a:r>
            <a:endParaRPr lang="en-US" sz="1300" dirty="0"/>
          </a:p>
        </p:txBody>
      </p:sp>
      <p:sp>
        <p:nvSpPr>
          <p:cNvPr id="21" name="Text 19"/>
          <p:cNvSpPr txBox="1"/>
          <p:nvPr/>
        </p:nvSpPr>
        <p:spPr>
          <a:xfrm>
            <a:off x="6313018" y="5609844"/>
            <a:ext cx="7626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</a:t>
            </a:r>
            <a:endParaRPr lang="en-US" sz="900" dirty="0"/>
          </a:p>
        </p:txBody>
      </p:sp>
      <p:sp>
        <p:nvSpPr>
          <p:cNvPr id="22" name="Text 20"/>
          <p:cNvSpPr txBox="1"/>
          <p:nvPr/>
        </p:nvSpPr>
        <p:spPr>
          <a:xfrm>
            <a:off x="6313018" y="5829300"/>
            <a:ext cx="9957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Guardrails</a:t>
            </a:r>
            <a:endParaRPr lang="en-US" sz="130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9" b="-9"/>
          <a:stretch/>
        </p:blipFill>
        <p:spPr>
          <a:xfrm>
            <a:off x="8229600" y="1352398"/>
            <a:ext cx="3047695" cy="3810305"/>
          </a:xfrm>
          <a:prstGeom prst="rect">
            <a:avLst/>
          </a:prstGeom>
        </p:spPr>
      </p:pic>
      <p:sp>
        <p:nvSpPr>
          <p:cNvPr id="24" name="Text 21"/>
          <p:cNvSpPr txBox="1"/>
          <p:nvPr/>
        </p:nvSpPr>
        <p:spPr>
          <a:xfrm>
            <a:off x="8826703" y="5324551"/>
            <a:ext cx="19577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Federated Mesh Architecture</a:t>
            </a:r>
            <a:endParaRPr lang="en-US" sz="1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4886554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Ownership &amp; Data Contracts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65059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roles, responsibilities, and the structure of data contracts in a mesh architecture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1781251"/>
            <a:ext cx="6077102" cy="1037844"/>
          </a:xfrm>
          <a:prstGeom prst="roundRect">
            <a:avLst>
              <a:gd name="adj" fmla="val 646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1500" y="1781251"/>
            <a:ext cx="47549" cy="10378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9" name="Shape 7"/>
          <p:cNvSpPr/>
          <p:nvPr/>
        </p:nvSpPr>
        <p:spPr>
          <a:xfrm>
            <a:off x="771754" y="1933956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3B82F6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100" b="-1100"/>
          <a:stretch/>
        </p:blipFill>
        <p:spPr>
          <a:xfrm>
            <a:off x="866851" y="2018995"/>
            <a:ext cx="114300" cy="133502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190549" y="1990649"/>
            <a:ext cx="18288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 Product Owner</a:t>
            </a:r>
            <a:endParaRPr lang="en-US" sz="1200" dirty="0"/>
          </a:p>
        </p:txBody>
      </p:sp>
      <p:sp>
        <p:nvSpPr>
          <p:cNvPr id="12" name="Text 9"/>
          <p:cNvSpPr txBox="1"/>
          <p:nvPr/>
        </p:nvSpPr>
        <p:spPr>
          <a:xfrm>
            <a:off x="1190549" y="2324405"/>
            <a:ext cx="5113325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Accountable for data product value and quality. Defines "what good looks like" from a business perspective and approves SLA breaches.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571500" y="3003804"/>
            <a:ext cx="6077102" cy="1037844"/>
          </a:xfrm>
          <a:prstGeom prst="roundRect">
            <a:avLst>
              <a:gd name="adj" fmla="val 646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571500" y="3003804"/>
            <a:ext cx="47549" cy="1037844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15" name="Shape 12"/>
          <p:cNvSpPr/>
          <p:nvPr/>
        </p:nvSpPr>
        <p:spPr>
          <a:xfrm>
            <a:off x="771754" y="3156509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10B981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-1507" r="-1507" t="0" b="0"/>
          <a:stretch/>
        </p:blipFill>
        <p:spPr>
          <a:xfrm>
            <a:off x="838505" y="3242462"/>
            <a:ext cx="171907" cy="133502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1190549" y="3214116"/>
            <a:ext cx="11530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Engineer</a:t>
            </a:r>
            <a:endParaRPr lang="en-US" sz="1200" dirty="0"/>
          </a:p>
        </p:txBody>
      </p:sp>
      <p:sp>
        <p:nvSpPr>
          <p:cNvPr id="18" name="Text 14"/>
          <p:cNvSpPr txBox="1"/>
          <p:nvPr/>
        </p:nvSpPr>
        <p:spPr>
          <a:xfrm>
            <a:off x="1190549" y="3546958"/>
            <a:ext cx="5180076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pipelines to meet contract specs. Implements transform logic, enforces schema, and ensures technical stability of ingestion.</a:t>
            </a:r>
            <a:endParaRPr lang="en-US" sz="900" dirty="0"/>
          </a:p>
        </p:txBody>
      </p:sp>
      <p:sp>
        <p:nvSpPr>
          <p:cNvPr id="19" name="Shape 15"/>
          <p:cNvSpPr/>
          <p:nvPr/>
        </p:nvSpPr>
        <p:spPr>
          <a:xfrm>
            <a:off x="571500" y="4227271"/>
            <a:ext cx="6077102" cy="1037844"/>
          </a:xfrm>
          <a:prstGeom prst="roundRect">
            <a:avLst>
              <a:gd name="adj" fmla="val 646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571500" y="4227271"/>
            <a:ext cx="47549" cy="1037844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21" name="Shape 17"/>
          <p:cNvSpPr/>
          <p:nvPr/>
        </p:nvSpPr>
        <p:spPr>
          <a:xfrm>
            <a:off x="771754" y="4379976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8B5CF6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rcRect l="-2512" r="-2512" t="0" b="0"/>
          <a:stretch/>
        </p:blipFill>
        <p:spPr>
          <a:xfrm>
            <a:off x="871423" y="4465015"/>
            <a:ext cx="105156" cy="133502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1190549" y="4436669"/>
            <a:ext cx="13533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Owner / Lead</a:t>
            </a:r>
            <a:endParaRPr lang="en-US" sz="1200" dirty="0"/>
          </a:p>
        </p:txBody>
      </p:sp>
      <p:sp>
        <p:nvSpPr>
          <p:cNvPr id="24" name="Text 19"/>
          <p:cNvSpPr txBox="1"/>
          <p:nvPr/>
        </p:nvSpPr>
        <p:spPr>
          <a:xfrm>
            <a:off x="1190549" y="4770425"/>
            <a:ext cx="5180076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Architects the test strategy. Defines validation rules, sets up CI/CD gates, and monitors drift/quality metrics across the lifecycle.</a:t>
            </a:r>
            <a:endParaRPr lang="en-US" sz="900" dirty="0"/>
          </a:p>
        </p:txBody>
      </p:sp>
      <p:sp>
        <p:nvSpPr>
          <p:cNvPr id="25" name="Shape 20"/>
          <p:cNvSpPr/>
          <p:nvPr/>
        </p:nvSpPr>
        <p:spPr>
          <a:xfrm>
            <a:off x="571500" y="5450738"/>
            <a:ext cx="6077102" cy="1037844"/>
          </a:xfrm>
          <a:prstGeom prst="roundRect">
            <a:avLst>
              <a:gd name="adj" fmla="val 646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26" name="Shape 21"/>
          <p:cNvSpPr/>
          <p:nvPr/>
        </p:nvSpPr>
        <p:spPr>
          <a:xfrm>
            <a:off x="571500" y="5450738"/>
            <a:ext cx="47549" cy="1037844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27" name="Shape 22"/>
          <p:cNvSpPr/>
          <p:nvPr/>
        </p:nvSpPr>
        <p:spPr>
          <a:xfrm>
            <a:off x="771754" y="5602529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F59E0B"/>
          </a:solidFill>
          <a:ln/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57707" y="5688482"/>
            <a:ext cx="133502" cy="133502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1190549" y="5660136"/>
            <a:ext cx="11055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Steward</a:t>
            </a:r>
            <a:endParaRPr lang="en-US" sz="1200" dirty="0"/>
          </a:p>
        </p:txBody>
      </p:sp>
      <p:sp>
        <p:nvSpPr>
          <p:cNvPr id="30" name="Text 24"/>
          <p:cNvSpPr txBox="1"/>
          <p:nvPr/>
        </p:nvSpPr>
        <p:spPr>
          <a:xfrm>
            <a:off x="1190549" y="5992978"/>
            <a:ext cx="5398618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compliance with governance standards (PII, retention). audits access controls and metadata completeness.</a:t>
            </a:r>
            <a:endParaRPr lang="en-US" sz="900" dirty="0"/>
          </a:p>
        </p:txBody>
      </p:sp>
      <p:sp>
        <p:nvSpPr>
          <p:cNvPr id="31" name="Shape 25"/>
          <p:cNvSpPr/>
          <p:nvPr/>
        </p:nvSpPr>
        <p:spPr>
          <a:xfrm>
            <a:off x="7029907" y="1781251"/>
            <a:ext cx="4591202" cy="5333695"/>
          </a:xfrm>
          <a:prstGeom prst="roundRect">
            <a:avLst>
              <a:gd name="adj" fmla="val 496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32" name="Shape 26"/>
          <p:cNvSpPr/>
          <p:nvPr/>
        </p:nvSpPr>
        <p:spPr>
          <a:xfrm>
            <a:off x="7324344" y="2542946"/>
            <a:ext cx="4000500" cy="19202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rcRect l="-1528" r="-1528" t="0" b="0"/>
          <a:stretch/>
        </p:blipFill>
        <p:spPr>
          <a:xfrm>
            <a:off x="7324344" y="2128723"/>
            <a:ext cx="161849" cy="209398"/>
          </a:xfrm>
          <a:prstGeom prst="rect">
            <a:avLst/>
          </a:prstGeom>
        </p:spPr>
      </p:pic>
      <p:sp>
        <p:nvSpPr>
          <p:cNvPr id="34" name="Text 27"/>
          <p:cNvSpPr txBox="1"/>
          <p:nvPr/>
        </p:nvSpPr>
        <p:spPr>
          <a:xfrm>
            <a:off x="7601407" y="2076602"/>
            <a:ext cx="2615184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F172A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Data Contract Structure</a:t>
            </a:r>
            <a:endParaRPr lang="en-US" sz="1600" dirty="0"/>
          </a:p>
        </p:txBody>
      </p:sp>
      <p:sp>
        <p:nvSpPr>
          <p:cNvPr id="35" name="Text 28"/>
          <p:cNvSpPr txBox="1"/>
          <p:nvPr/>
        </p:nvSpPr>
        <p:spPr>
          <a:xfrm>
            <a:off x="7324344" y="2771546"/>
            <a:ext cx="17391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SPECIFICATIONS</a:t>
            </a:r>
            <a:endParaRPr lang="en-US" sz="1000" dirty="0"/>
          </a:p>
        </p:txBody>
      </p:sp>
      <p:sp>
        <p:nvSpPr>
          <p:cNvPr id="36" name="Text 29"/>
          <p:cNvSpPr txBox="1"/>
          <p:nvPr/>
        </p:nvSpPr>
        <p:spPr>
          <a:xfrm>
            <a:off x="7324344" y="3066898"/>
            <a:ext cx="4101084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Versioning: Explicit field types, nullability, and version (e.g., v1.2.0).</a:t>
            </a:r>
            <a:endParaRPr lang="en-US" sz="1000" dirty="0"/>
          </a:p>
        </p:txBody>
      </p:sp>
      <p:sp>
        <p:nvSpPr>
          <p:cNvPr id="37" name="Text 30"/>
          <p:cNvSpPr txBox="1"/>
          <p:nvPr/>
        </p:nvSpPr>
        <p:spPr>
          <a:xfrm>
            <a:off x="7324344" y="3535985"/>
            <a:ext cx="4101084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SLOs (Service Level Obj): Freshness (e.g., &lt;30m), Completeness (&gt;99%), Accuracy (±1%).</a:t>
            </a:r>
            <a:endParaRPr lang="en-US" sz="1000" dirty="0"/>
          </a:p>
        </p:txBody>
      </p:sp>
      <p:sp>
        <p:nvSpPr>
          <p:cNvPr id="38" name="Text 31"/>
          <p:cNvSpPr txBox="1"/>
          <p:nvPr/>
        </p:nvSpPr>
        <p:spPr>
          <a:xfrm>
            <a:off x="7324344" y="4004158"/>
            <a:ext cx="4101084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Semantics: Field descriptions, business glossary links, and value distribution expectations.</a:t>
            </a:r>
            <a:endParaRPr lang="en-US" sz="1000" dirty="0"/>
          </a:p>
        </p:txBody>
      </p:sp>
      <p:sp>
        <p:nvSpPr>
          <p:cNvPr id="39" name="Text 32"/>
          <p:cNvSpPr txBox="1"/>
          <p:nvPr/>
        </p:nvSpPr>
        <p:spPr>
          <a:xfrm>
            <a:off x="7324344" y="4472330"/>
            <a:ext cx="4101084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Governance: PII tags, data retention policies, and authorized consumer roles.</a:t>
            </a:r>
            <a:endParaRPr lang="en-US" sz="1000" dirty="0"/>
          </a:p>
        </p:txBody>
      </p:sp>
      <p:sp>
        <p:nvSpPr>
          <p:cNvPr id="40" name="Shape 33"/>
          <p:cNvSpPr/>
          <p:nvPr/>
        </p:nvSpPr>
        <p:spPr>
          <a:xfrm>
            <a:off x="7324344" y="5170018"/>
            <a:ext cx="4000500" cy="1647749"/>
          </a:xfrm>
          <a:prstGeom prst="roundRect">
            <a:avLst>
              <a:gd name="adj" fmla="val 2566"/>
            </a:avLst>
          </a:prstGeom>
          <a:solidFill>
            <a:srgbClr val="EEF2FF"/>
          </a:solidFill>
          <a:ln w="12700">
            <a:solidFill>
              <a:srgbClr val="C7D2FE"/>
            </a:solidFill>
            <a:prstDash val="solid"/>
          </a:ln>
        </p:spPr>
      </p:sp>
      <p:pic>
        <p:nvPicPr>
          <p:cNvPr id="41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487107" y="5367528"/>
            <a:ext cx="142646" cy="142646"/>
          </a:xfrm>
          <a:prstGeom prst="rect">
            <a:avLst/>
          </a:prstGeom>
        </p:spPr>
      </p:pic>
      <p:sp>
        <p:nvSpPr>
          <p:cNvPr id="42" name="Text 34"/>
          <p:cNvSpPr txBox="1"/>
          <p:nvPr/>
        </p:nvSpPr>
        <p:spPr>
          <a:xfrm>
            <a:off x="7705649" y="5341010"/>
            <a:ext cx="205099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 Management Policy</a:t>
            </a:r>
            <a:endParaRPr lang="en-US" sz="1100" dirty="0"/>
          </a:p>
        </p:txBody>
      </p:sp>
      <p:sp>
        <p:nvSpPr>
          <p:cNvPr id="43" name="Text 35"/>
          <p:cNvSpPr txBox="1"/>
          <p:nvPr/>
        </p:nvSpPr>
        <p:spPr>
          <a:xfrm>
            <a:off x="7487107" y="5621731"/>
            <a:ext cx="33293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Backward compatibility required for minor updates.</a:t>
            </a:r>
            <a:endParaRPr lang="en-US" sz="1000" dirty="0"/>
          </a:p>
        </p:txBody>
      </p:sp>
      <p:sp>
        <p:nvSpPr>
          <p:cNvPr id="44" name="Text 36"/>
          <p:cNvSpPr txBox="1"/>
          <p:nvPr/>
        </p:nvSpPr>
        <p:spPr>
          <a:xfrm>
            <a:off x="7487107" y="5904281"/>
            <a:ext cx="3777386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Breaking changes require a major version bump &amp; consumer approval workflow.</a:t>
            </a:r>
            <a:endParaRPr lang="en-US" sz="1000" dirty="0"/>
          </a:p>
        </p:txBody>
      </p:sp>
      <p:sp>
        <p:nvSpPr>
          <p:cNvPr id="45" name="Text 37"/>
          <p:cNvSpPr txBox="1"/>
          <p:nvPr/>
        </p:nvSpPr>
        <p:spPr>
          <a:xfrm>
            <a:off x="7487107" y="6372454"/>
            <a:ext cx="36822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notifications sent 7 days prior to deprecation.</a:t>
            </a:r>
            <a:endParaRPr lang="en-US" sz="1000" dirty="0"/>
          </a:p>
        </p:txBody>
      </p:sp>
      <p:sp>
        <p:nvSpPr>
          <p:cNvPr id="46" name="Shape 38"/>
          <p:cNvSpPr/>
          <p:nvPr/>
        </p:nvSpPr>
        <p:spPr>
          <a:xfrm>
            <a:off x="0" y="7492594"/>
            <a:ext cx="12191695" cy="181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7" name="Shape 39"/>
          <p:cNvSpPr/>
          <p:nvPr/>
        </p:nvSpPr>
        <p:spPr>
          <a:xfrm>
            <a:off x="0" y="7492594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48" name="Text 40"/>
          <p:cNvSpPr txBox="1"/>
          <p:nvPr/>
        </p:nvSpPr>
        <p:spPr>
          <a:xfrm>
            <a:off x="571500" y="7511796"/>
            <a:ext cx="35250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1 — Enterprise Lakehouse Quality Engineering Blueprint</a:t>
            </a:r>
            <a:endParaRPr lang="en-US" sz="900" dirty="0"/>
          </a:p>
        </p:txBody>
      </p:sp>
      <p:sp>
        <p:nvSpPr>
          <p:cNvPr id="49" name="Text 41"/>
          <p:cNvSpPr txBox="1"/>
          <p:nvPr/>
        </p:nvSpPr>
        <p:spPr>
          <a:xfrm>
            <a:off x="10229393" y="7511796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&amp; Proprietary</a:t>
            </a:r>
            <a:endParaRPr lang="en-US" sz="9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752551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Shape 3"/>
          <p:cNvSpPr/>
          <p:nvPr/>
        </p:nvSpPr>
        <p:spPr>
          <a:xfrm>
            <a:off x="11354105" y="185623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DBEAFE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11440058" y="261518"/>
            <a:ext cx="3246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M1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304495" y="1067105"/>
            <a:ext cx="4076395" cy="2476195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304495" y="1067105"/>
            <a:ext cx="38405" cy="2476195"/>
          </a:xfrm>
          <a:prstGeom prst="rect">
            <a:avLst/>
          </a:prstGeom>
          <a:solidFill>
            <a:srgbClr val="005FCC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2222" b="-2222"/>
          <a:stretch/>
        </p:blipFill>
        <p:spPr>
          <a:xfrm>
            <a:off x="533095" y="1297534"/>
            <a:ext cx="123444" cy="171907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657454" y="1257300"/>
            <a:ext cx="164043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Cases &amp; Value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4533595" y="1067105"/>
            <a:ext cx="4076395" cy="2476195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4533595" y="1067105"/>
            <a:ext cx="38405" cy="2476195"/>
          </a:xfrm>
          <a:prstGeom prst="rect">
            <a:avLst/>
          </a:prstGeom>
          <a:solidFill>
            <a:srgbClr val="6366F1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2725" b="-2725"/>
          <a:stretch/>
        </p:blipFill>
        <p:spPr>
          <a:xfrm>
            <a:off x="4762195" y="1297534"/>
            <a:ext cx="142646" cy="171907"/>
          </a:xfrm>
          <a:prstGeom prst="rect">
            <a:avLst/>
          </a:prstGeom>
        </p:spPr>
      </p:pic>
      <p:sp>
        <p:nvSpPr>
          <p:cNvPr id="14" name="Text 10"/>
          <p:cNvSpPr txBox="1"/>
          <p:nvPr/>
        </p:nvSpPr>
        <p:spPr>
          <a:xfrm>
            <a:off x="4905756" y="1257300"/>
            <a:ext cx="1497787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Inputs &amp; Sources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4762195" y="1623060"/>
            <a:ext cx="1114654" cy="209398"/>
          </a:xfrm>
          <a:prstGeom prst="roundRect">
            <a:avLst>
              <a:gd name="adj" fmla="val 79396"/>
            </a:avLst>
          </a:prstGeom>
          <a:solidFill>
            <a:srgbClr val="E0F2FE"/>
          </a:solidFill>
          <a:ln/>
        </p:spPr>
      </p:sp>
      <p:sp>
        <p:nvSpPr>
          <p:cNvPr id="16" name="Shape 12"/>
          <p:cNvSpPr/>
          <p:nvPr/>
        </p:nvSpPr>
        <p:spPr>
          <a:xfrm>
            <a:off x="5909767" y="1623060"/>
            <a:ext cx="1238098" cy="209398"/>
          </a:xfrm>
          <a:prstGeom prst="roundRect">
            <a:avLst>
              <a:gd name="adj" fmla="val 79396"/>
            </a:avLst>
          </a:prstGeom>
          <a:solidFill>
            <a:srgbClr val="E0F2FE"/>
          </a:solidFill>
          <a:ln/>
        </p:spPr>
      </p:sp>
      <p:sp>
        <p:nvSpPr>
          <p:cNvPr id="17" name="Shape 13"/>
          <p:cNvSpPr/>
          <p:nvPr/>
        </p:nvSpPr>
        <p:spPr>
          <a:xfrm>
            <a:off x="7178954" y="1623060"/>
            <a:ext cx="1181405" cy="209398"/>
          </a:xfrm>
          <a:prstGeom prst="roundRect">
            <a:avLst>
              <a:gd name="adj" fmla="val 79396"/>
            </a:avLst>
          </a:prstGeom>
          <a:solidFill>
            <a:srgbClr val="E0F2FE"/>
          </a:solidFill>
          <a:ln/>
        </p:spPr>
      </p:sp>
      <p:sp>
        <p:nvSpPr>
          <p:cNvPr id="18" name="Shape 14"/>
          <p:cNvSpPr/>
          <p:nvPr/>
        </p:nvSpPr>
        <p:spPr>
          <a:xfrm>
            <a:off x="304495" y="3690518"/>
            <a:ext cx="4076395" cy="19431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9" name="Shape 15"/>
          <p:cNvSpPr/>
          <p:nvPr/>
        </p:nvSpPr>
        <p:spPr>
          <a:xfrm>
            <a:off x="304495" y="3690518"/>
            <a:ext cx="38405" cy="1943100"/>
          </a:xfrm>
          <a:prstGeom prst="rect">
            <a:avLst/>
          </a:prstGeom>
          <a:solidFill>
            <a:srgbClr val="8B5CF6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1310" b="-1310"/>
          <a:stretch/>
        </p:blipFill>
        <p:spPr>
          <a:xfrm>
            <a:off x="533095" y="3921862"/>
            <a:ext cx="209398" cy="171907"/>
          </a:xfrm>
          <a:prstGeom prst="rect">
            <a:avLst/>
          </a:prstGeom>
        </p:spPr>
      </p:pic>
      <p:sp>
        <p:nvSpPr>
          <p:cNvPr id="21" name="Text 16"/>
          <p:cNvSpPr txBox="1"/>
          <p:nvPr/>
        </p:nvSpPr>
        <p:spPr>
          <a:xfrm>
            <a:off x="743407" y="3881628"/>
            <a:ext cx="185989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 Logic</a:t>
            </a:r>
            <a:endParaRPr lang="en-US" sz="1300" dirty="0"/>
          </a:p>
        </p:txBody>
      </p:sp>
      <p:sp>
        <p:nvSpPr>
          <p:cNvPr id="22" name="Shape 17"/>
          <p:cNvSpPr/>
          <p:nvPr/>
        </p:nvSpPr>
        <p:spPr>
          <a:xfrm>
            <a:off x="4533595" y="3690518"/>
            <a:ext cx="4076395" cy="19431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3" name="Shape 18"/>
          <p:cNvSpPr/>
          <p:nvPr/>
        </p:nvSpPr>
        <p:spPr>
          <a:xfrm>
            <a:off x="4533595" y="3690518"/>
            <a:ext cx="38405" cy="1943100"/>
          </a:xfrm>
          <a:prstGeom prst="rect">
            <a:avLst/>
          </a:prstGeom>
          <a:solidFill>
            <a:srgbClr val="EC4899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2725" b="-2725"/>
          <a:stretch/>
        </p:blipFill>
        <p:spPr>
          <a:xfrm>
            <a:off x="4762195" y="3921862"/>
            <a:ext cx="142646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4905756" y="3881628"/>
            <a:ext cx="179313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Outputs &amp; Interfaces</a:t>
            </a:r>
            <a:endParaRPr lang="en-US" sz="1300" dirty="0"/>
          </a:p>
        </p:txBody>
      </p:sp>
      <p:sp>
        <p:nvSpPr>
          <p:cNvPr id="26" name="Shape 20"/>
          <p:cNvSpPr/>
          <p:nvPr/>
        </p:nvSpPr>
        <p:spPr>
          <a:xfrm>
            <a:off x="4762195" y="5013655"/>
            <a:ext cx="3657600" cy="276149"/>
          </a:xfrm>
          <a:prstGeom prst="roundRect">
            <a:avLst>
              <a:gd name="adj" fmla="val 45672"/>
            </a:avLst>
          </a:prstGeom>
          <a:solidFill>
            <a:srgbClr val="F3F4F6"/>
          </a:solidFill>
          <a:ln/>
        </p:spPr>
      </p:sp>
      <p:sp>
        <p:nvSpPr>
          <p:cNvPr id="27" name="Shape 21"/>
          <p:cNvSpPr/>
          <p:nvPr/>
        </p:nvSpPr>
        <p:spPr>
          <a:xfrm>
            <a:off x="304495" y="5779008"/>
            <a:ext cx="4076395" cy="1904695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8" name="Shape 22"/>
          <p:cNvSpPr/>
          <p:nvPr/>
        </p:nvSpPr>
        <p:spPr>
          <a:xfrm>
            <a:off x="304495" y="5779008"/>
            <a:ext cx="38405" cy="1904695"/>
          </a:xfrm>
          <a:prstGeom prst="rect">
            <a:avLst/>
          </a:prstGeom>
          <a:solidFill>
            <a:srgbClr val="F59E0B"/>
          </a:solidFill>
          <a:ln/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1310" b="-1310"/>
          <a:stretch/>
        </p:blipFill>
        <p:spPr>
          <a:xfrm>
            <a:off x="533095" y="6009437"/>
            <a:ext cx="209398" cy="171907"/>
          </a:xfrm>
          <a:prstGeom prst="rect">
            <a:avLst/>
          </a:prstGeom>
        </p:spPr>
      </p:pic>
      <p:sp>
        <p:nvSpPr>
          <p:cNvPr id="30" name="Text 23"/>
          <p:cNvSpPr txBox="1"/>
          <p:nvPr/>
        </p:nvSpPr>
        <p:spPr>
          <a:xfrm>
            <a:off x="743407" y="5969203"/>
            <a:ext cx="185989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Consumers &amp; Access</a:t>
            </a:r>
            <a:endParaRPr lang="en-US" sz="1300" dirty="0"/>
          </a:p>
        </p:txBody>
      </p:sp>
      <p:sp>
        <p:nvSpPr>
          <p:cNvPr id="31" name="Shape 24"/>
          <p:cNvSpPr/>
          <p:nvPr/>
        </p:nvSpPr>
        <p:spPr>
          <a:xfrm>
            <a:off x="4533595" y="5779008"/>
            <a:ext cx="4076395" cy="1904695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32" name="Shape 25"/>
          <p:cNvSpPr/>
          <p:nvPr/>
        </p:nvSpPr>
        <p:spPr>
          <a:xfrm>
            <a:off x="4533595" y="5779008"/>
            <a:ext cx="38405" cy="1904695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762195" y="6009437"/>
            <a:ext cx="171907" cy="171907"/>
          </a:xfrm>
          <a:prstGeom prst="rect">
            <a:avLst/>
          </a:prstGeom>
        </p:spPr>
      </p:pic>
      <p:sp>
        <p:nvSpPr>
          <p:cNvPr id="34" name="Text 26"/>
          <p:cNvSpPr txBox="1"/>
          <p:nvPr/>
        </p:nvSpPr>
        <p:spPr>
          <a:xfrm>
            <a:off x="4934102" y="5969203"/>
            <a:ext cx="194584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&amp; Owners</a:t>
            </a:r>
            <a:endParaRPr lang="en-US" sz="1300" dirty="0"/>
          </a:p>
        </p:txBody>
      </p:sp>
      <p:sp>
        <p:nvSpPr>
          <p:cNvPr id="35" name="Shape 27"/>
          <p:cNvSpPr/>
          <p:nvPr/>
        </p:nvSpPr>
        <p:spPr>
          <a:xfrm>
            <a:off x="0" y="6476695"/>
            <a:ext cx="12191695" cy="38130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Shape 28"/>
          <p:cNvSpPr/>
          <p:nvPr/>
        </p:nvSpPr>
        <p:spPr>
          <a:xfrm>
            <a:off x="0" y="6476695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37" name="Shape 29"/>
          <p:cNvSpPr/>
          <p:nvPr/>
        </p:nvSpPr>
        <p:spPr>
          <a:xfrm>
            <a:off x="7379208" y="6633972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3B82F6"/>
          </a:solidFill>
          <a:ln/>
        </p:spPr>
      </p:sp>
      <p:sp>
        <p:nvSpPr>
          <p:cNvPr id="38" name="Shape 30"/>
          <p:cNvSpPr/>
          <p:nvPr/>
        </p:nvSpPr>
        <p:spPr>
          <a:xfrm>
            <a:off x="7531913" y="6633972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D1D5DB"/>
          </a:solidFill>
          <a:ln/>
        </p:spPr>
      </p:sp>
      <p:sp>
        <p:nvSpPr>
          <p:cNvPr id="39" name="Shape 31"/>
          <p:cNvSpPr/>
          <p:nvPr/>
        </p:nvSpPr>
        <p:spPr>
          <a:xfrm>
            <a:off x="7684618" y="6633972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D1D5DB"/>
          </a:solidFill>
          <a:ln/>
        </p:spPr>
      </p:sp>
      <p:sp>
        <p:nvSpPr>
          <p:cNvPr id="40" name="Shape 32"/>
          <p:cNvSpPr/>
          <p:nvPr/>
        </p:nvSpPr>
        <p:spPr>
          <a:xfrm>
            <a:off x="7836408" y="6633972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D1D5DB"/>
          </a:solidFill>
          <a:ln/>
        </p:spPr>
      </p:sp>
      <p:sp>
        <p:nvSpPr>
          <p:cNvPr id="41" name="Text 33"/>
          <p:cNvSpPr txBox="1"/>
          <p:nvPr/>
        </p:nvSpPr>
        <p:spPr>
          <a:xfrm>
            <a:off x="457200" y="118872"/>
            <a:ext cx="34152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1 — QUALITY ENGINEERING BLUEPRINT</a:t>
            </a:r>
            <a:endParaRPr lang="en-US" sz="1000" dirty="0"/>
          </a:p>
        </p:txBody>
      </p:sp>
      <p:sp>
        <p:nvSpPr>
          <p:cNvPr id="42" name="Text 34"/>
          <p:cNvSpPr txBox="1"/>
          <p:nvPr/>
        </p:nvSpPr>
        <p:spPr>
          <a:xfrm>
            <a:off x="457200" y="347472"/>
            <a:ext cx="504840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 Data Product Canvas (Quality-First)</a:t>
            </a:r>
            <a:endParaRPr lang="en-US" sz="1800" dirty="0"/>
          </a:p>
        </p:txBody>
      </p:sp>
      <p:sp>
        <p:nvSpPr>
          <p:cNvPr id="43" name="Text 35"/>
          <p:cNvSpPr txBox="1"/>
          <p:nvPr/>
        </p:nvSpPr>
        <p:spPr>
          <a:xfrm>
            <a:off x="9629546" y="204826"/>
            <a:ext cx="16669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Template: canvas_one_pager</a:t>
            </a:r>
            <a:endParaRPr lang="en-US" sz="900" dirty="0"/>
          </a:p>
        </p:txBody>
      </p:sp>
      <p:sp>
        <p:nvSpPr>
          <p:cNvPr id="44" name="Text 36"/>
          <p:cNvSpPr txBox="1"/>
          <p:nvPr/>
        </p:nvSpPr>
        <p:spPr>
          <a:xfrm>
            <a:off x="9534449" y="366674"/>
            <a:ext cx="17766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Proprietary &amp; Confidential</a:t>
            </a:r>
            <a:endParaRPr lang="en-US" sz="1000" dirty="0"/>
          </a:p>
        </p:txBody>
      </p:sp>
      <p:sp>
        <p:nvSpPr>
          <p:cNvPr id="45" name="Text 37"/>
          <p:cNvSpPr txBox="1"/>
          <p:nvPr/>
        </p:nvSpPr>
        <p:spPr>
          <a:xfrm>
            <a:off x="533095" y="1632204"/>
            <a:ext cx="3398825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Goal: Provide clean customer 360 view for marketing personalization.</a:t>
            </a:r>
            <a:endParaRPr lang="en-US" sz="1000" dirty="0"/>
          </a:p>
        </p:txBody>
      </p:sp>
      <p:sp>
        <p:nvSpPr>
          <p:cNvPr id="46" name="Text 38"/>
          <p:cNvSpPr txBox="1"/>
          <p:nvPr/>
        </p:nvSpPr>
        <p:spPr>
          <a:xfrm>
            <a:off x="533095" y="2093062"/>
            <a:ext cx="14941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OUTCOMES</a:t>
            </a:r>
            <a:endParaRPr lang="en-US" sz="1000" dirty="0"/>
          </a:p>
        </p:txBody>
      </p:sp>
      <p:sp>
        <p:nvSpPr>
          <p:cNvPr id="47" name="Text 39"/>
          <p:cNvSpPr txBox="1"/>
          <p:nvPr/>
        </p:nvSpPr>
        <p:spPr>
          <a:xfrm>
            <a:off x="685800" y="2341778"/>
            <a:ext cx="272308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churn by 5% via targeted offers.</a:t>
            </a:r>
            <a:endParaRPr lang="en-US" sz="1000" dirty="0"/>
          </a:p>
        </p:txBody>
      </p:sp>
      <p:sp>
        <p:nvSpPr>
          <p:cNvPr id="48" name="Text 40"/>
          <p:cNvSpPr txBox="1"/>
          <p:nvPr/>
        </p:nvSpPr>
        <p:spPr>
          <a:xfrm>
            <a:off x="685800" y="2591410"/>
            <a:ext cx="23893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upsell conversion by 10%.</a:t>
            </a:r>
            <a:endParaRPr lang="en-US" sz="1000" dirty="0"/>
          </a:p>
        </p:txBody>
      </p:sp>
      <p:sp>
        <p:nvSpPr>
          <p:cNvPr id="49" name="Text 41"/>
          <p:cNvSpPr txBox="1"/>
          <p:nvPr/>
        </p:nvSpPr>
        <p:spPr>
          <a:xfrm>
            <a:off x="533095" y="2859329"/>
            <a:ext cx="1265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ROI HYPOTHESIS</a:t>
            </a:r>
            <a:endParaRPr lang="en-US" sz="1000" dirty="0"/>
          </a:p>
        </p:txBody>
      </p:sp>
      <p:sp>
        <p:nvSpPr>
          <p:cNvPr id="50" name="Text 42"/>
          <p:cNvSpPr txBox="1"/>
          <p:nvPr/>
        </p:nvSpPr>
        <p:spPr>
          <a:xfrm>
            <a:off x="533095" y="3108046"/>
            <a:ext cx="294162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$2M annual revenue lift based on pilot data.</a:t>
            </a:r>
            <a:endParaRPr lang="en-US" sz="1000" dirty="0"/>
          </a:p>
        </p:txBody>
      </p:sp>
      <p:sp>
        <p:nvSpPr>
          <p:cNvPr id="51" name="Text 43"/>
          <p:cNvSpPr txBox="1"/>
          <p:nvPr/>
        </p:nvSpPr>
        <p:spPr>
          <a:xfrm>
            <a:off x="4839005" y="1651406"/>
            <a:ext cx="10479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369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CRM (Salesforce)</a:t>
            </a:r>
            <a:endParaRPr lang="en-US" sz="900" dirty="0"/>
          </a:p>
        </p:txBody>
      </p:sp>
      <p:sp>
        <p:nvSpPr>
          <p:cNvPr id="52" name="Text 44"/>
          <p:cNvSpPr txBox="1"/>
          <p:nvPr/>
        </p:nvSpPr>
        <p:spPr>
          <a:xfrm>
            <a:off x="5985662" y="1651406"/>
            <a:ext cx="11722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369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Clickstream (Kafka)</a:t>
            </a:r>
            <a:endParaRPr lang="en-US" sz="900" dirty="0"/>
          </a:p>
        </p:txBody>
      </p:sp>
      <p:sp>
        <p:nvSpPr>
          <p:cNvPr id="53" name="Text 45"/>
          <p:cNvSpPr txBox="1"/>
          <p:nvPr/>
        </p:nvSpPr>
        <p:spPr>
          <a:xfrm>
            <a:off x="7254850" y="1651406"/>
            <a:ext cx="11146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369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(Zendesk)</a:t>
            </a:r>
            <a:endParaRPr lang="en-US" sz="900" dirty="0"/>
          </a:p>
        </p:txBody>
      </p:sp>
      <p:sp>
        <p:nvSpPr>
          <p:cNvPr id="54" name="Text 46"/>
          <p:cNvSpPr txBox="1"/>
          <p:nvPr/>
        </p:nvSpPr>
        <p:spPr>
          <a:xfrm>
            <a:off x="4762195" y="1956816"/>
            <a:ext cx="117043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DEPENDENCIES</a:t>
            </a:r>
            <a:endParaRPr lang="en-US" sz="1000" dirty="0"/>
          </a:p>
        </p:txBody>
      </p:sp>
      <p:sp>
        <p:nvSpPr>
          <p:cNvPr id="55" name="Text 47"/>
          <p:cNvSpPr txBox="1"/>
          <p:nvPr/>
        </p:nvSpPr>
        <p:spPr>
          <a:xfrm>
            <a:off x="4914900" y="2205533"/>
            <a:ext cx="277977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Daily batch dump from CRM (02:00 UTC)</a:t>
            </a:r>
            <a:endParaRPr lang="en-US" sz="1000" dirty="0"/>
          </a:p>
        </p:txBody>
      </p:sp>
      <p:sp>
        <p:nvSpPr>
          <p:cNvPr id="56" name="Text 48"/>
          <p:cNvSpPr txBox="1"/>
          <p:nvPr/>
        </p:nvSpPr>
        <p:spPr>
          <a:xfrm>
            <a:off x="4914900" y="2455164"/>
            <a:ext cx="29800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events stream topic: `user_events`</a:t>
            </a:r>
            <a:endParaRPr lang="en-US" sz="1000" dirty="0"/>
          </a:p>
        </p:txBody>
      </p:sp>
      <p:sp>
        <p:nvSpPr>
          <p:cNvPr id="57" name="Text 49"/>
          <p:cNvSpPr txBox="1"/>
          <p:nvPr/>
        </p:nvSpPr>
        <p:spPr>
          <a:xfrm>
            <a:off x="533095" y="4256532"/>
            <a:ext cx="354147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Logic: Identity resolution across email/device_id.</a:t>
            </a:r>
            <a:endParaRPr lang="en-US" sz="1000" dirty="0"/>
          </a:p>
        </p:txBody>
      </p:sp>
      <p:sp>
        <p:nvSpPr>
          <p:cNvPr id="58" name="Text 50"/>
          <p:cNvSpPr txBox="1"/>
          <p:nvPr/>
        </p:nvSpPr>
        <p:spPr>
          <a:xfrm>
            <a:off x="533095" y="4525366"/>
            <a:ext cx="14749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STEPS</a:t>
            </a:r>
            <a:endParaRPr lang="en-US" sz="1000" dirty="0"/>
          </a:p>
        </p:txBody>
      </p:sp>
      <p:sp>
        <p:nvSpPr>
          <p:cNvPr id="59" name="Text 51"/>
          <p:cNvSpPr txBox="1"/>
          <p:nvPr/>
        </p:nvSpPr>
        <p:spPr>
          <a:xfrm>
            <a:off x="685800" y="4774082"/>
            <a:ext cx="22466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 raw Bronze (append-only)</a:t>
            </a:r>
            <a:endParaRPr lang="en-US" sz="1000" dirty="0"/>
          </a:p>
        </p:txBody>
      </p:sp>
      <p:sp>
        <p:nvSpPr>
          <p:cNvPr id="60" name="Text 52"/>
          <p:cNvSpPr txBox="1"/>
          <p:nvPr/>
        </p:nvSpPr>
        <p:spPr>
          <a:xfrm>
            <a:off x="685800" y="5022799"/>
            <a:ext cx="189372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Deduplicate &amp; clean (Silver)</a:t>
            </a:r>
            <a:endParaRPr lang="en-US" sz="1000" dirty="0"/>
          </a:p>
        </p:txBody>
      </p:sp>
      <p:sp>
        <p:nvSpPr>
          <p:cNvPr id="61" name="Text 53"/>
          <p:cNvSpPr txBox="1"/>
          <p:nvPr/>
        </p:nvSpPr>
        <p:spPr>
          <a:xfrm>
            <a:off x="685800" y="5253228"/>
            <a:ext cx="22750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 session metrics (Gold)</a:t>
            </a:r>
            <a:endParaRPr lang="en-US" sz="1000" dirty="0"/>
          </a:p>
        </p:txBody>
      </p:sp>
      <p:sp>
        <p:nvSpPr>
          <p:cNvPr id="62" name="Text 54"/>
          <p:cNvSpPr txBox="1"/>
          <p:nvPr/>
        </p:nvSpPr>
        <p:spPr>
          <a:xfrm>
            <a:off x="4762195" y="4256532"/>
            <a:ext cx="30751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Interface: Delta Table `gold.cust_360`</a:t>
            </a:r>
            <a:endParaRPr lang="en-US" sz="1000" dirty="0"/>
          </a:p>
        </p:txBody>
      </p:sp>
      <p:sp>
        <p:nvSpPr>
          <p:cNvPr id="63" name="Text 55"/>
          <p:cNvSpPr txBox="1"/>
          <p:nvPr/>
        </p:nvSpPr>
        <p:spPr>
          <a:xfrm>
            <a:off x="4762195" y="4506163"/>
            <a:ext cx="351312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Secondary Interface: REST API for real-time scoring.</a:t>
            </a:r>
            <a:endParaRPr lang="en-US" sz="1000" dirty="0"/>
          </a:p>
        </p:txBody>
      </p:sp>
      <p:sp>
        <p:nvSpPr>
          <p:cNvPr id="64" name="Text 56"/>
          <p:cNvSpPr txBox="1"/>
          <p:nvPr/>
        </p:nvSpPr>
        <p:spPr>
          <a:xfrm>
            <a:off x="4762195" y="4774082"/>
            <a:ext cx="71323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</a:t>
            </a:r>
            <a:endParaRPr lang="en-US" sz="1000" dirty="0"/>
          </a:p>
        </p:txBody>
      </p:sp>
      <p:sp>
        <p:nvSpPr>
          <p:cNvPr id="65" name="Text 57"/>
          <p:cNvSpPr txBox="1"/>
          <p:nvPr/>
        </p:nvSpPr>
        <p:spPr>
          <a:xfrm>
            <a:off x="4800600" y="5071262"/>
            <a:ext cx="32369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cust_id (PK), segment, LTV, last_login</a:t>
            </a:r>
            <a:endParaRPr lang="en-US" sz="1000" dirty="0"/>
          </a:p>
        </p:txBody>
      </p:sp>
      <p:sp>
        <p:nvSpPr>
          <p:cNvPr id="66" name="Text 58"/>
          <p:cNvSpPr txBox="1"/>
          <p:nvPr/>
        </p:nvSpPr>
        <p:spPr>
          <a:xfrm>
            <a:off x="533095" y="6344107"/>
            <a:ext cx="3351276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Downstream Teams: Marketing Ops, Data Science (Churn Model).</a:t>
            </a:r>
            <a:endParaRPr lang="en-US" sz="1000" dirty="0"/>
          </a:p>
        </p:txBody>
      </p:sp>
      <p:sp>
        <p:nvSpPr>
          <p:cNvPr id="67" name="Text 59"/>
          <p:cNvSpPr txBox="1"/>
          <p:nvPr/>
        </p:nvSpPr>
        <p:spPr>
          <a:xfrm>
            <a:off x="533095" y="6804965"/>
            <a:ext cx="132222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POLICIES</a:t>
            </a:r>
            <a:endParaRPr lang="en-US" sz="1000" dirty="0"/>
          </a:p>
        </p:txBody>
      </p:sp>
      <p:sp>
        <p:nvSpPr>
          <p:cNvPr id="68" name="Text 60"/>
          <p:cNvSpPr txBox="1"/>
          <p:nvPr/>
        </p:nvSpPr>
        <p:spPr>
          <a:xfrm>
            <a:off x="685800" y="7053682"/>
            <a:ext cx="220827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PII Masking applied for DS team.</a:t>
            </a:r>
            <a:endParaRPr lang="en-US" sz="1000" dirty="0"/>
          </a:p>
        </p:txBody>
      </p:sp>
      <p:sp>
        <p:nvSpPr>
          <p:cNvPr id="69" name="Text 61"/>
          <p:cNvSpPr txBox="1"/>
          <p:nvPr/>
        </p:nvSpPr>
        <p:spPr>
          <a:xfrm>
            <a:off x="685800" y="7303313"/>
            <a:ext cx="308427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Read-only access via `marketing_reader` role.</a:t>
            </a:r>
            <a:endParaRPr lang="en-US" sz="1000" dirty="0"/>
          </a:p>
        </p:txBody>
      </p:sp>
      <p:sp>
        <p:nvSpPr>
          <p:cNvPr id="70" name="Text 62"/>
          <p:cNvSpPr txBox="1"/>
          <p:nvPr/>
        </p:nvSpPr>
        <p:spPr>
          <a:xfrm>
            <a:off x="4762195" y="6334963"/>
            <a:ext cx="9052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Owner</a:t>
            </a:r>
            <a:endParaRPr lang="en-US" sz="900" dirty="0"/>
          </a:p>
        </p:txBody>
      </p:sp>
      <p:sp>
        <p:nvSpPr>
          <p:cNvPr id="71" name="Text 63"/>
          <p:cNvSpPr txBox="1"/>
          <p:nvPr/>
        </p:nvSpPr>
        <p:spPr>
          <a:xfrm>
            <a:off x="4762195" y="6496812"/>
            <a:ext cx="6144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Sarah J.</a:t>
            </a:r>
            <a:endParaRPr lang="en-US" sz="1000" dirty="0"/>
          </a:p>
        </p:txBody>
      </p:sp>
      <p:sp>
        <p:nvSpPr>
          <p:cNvPr id="72" name="Text 64"/>
          <p:cNvSpPr txBox="1"/>
          <p:nvPr/>
        </p:nvSpPr>
        <p:spPr>
          <a:xfrm>
            <a:off x="6629400" y="6334963"/>
            <a:ext cx="8193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Steward</a:t>
            </a:r>
            <a:endParaRPr lang="en-US" sz="900" dirty="0"/>
          </a:p>
        </p:txBody>
      </p:sp>
      <p:sp>
        <p:nvSpPr>
          <p:cNvPr id="73" name="Text 65"/>
          <p:cNvSpPr txBox="1"/>
          <p:nvPr/>
        </p:nvSpPr>
        <p:spPr>
          <a:xfrm>
            <a:off x="6629400" y="6496812"/>
            <a:ext cx="5577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Mike L.</a:t>
            </a:r>
            <a:endParaRPr lang="en-US" sz="1000" dirty="0"/>
          </a:p>
        </p:txBody>
      </p:sp>
      <p:sp>
        <p:nvSpPr>
          <p:cNvPr id="74" name="Text 66"/>
          <p:cNvSpPr txBox="1"/>
          <p:nvPr/>
        </p:nvSpPr>
        <p:spPr>
          <a:xfrm>
            <a:off x="4762195" y="6753758"/>
            <a:ext cx="8193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Classification</a:t>
            </a:r>
            <a:endParaRPr lang="en-US" sz="900" dirty="0"/>
          </a:p>
        </p:txBody>
      </p:sp>
      <p:sp>
        <p:nvSpPr>
          <p:cNvPr id="75" name="Shape 67"/>
          <p:cNvSpPr/>
          <p:nvPr/>
        </p:nvSpPr>
        <p:spPr>
          <a:xfrm>
            <a:off x="4762195" y="6925666"/>
            <a:ext cx="952805" cy="161849"/>
          </a:xfrm>
          <a:prstGeom prst="roundRect">
            <a:avLst>
              <a:gd name="adj" fmla="val 132934"/>
            </a:avLst>
          </a:prstGeom>
          <a:solidFill>
            <a:srgbClr val="FEF2F2"/>
          </a:solidFill>
          <a:ln w="12700">
            <a:solidFill>
              <a:srgbClr val="FECACA"/>
            </a:solidFill>
            <a:prstDash val="solid"/>
          </a:ln>
        </p:spPr>
      </p:sp>
      <p:sp>
        <p:nvSpPr>
          <p:cNvPr id="76" name="Text 68"/>
          <p:cNvSpPr txBox="1"/>
          <p:nvPr/>
        </p:nvSpPr>
        <p:spPr>
          <a:xfrm>
            <a:off x="4809744" y="6934810"/>
            <a:ext cx="9436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</a:t>
            </a:r>
            <a:endParaRPr lang="en-US" sz="900" dirty="0"/>
          </a:p>
        </p:txBody>
      </p:sp>
      <p:sp>
        <p:nvSpPr>
          <p:cNvPr id="77" name="Text 69"/>
          <p:cNvSpPr txBox="1"/>
          <p:nvPr/>
        </p:nvSpPr>
        <p:spPr>
          <a:xfrm>
            <a:off x="6629400" y="6753758"/>
            <a:ext cx="6007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Retention</a:t>
            </a:r>
            <a:endParaRPr lang="en-US" sz="900" dirty="0"/>
          </a:p>
        </p:txBody>
      </p:sp>
      <p:sp>
        <p:nvSpPr>
          <p:cNvPr id="78" name="Text 70"/>
          <p:cNvSpPr txBox="1"/>
          <p:nvPr/>
        </p:nvSpPr>
        <p:spPr>
          <a:xfrm>
            <a:off x="6629400" y="6915607"/>
            <a:ext cx="5769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Years</a:t>
            </a:r>
            <a:endParaRPr lang="en-US" sz="1000" dirty="0"/>
          </a:p>
        </p:txBody>
      </p:sp>
      <p:sp>
        <p:nvSpPr>
          <p:cNvPr id="79" name="Text 71"/>
          <p:cNvSpPr txBox="1"/>
          <p:nvPr/>
        </p:nvSpPr>
        <p:spPr>
          <a:xfrm>
            <a:off x="457200" y="6596482"/>
            <a:ext cx="32580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© 2026 Enterprise Quality Engineering. All rights reserved.</a:t>
            </a:r>
            <a:endParaRPr lang="en-US" sz="900" dirty="0"/>
          </a:p>
        </p:txBody>
      </p:sp>
      <p:sp>
        <p:nvSpPr>
          <p:cNvPr id="80" name="Text 72"/>
          <p:cNvSpPr txBox="1"/>
          <p:nvPr/>
        </p:nvSpPr>
        <p:spPr>
          <a:xfrm>
            <a:off x="11664086" y="6596482"/>
            <a:ext cx="1627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</a:t>
            </a:r>
            <a:endParaRPr lang="en-US" sz="900" dirty="0"/>
          </a:p>
        </p:txBody>
      </p:sp>
      <p:sp>
        <p:nvSpPr>
          <p:cNvPr id="81" name="Shape 73"/>
          <p:cNvSpPr/>
          <p:nvPr/>
        </p:nvSpPr>
        <p:spPr>
          <a:xfrm>
            <a:off x="8839505" y="1067105"/>
            <a:ext cx="3047695" cy="5105095"/>
          </a:xfrm>
          <a:prstGeom prst="roundRect">
            <a:avLst>
              <a:gd name="adj" fmla="val 750"/>
            </a:avLst>
          </a:prstGeom>
          <a:solidFill>
            <a:srgbClr val="1E293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2" name="Shape 74"/>
          <p:cNvSpPr/>
          <p:nvPr/>
        </p:nvSpPr>
        <p:spPr>
          <a:xfrm>
            <a:off x="11048695" y="685800"/>
            <a:ext cx="1218895" cy="1218895"/>
          </a:xfrm>
          <a:prstGeom prst="roundRect">
            <a:avLst>
              <a:gd name="adj" fmla="val 75019"/>
            </a:avLst>
          </a:prstGeom>
          <a:solidFill>
            <a:srgbClr val="3B82F6">
              <a:alpha val="10000"/>
            </a:srgbClr>
          </a:solidFill>
          <a:ln/>
        </p:spPr>
      </p:sp>
      <p:pic>
        <p:nvPicPr>
          <p:cNvPr id="83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9068105" y="1343254"/>
            <a:ext cx="171907" cy="171907"/>
          </a:xfrm>
          <a:prstGeom prst="rect">
            <a:avLst/>
          </a:prstGeom>
        </p:spPr>
      </p:pic>
      <p:sp>
        <p:nvSpPr>
          <p:cNvPr id="84" name="Text 75"/>
          <p:cNvSpPr txBox="1"/>
          <p:nvPr/>
        </p:nvSpPr>
        <p:spPr>
          <a:xfrm>
            <a:off x="9315907" y="1295705"/>
            <a:ext cx="1510589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Contract</a:t>
            </a:r>
            <a:endParaRPr lang="en-US" sz="1300" dirty="0"/>
          </a:p>
        </p:txBody>
      </p:sp>
      <p:sp>
        <p:nvSpPr>
          <p:cNvPr id="85" name="Shape 76"/>
          <p:cNvSpPr/>
          <p:nvPr/>
        </p:nvSpPr>
        <p:spPr>
          <a:xfrm>
            <a:off x="9068105" y="1828800"/>
            <a:ext cx="25904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6" name="Text 77"/>
          <p:cNvSpPr txBox="1"/>
          <p:nvPr/>
        </p:nvSpPr>
        <p:spPr>
          <a:xfrm>
            <a:off x="9068105" y="1600200"/>
            <a:ext cx="19431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Guaranteed Service Levels (SLOs)</a:t>
            </a:r>
            <a:endParaRPr lang="en-US" sz="900" dirty="0"/>
          </a:p>
        </p:txBody>
      </p:sp>
      <p:sp>
        <p:nvSpPr>
          <p:cNvPr id="87" name="Shape 78"/>
          <p:cNvSpPr/>
          <p:nvPr/>
        </p:nvSpPr>
        <p:spPr>
          <a:xfrm>
            <a:off x="9068105" y="2066544"/>
            <a:ext cx="2553005" cy="942746"/>
          </a:xfrm>
          <a:prstGeom prst="roundRect">
            <a:avLst>
              <a:gd name="adj" fmla="val 5878"/>
            </a:avLst>
          </a:prstGeom>
          <a:solidFill>
            <a:srgbClr val="FFFFFF">
              <a:alpha val="10000"/>
            </a:srgbClr>
          </a:solidFill>
          <a:ln/>
        </p:spPr>
      </p:sp>
      <p:sp>
        <p:nvSpPr>
          <p:cNvPr id="88" name="Shape 79"/>
          <p:cNvSpPr/>
          <p:nvPr/>
        </p:nvSpPr>
        <p:spPr>
          <a:xfrm>
            <a:off x="9068105" y="2066544"/>
            <a:ext cx="28346" cy="942746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8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9210751" y="2206447"/>
            <a:ext cx="133502" cy="133502"/>
          </a:xfrm>
          <a:prstGeom prst="rect">
            <a:avLst/>
          </a:prstGeom>
        </p:spPr>
      </p:pic>
      <p:sp>
        <p:nvSpPr>
          <p:cNvPr id="90" name="Text 80"/>
          <p:cNvSpPr txBox="1"/>
          <p:nvPr/>
        </p:nvSpPr>
        <p:spPr>
          <a:xfrm>
            <a:off x="9381744" y="2200046"/>
            <a:ext cx="91714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FRESHNESS</a:t>
            </a:r>
            <a:endParaRPr lang="en-US" sz="1000" dirty="0"/>
          </a:p>
        </p:txBody>
      </p:sp>
      <p:sp>
        <p:nvSpPr>
          <p:cNvPr id="91" name="Text 81"/>
          <p:cNvSpPr txBox="1"/>
          <p:nvPr/>
        </p:nvSpPr>
        <p:spPr>
          <a:xfrm>
            <a:off x="9210751" y="2442362"/>
            <a:ext cx="9336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T-1 Hour</a:t>
            </a:r>
            <a:endParaRPr lang="en-US" sz="1500" dirty="0"/>
          </a:p>
        </p:txBody>
      </p:sp>
      <p:sp>
        <p:nvSpPr>
          <p:cNvPr id="92" name="Text 82"/>
          <p:cNvSpPr txBox="1"/>
          <p:nvPr/>
        </p:nvSpPr>
        <p:spPr>
          <a:xfrm>
            <a:off x="9210751" y="2737714"/>
            <a:ext cx="17913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A7F3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available by 8:00 AM daily</a:t>
            </a:r>
            <a:endParaRPr lang="en-US" sz="900" dirty="0"/>
          </a:p>
        </p:txBody>
      </p:sp>
      <p:sp>
        <p:nvSpPr>
          <p:cNvPr id="93" name="Shape 83"/>
          <p:cNvSpPr/>
          <p:nvPr/>
        </p:nvSpPr>
        <p:spPr>
          <a:xfrm>
            <a:off x="9068105" y="3156509"/>
            <a:ext cx="2553005" cy="942746"/>
          </a:xfrm>
          <a:prstGeom prst="roundRect">
            <a:avLst>
              <a:gd name="adj" fmla="val 5878"/>
            </a:avLst>
          </a:prstGeom>
          <a:solidFill>
            <a:srgbClr val="FFFFFF">
              <a:alpha val="10000"/>
            </a:srgbClr>
          </a:solidFill>
          <a:ln/>
        </p:spPr>
      </p:sp>
      <p:sp>
        <p:nvSpPr>
          <p:cNvPr id="94" name="Shape 84"/>
          <p:cNvSpPr/>
          <p:nvPr/>
        </p:nvSpPr>
        <p:spPr>
          <a:xfrm>
            <a:off x="9068105" y="3156509"/>
            <a:ext cx="28346" cy="942746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95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9210751" y="3296412"/>
            <a:ext cx="133502" cy="133502"/>
          </a:xfrm>
          <a:prstGeom prst="rect">
            <a:avLst/>
          </a:prstGeom>
        </p:spPr>
      </p:pic>
      <p:sp>
        <p:nvSpPr>
          <p:cNvPr id="96" name="Text 85"/>
          <p:cNvSpPr txBox="1"/>
          <p:nvPr/>
        </p:nvSpPr>
        <p:spPr>
          <a:xfrm>
            <a:off x="9381744" y="3290011"/>
            <a:ext cx="123078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COMPLETENESS</a:t>
            </a:r>
            <a:endParaRPr lang="en-US" sz="1000" dirty="0"/>
          </a:p>
        </p:txBody>
      </p:sp>
      <p:sp>
        <p:nvSpPr>
          <p:cNvPr id="97" name="Text 86"/>
          <p:cNvSpPr txBox="1"/>
          <p:nvPr/>
        </p:nvSpPr>
        <p:spPr>
          <a:xfrm>
            <a:off x="9210751" y="3532327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99.95%</a:t>
            </a:r>
            <a:endParaRPr lang="en-US" sz="1500" dirty="0"/>
          </a:p>
        </p:txBody>
      </p:sp>
      <p:sp>
        <p:nvSpPr>
          <p:cNvPr id="98" name="Text 87"/>
          <p:cNvSpPr txBox="1"/>
          <p:nvPr/>
        </p:nvSpPr>
        <p:spPr>
          <a:xfrm>
            <a:off x="9210751" y="3827678"/>
            <a:ext cx="13432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Non-null essential keys</a:t>
            </a:r>
            <a:endParaRPr lang="en-US" sz="900" dirty="0"/>
          </a:p>
        </p:txBody>
      </p:sp>
      <p:sp>
        <p:nvSpPr>
          <p:cNvPr id="99" name="Shape 88"/>
          <p:cNvSpPr/>
          <p:nvPr/>
        </p:nvSpPr>
        <p:spPr>
          <a:xfrm>
            <a:off x="9068105" y="4246474"/>
            <a:ext cx="2553005" cy="942746"/>
          </a:xfrm>
          <a:prstGeom prst="roundRect">
            <a:avLst>
              <a:gd name="adj" fmla="val 5878"/>
            </a:avLst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00" name="Shape 89"/>
          <p:cNvSpPr/>
          <p:nvPr/>
        </p:nvSpPr>
        <p:spPr>
          <a:xfrm>
            <a:off x="9068105" y="4246474"/>
            <a:ext cx="28346" cy="942746"/>
          </a:xfrm>
          <a:prstGeom prst="rect">
            <a:avLst/>
          </a:prstGeom>
          <a:solidFill>
            <a:srgbClr val="F59E0B"/>
          </a:solidFill>
          <a:ln/>
        </p:spPr>
      </p:sp>
      <p:pic>
        <p:nvPicPr>
          <p:cNvPr id="101" name="Image 9" descr="preencoded.png">    </p:cNvPr>
          <p:cNvPicPr>
            <a:picLocks noChangeAspect="1"/>
          </p:cNvPicPr>
          <p:nvPr/>
        </p:nvPicPr>
        <p:blipFill>
          <a:blip r:embed="rId10"/>
          <a:srcRect l="-1507" r="-1507" t="0" b="0"/>
          <a:stretch/>
        </p:blipFill>
        <p:spPr>
          <a:xfrm>
            <a:off x="9210751" y="4386377"/>
            <a:ext cx="171907" cy="133502"/>
          </a:xfrm>
          <a:prstGeom prst="rect">
            <a:avLst/>
          </a:prstGeom>
        </p:spPr>
      </p:pic>
      <p:sp>
        <p:nvSpPr>
          <p:cNvPr id="102" name="Text 90"/>
          <p:cNvSpPr txBox="1"/>
          <p:nvPr/>
        </p:nvSpPr>
        <p:spPr>
          <a:xfrm>
            <a:off x="9420149" y="4379976"/>
            <a:ext cx="87873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000" dirty="0"/>
          </a:p>
        </p:txBody>
      </p:sp>
      <p:sp>
        <p:nvSpPr>
          <p:cNvPr id="103" name="Text 91"/>
          <p:cNvSpPr txBox="1"/>
          <p:nvPr/>
        </p:nvSpPr>
        <p:spPr>
          <a:xfrm>
            <a:off x="9210751" y="4621378"/>
            <a:ext cx="9811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+/- 0.5%</a:t>
            </a:r>
            <a:endParaRPr lang="en-US" sz="1500" dirty="0"/>
          </a:p>
        </p:txBody>
      </p:sp>
      <p:sp>
        <p:nvSpPr>
          <p:cNvPr id="104" name="Text 92"/>
          <p:cNvSpPr txBox="1"/>
          <p:nvPr/>
        </p:nvSpPr>
        <p:spPr>
          <a:xfrm>
            <a:off x="9210751" y="4916729"/>
            <a:ext cx="15718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DE6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Variance vs Source System</a:t>
            </a:r>
            <a:endParaRPr lang="en-US" sz="900" dirty="0"/>
          </a:p>
        </p:txBody>
      </p:sp>
      <p:sp>
        <p:nvSpPr>
          <p:cNvPr id="105" name="Shape 93"/>
          <p:cNvSpPr/>
          <p:nvPr/>
        </p:nvSpPr>
        <p:spPr>
          <a:xfrm>
            <a:off x="9068105" y="5336438"/>
            <a:ext cx="2553005" cy="942746"/>
          </a:xfrm>
          <a:prstGeom prst="roundRect">
            <a:avLst>
              <a:gd name="adj" fmla="val 5878"/>
            </a:avLst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06" name="Shape 94"/>
          <p:cNvSpPr/>
          <p:nvPr/>
        </p:nvSpPr>
        <p:spPr>
          <a:xfrm>
            <a:off x="9068105" y="5336438"/>
            <a:ext cx="28346" cy="942746"/>
          </a:xfrm>
          <a:prstGeom prst="rect">
            <a:avLst/>
          </a:prstGeom>
          <a:solidFill>
            <a:srgbClr val="EC4899"/>
          </a:solidFill>
          <a:ln/>
        </p:spPr>
      </p:sp>
      <p:pic>
        <p:nvPicPr>
          <p:cNvPr id="107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9210751" y="5476342"/>
            <a:ext cx="133502" cy="133502"/>
          </a:xfrm>
          <a:prstGeom prst="rect">
            <a:avLst/>
          </a:prstGeom>
        </p:spPr>
      </p:pic>
      <p:sp>
        <p:nvSpPr>
          <p:cNvPr id="108" name="Text 95"/>
          <p:cNvSpPr txBox="1"/>
          <p:nvPr/>
        </p:nvSpPr>
        <p:spPr>
          <a:xfrm>
            <a:off x="9381744" y="5469026"/>
            <a:ext cx="73609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VALIDITY</a:t>
            </a:r>
            <a:endParaRPr lang="en-US" sz="1000" dirty="0"/>
          </a:p>
        </p:txBody>
      </p:sp>
      <p:sp>
        <p:nvSpPr>
          <p:cNvPr id="109" name="Text 96"/>
          <p:cNvSpPr txBox="1"/>
          <p:nvPr/>
        </p:nvSpPr>
        <p:spPr>
          <a:xfrm>
            <a:off x="9210751" y="5711342"/>
            <a:ext cx="991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 Critical</a:t>
            </a:r>
            <a:endParaRPr lang="en-US" sz="1500" dirty="0"/>
          </a:p>
        </p:txBody>
      </p:sp>
      <p:sp>
        <p:nvSpPr>
          <p:cNvPr id="110" name="Text 97"/>
          <p:cNvSpPr txBox="1"/>
          <p:nvPr/>
        </p:nvSpPr>
        <p:spPr>
          <a:xfrm>
            <a:off x="9210751" y="6006694"/>
            <a:ext cx="13624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BCFE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Blocking errors allowed</a:t>
            </a:r>
            <a:endParaRPr lang="en-US" sz="900" dirty="0"/>
          </a:p>
        </p:txBody>
      </p:sp>
      <p:sp>
        <p:nvSpPr>
          <p:cNvPr id="111" name="Shape 98"/>
          <p:cNvSpPr/>
          <p:nvPr/>
        </p:nvSpPr>
        <p:spPr>
          <a:xfrm>
            <a:off x="9068105" y="5324551"/>
            <a:ext cx="25904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2" name="Text 99"/>
          <p:cNvSpPr txBox="1"/>
          <p:nvPr/>
        </p:nvSpPr>
        <p:spPr>
          <a:xfrm>
            <a:off x="9068105" y="5524805"/>
            <a:ext cx="8860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Health</a:t>
            </a:r>
            <a:endParaRPr lang="en-US" sz="900" dirty="0"/>
          </a:p>
        </p:txBody>
      </p:sp>
      <p:sp>
        <p:nvSpPr>
          <p:cNvPr id="113" name="Shape 100"/>
          <p:cNvSpPr/>
          <p:nvPr/>
        </p:nvSpPr>
        <p:spPr>
          <a:xfrm>
            <a:off x="10966399" y="5486400"/>
            <a:ext cx="694944" cy="228600"/>
          </a:xfrm>
          <a:prstGeom prst="roundRect">
            <a:avLst>
              <a:gd name="adj" fmla="val 400000"/>
            </a:avLst>
          </a:prstGeom>
          <a:solidFill>
            <a:srgbClr val="10B981"/>
          </a:solidFill>
          <a:ln/>
        </p:spPr>
      </p:sp>
      <p:sp>
        <p:nvSpPr>
          <p:cNvPr id="114" name="Text 101"/>
          <p:cNvSpPr txBox="1"/>
          <p:nvPr/>
        </p:nvSpPr>
        <p:spPr>
          <a:xfrm>
            <a:off x="11042294" y="5524805"/>
            <a:ext cx="6291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HEALTHY</a:t>
            </a:r>
            <a:endParaRPr lang="en-US" sz="900" dirty="0"/>
          </a:p>
        </p:txBody>
      </p:sp>
      <p:sp>
        <p:nvSpPr>
          <p:cNvPr id="115" name="Text 102"/>
          <p:cNvSpPr txBox="1"/>
          <p:nvPr/>
        </p:nvSpPr>
        <p:spPr>
          <a:xfrm>
            <a:off x="9508846" y="5790895"/>
            <a:ext cx="18004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Last validated: Today, 09:15 AM</a:t>
            </a:r>
            <a:endParaRPr lang="en-US" sz="9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047902"/>
          </a:xfrm>
          <a:prstGeom prst="rect">
            <a:avLst/>
          </a:prstGeom>
          <a:solidFill>
            <a:srgbClr val="00263E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476402" y="286207"/>
            <a:ext cx="5063033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CI/CD for Data Pipelines with QE Gates</a:t>
            </a:r>
            <a:endParaRPr lang="en-US" sz="2200" dirty="0"/>
          </a:p>
        </p:txBody>
      </p:sp>
      <p:sp>
        <p:nvSpPr>
          <p:cNvPr id="6" name="Text 4"/>
          <p:cNvSpPr txBox="1"/>
          <p:nvPr/>
        </p:nvSpPr>
        <p:spPr>
          <a:xfrm>
            <a:off x="476402" y="685800"/>
            <a:ext cx="486277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automation ensuring quality from local development to production serving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952805" y="5658307"/>
            <a:ext cx="10287000" cy="381305"/>
          </a:xfrm>
          <a:prstGeom prst="rect">
            <a:avLst/>
          </a:prstGeom>
          <a:noFill/>
          <a:ln w="25400">
            <a:solidFill>
              <a:srgbClr val="005EB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044745" y="5962802"/>
            <a:ext cx="2104949" cy="171907"/>
          </a:xfrm>
          <a:prstGeom prst="rect">
            <a:avLst/>
          </a:prstGeom>
          <a:solidFill>
            <a:srgbClr val="FFFFFF">
              <a:alpha val="40000"/>
            </a:srgbClr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5139842" y="5982005"/>
            <a:ext cx="2000707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5EB8">
                    <a:alpha val="4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Feedback &amp; Observability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11220602" y="5943600"/>
            <a:ext cx="75895" cy="75895"/>
          </a:xfrm>
          <a:prstGeom prst="rect">
            <a:avLst/>
          </a:prstGeom>
          <a:noFill/>
          <a:ln w="25400">
            <a:solidFill>
              <a:srgbClr val="2563EB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95198" y="5943600"/>
            <a:ext cx="75895" cy="75895"/>
          </a:xfrm>
          <a:prstGeom prst="rect">
            <a:avLst/>
          </a:prstGeom>
          <a:noFill/>
          <a:ln w="25400">
            <a:solidFill>
              <a:srgbClr val="2563E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25305" y="5277002"/>
            <a:ext cx="2438705" cy="914400"/>
          </a:xfrm>
          <a:prstGeom prst="rect">
            <a:avLst/>
          </a:prstGeom>
          <a:solidFill>
            <a:srgbClr val="EFF6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9525305" y="5277002"/>
            <a:ext cx="38405" cy="914400"/>
          </a:xfrm>
          <a:prstGeom prst="rect">
            <a:avLst/>
          </a:prstGeom>
          <a:solidFill>
            <a:srgbClr val="1E40AF"/>
          </a:solidFill>
          <a:ln/>
        </p:spPr>
      </p:sp>
      <p:sp>
        <p:nvSpPr>
          <p:cNvPr id="14" name="Text 12"/>
          <p:cNvSpPr txBox="1"/>
          <p:nvPr/>
        </p:nvSpPr>
        <p:spPr>
          <a:xfrm>
            <a:off x="9715500" y="5438851"/>
            <a:ext cx="71506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Benefit:</a:t>
            </a:r>
            <a:endParaRPr lang="en-US" sz="900" dirty="0"/>
          </a:p>
        </p:txBody>
      </p:sp>
      <p:sp>
        <p:nvSpPr>
          <p:cNvPr id="15" name="Text 13"/>
          <p:cNvSpPr txBox="1"/>
          <p:nvPr/>
        </p:nvSpPr>
        <p:spPr>
          <a:xfrm>
            <a:off x="9715500" y="5591556"/>
            <a:ext cx="1972361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Shifting checks left (to Dev/Test) reduces production incidents by ~40-60% and accelerates hotfix cycles.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0" y="6420002"/>
            <a:ext cx="12191695" cy="4379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0" y="6420002"/>
            <a:ext cx="12191695" cy="9144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8" name="Text 16"/>
          <p:cNvSpPr txBox="1"/>
          <p:nvPr/>
        </p:nvSpPr>
        <p:spPr>
          <a:xfrm>
            <a:off x="476402" y="6590995"/>
            <a:ext cx="2753258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1 — Enterprise Lakehouse Quality Engineering Blueprint</a:t>
            </a:r>
            <a:endParaRPr lang="en-US" sz="800" dirty="0"/>
          </a:p>
        </p:txBody>
      </p:sp>
      <p:sp>
        <p:nvSpPr>
          <p:cNvPr id="19" name="Text 17"/>
          <p:cNvSpPr txBox="1"/>
          <p:nvPr/>
        </p:nvSpPr>
        <p:spPr>
          <a:xfrm>
            <a:off x="11608308" y="6590995"/>
            <a:ext cx="191110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476402" y="3715207"/>
            <a:ext cx="11239805" cy="38405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1" name="Text 19"/>
          <p:cNvSpPr txBox="1"/>
          <p:nvPr/>
        </p:nvSpPr>
        <p:spPr>
          <a:xfrm>
            <a:off x="3523183" y="3362249"/>
            <a:ext cx="10104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Pull Request Gate</a:t>
            </a:r>
            <a:endParaRPr lang="en-US" sz="900" dirty="0"/>
          </a:p>
        </p:txBody>
      </p:sp>
      <p:sp>
        <p:nvSpPr>
          <p:cNvPr id="22" name="Text 20"/>
          <p:cNvSpPr txBox="1"/>
          <p:nvPr/>
        </p:nvSpPr>
        <p:spPr>
          <a:xfrm>
            <a:off x="3433572" y="4190695"/>
            <a:ext cx="119146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Peer review + CI Build Pass</a:t>
            </a:r>
            <a:endParaRPr lang="en-US" sz="900" dirty="0"/>
          </a:p>
        </p:txBody>
      </p:sp>
      <p:sp>
        <p:nvSpPr>
          <p:cNvPr id="23" name="Text 21"/>
          <p:cNvSpPr txBox="1"/>
          <p:nvPr/>
        </p:nvSpPr>
        <p:spPr>
          <a:xfrm>
            <a:off x="7872070" y="3362249"/>
            <a:ext cx="771754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92400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Release Gate</a:t>
            </a:r>
            <a:endParaRPr lang="en-US" sz="900" dirty="0"/>
          </a:p>
        </p:txBody>
      </p:sp>
      <p:sp>
        <p:nvSpPr>
          <p:cNvPr id="24" name="Text 22"/>
          <p:cNvSpPr txBox="1"/>
          <p:nvPr/>
        </p:nvSpPr>
        <p:spPr>
          <a:xfrm>
            <a:off x="7732166" y="4190695"/>
            <a:ext cx="104790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Sign-off + Contract Compliance</a:t>
            </a:r>
            <a:endParaRPr lang="en-US" sz="900" dirty="0"/>
          </a:p>
        </p:txBody>
      </p:sp>
      <p:sp>
        <p:nvSpPr>
          <p:cNvPr id="25" name="Shape 23"/>
          <p:cNvSpPr/>
          <p:nvPr/>
        </p:nvSpPr>
        <p:spPr>
          <a:xfrm>
            <a:off x="629107" y="2909621"/>
            <a:ext cx="2476195" cy="1647749"/>
          </a:xfrm>
          <a:prstGeom prst="rect">
            <a:avLst/>
          </a:prstGeom>
          <a:solidFill>
            <a:srgbClr val="FFFFFF"/>
          </a:solidFill>
          <a:ln w="50800">
            <a:solidFill>
              <a:srgbClr val="005E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80" b="-180"/>
          <a:stretch/>
        </p:blipFill>
        <p:spPr>
          <a:xfrm>
            <a:off x="2762402" y="3167482"/>
            <a:ext cx="190195" cy="152705"/>
          </a:xfrm>
          <a:prstGeom prst="rect">
            <a:avLst/>
          </a:prstGeom>
        </p:spPr>
      </p:pic>
      <p:sp>
        <p:nvSpPr>
          <p:cNvPr id="27" name="Text 24"/>
          <p:cNvSpPr txBox="1"/>
          <p:nvPr/>
        </p:nvSpPr>
        <p:spPr>
          <a:xfrm>
            <a:off x="780898" y="3100730"/>
            <a:ext cx="14859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DEVELOPMENT</a:t>
            </a:r>
            <a:endParaRPr lang="en-US" sz="1200" dirty="0"/>
          </a:p>
        </p:txBody>
      </p:sp>
      <p:sp>
        <p:nvSpPr>
          <p:cNvPr id="28" name="Text 25"/>
          <p:cNvSpPr txBox="1"/>
          <p:nvPr/>
        </p:nvSpPr>
        <p:spPr>
          <a:xfrm>
            <a:off x="895198" y="3491179"/>
            <a:ext cx="151241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dbt/spark unit tests</a:t>
            </a:r>
            <a:endParaRPr lang="en-US" sz="900" dirty="0"/>
          </a:p>
        </p:txBody>
      </p:sp>
      <p:sp>
        <p:nvSpPr>
          <p:cNvPr id="29" name="Text 26"/>
          <p:cNvSpPr txBox="1"/>
          <p:nvPr/>
        </p:nvSpPr>
        <p:spPr>
          <a:xfrm>
            <a:off x="895198" y="3724351"/>
            <a:ext cx="174101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Static code analysis (SQLLint)</a:t>
            </a:r>
            <a:endParaRPr lang="en-US" sz="900" dirty="0"/>
          </a:p>
        </p:txBody>
      </p:sp>
      <p:sp>
        <p:nvSpPr>
          <p:cNvPr id="30" name="Text 27"/>
          <p:cNvSpPr txBox="1"/>
          <p:nvPr/>
        </p:nvSpPr>
        <p:spPr>
          <a:xfrm>
            <a:off x="895198" y="3957523"/>
            <a:ext cx="159837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Schema contract validation</a:t>
            </a:r>
            <a:endParaRPr lang="en-US" sz="900" dirty="0"/>
          </a:p>
        </p:txBody>
      </p:sp>
      <p:sp>
        <p:nvSpPr>
          <p:cNvPr id="31" name="Text 28"/>
          <p:cNvSpPr txBox="1"/>
          <p:nvPr/>
        </p:nvSpPr>
        <p:spPr>
          <a:xfrm>
            <a:off x="895198" y="4190695"/>
            <a:ext cx="158831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Sample data profile checks</a:t>
            </a:r>
            <a:endParaRPr lang="en-US" sz="900" dirty="0"/>
          </a:p>
        </p:txBody>
      </p:sp>
      <p:sp>
        <p:nvSpPr>
          <p:cNvPr id="32" name="Shape 29"/>
          <p:cNvSpPr/>
          <p:nvPr/>
        </p:nvSpPr>
        <p:spPr>
          <a:xfrm>
            <a:off x="4858207" y="2909621"/>
            <a:ext cx="2476195" cy="1647749"/>
          </a:xfrm>
          <a:prstGeom prst="rect">
            <a:avLst/>
          </a:prstGeom>
          <a:solidFill>
            <a:srgbClr val="FFFFFF"/>
          </a:solidFill>
          <a:ln w="50800">
            <a:solidFill>
              <a:srgbClr val="005E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3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029907" y="3167482"/>
            <a:ext cx="152705" cy="152705"/>
          </a:xfrm>
          <a:prstGeom prst="rect">
            <a:avLst/>
          </a:prstGeom>
        </p:spPr>
      </p:pic>
      <p:sp>
        <p:nvSpPr>
          <p:cNvPr id="34" name="Text 30"/>
          <p:cNvSpPr txBox="1"/>
          <p:nvPr/>
        </p:nvSpPr>
        <p:spPr>
          <a:xfrm>
            <a:off x="5009998" y="3100730"/>
            <a:ext cx="1924812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INTEGRATION / TEST</a:t>
            </a:r>
            <a:endParaRPr lang="en-US" sz="1200" dirty="0"/>
          </a:p>
        </p:txBody>
      </p:sp>
      <p:sp>
        <p:nvSpPr>
          <p:cNvPr id="35" name="Text 31"/>
          <p:cNvSpPr txBox="1"/>
          <p:nvPr/>
        </p:nvSpPr>
        <p:spPr>
          <a:xfrm>
            <a:off x="5124298" y="3491179"/>
            <a:ext cx="121706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integration tests</a:t>
            </a:r>
            <a:endParaRPr lang="en-US" sz="900" dirty="0"/>
          </a:p>
        </p:txBody>
      </p:sp>
      <p:sp>
        <p:nvSpPr>
          <p:cNvPr id="36" name="Text 32"/>
          <p:cNvSpPr txBox="1"/>
          <p:nvPr/>
        </p:nvSpPr>
        <p:spPr>
          <a:xfrm>
            <a:off x="5124298" y="3724351"/>
            <a:ext cx="138897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Data-diff vs. Golden Set</a:t>
            </a:r>
            <a:endParaRPr lang="en-US" sz="900" dirty="0"/>
          </a:p>
        </p:txBody>
      </p:sp>
      <p:sp>
        <p:nvSpPr>
          <p:cNvPr id="37" name="Text 33"/>
          <p:cNvSpPr txBox="1"/>
          <p:nvPr/>
        </p:nvSpPr>
        <p:spPr>
          <a:xfrm>
            <a:off x="5124298" y="3957523"/>
            <a:ext cx="158831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Performance/Volume tests</a:t>
            </a:r>
            <a:endParaRPr lang="en-US" sz="900" dirty="0"/>
          </a:p>
        </p:txBody>
      </p:sp>
      <p:sp>
        <p:nvSpPr>
          <p:cNvPr id="38" name="Text 34"/>
          <p:cNvSpPr txBox="1"/>
          <p:nvPr/>
        </p:nvSpPr>
        <p:spPr>
          <a:xfrm>
            <a:off x="5124298" y="4190695"/>
            <a:ext cx="135971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&amp; PII scanning</a:t>
            </a:r>
            <a:endParaRPr lang="en-US" sz="900" dirty="0"/>
          </a:p>
        </p:txBody>
      </p:sp>
      <p:sp>
        <p:nvSpPr>
          <p:cNvPr id="39" name="Shape 35"/>
          <p:cNvSpPr/>
          <p:nvPr/>
        </p:nvSpPr>
        <p:spPr>
          <a:xfrm>
            <a:off x="9087307" y="2909621"/>
            <a:ext cx="2476195" cy="1647749"/>
          </a:xfrm>
          <a:prstGeom prst="rect">
            <a:avLst/>
          </a:prstGeom>
          <a:solidFill>
            <a:srgbClr val="FFFFFF"/>
          </a:solidFill>
          <a:ln w="50800">
            <a:solidFill>
              <a:srgbClr val="005E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4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259007" y="3167482"/>
            <a:ext cx="152705" cy="152705"/>
          </a:xfrm>
          <a:prstGeom prst="rect">
            <a:avLst/>
          </a:prstGeom>
        </p:spPr>
      </p:pic>
      <p:sp>
        <p:nvSpPr>
          <p:cNvPr id="41" name="Text 36"/>
          <p:cNvSpPr txBox="1"/>
          <p:nvPr/>
        </p:nvSpPr>
        <p:spPr>
          <a:xfrm>
            <a:off x="9239098" y="3100730"/>
            <a:ext cx="1381658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PRODUCTION</a:t>
            </a:r>
            <a:endParaRPr lang="en-US" sz="1200" dirty="0"/>
          </a:p>
        </p:txBody>
      </p:sp>
      <p:sp>
        <p:nvSpPr>
          <p:cNvPr id="42" name="Text 37"/>
          <p:cNvSpPr txBox="1"/>
          <p:nvPr/>
        </p:nvSpPr>
        <p:spPr>
          <a:xfrm>
            <a:off x="9353398" y="3491179"/>
            <a:ext cx="116951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Canary Deployment</a:t>
            </a:r>
            <a:endParaRPr lang="en-US" sz="900" dirty="0"/>
          </a:p>
        </p:txBody>
      </p:sp>
      <p:sp>
        <p:nvSpPr>
          <p:cNvPr id="43" name="Text 38"/>
          <p:cNvSpPr txBox="1"/>
          <p:nvPr/>
        </p:nvSpPr>
        <p:spPr>
          <a:xfrm>
            <a:off x="9353398" y="3724351"/>
            <a:ext cx="119786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SLO monitoring</a:t>
            </a:r>
            <a:endParaRPr lang="en-US" sz="900" dirty="0"/>
          </a:p>
        </p:txBody>
      </p:sp>
      <p:sp>
        <p:nvSpPr>
          <p:cNvPr id="44" name="Text 39"/>
          <p:cNvSpPr txBox="1"/>
          <p:nvPr/>
        </p:nvSpPr>
        <p:spPr>
          <a:xfrm>
            <a:off x="9353398" y="3957523"/>
            <a:ext cx="122712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Drift detection alerts</a:t>
            </a:r>
            <a:endParaRPr lang="en-US" sz="900" dirty="0"/>
          </a:p>
        </p:txBody>
      </p:sp>
      <p:sp>
        <p:nvSpPr>
          <p:cNvPr id="45" name="Text 40"/>
          <p:cNvSpPr txBox="1"/>
          <p:nvPr/>
        </p:nvSpPr>
        <p:spPr>
          <a:xfrm>
            <a:off x="9353398" y="4190695"/>
            <a:ext cx="147401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rollback logic</a:t>
            </a:r>
            <a:endParaRPr lang="en-US" sz="900" dirty="0"/>
          </a:p>
        </p:txBody>
      </p:sp>
      <p:sp>
        <p:nvSpPr>
          <p:cNvPr id="46" name="Shape 41"/>
          <p:cNvSpPr/>
          <p:nvPr/>
        </p:nvSpPr>
        <p:spPr>
          <a:xfrm>
            <a:off x="3791102" y="3543300"/>
            <a:ext cx="381305" cy="381305"/>
          </a:xfrm>
          <a:prstGeom prst="ellipse">
            <a:avLst/>
          </a:prstGeom>
          <a:solidFill>
            <a:srgbClr val="005EB8"/>
          </a:solidFill>
          <a:ln/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pic>
        <p:nvPicPr>
          <p:cNvPr id="4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1100" b="-1100"/>
          <a:stretch/>
        </p:blipFill>
        <p:spPr>
          <a:xfrm>
            <a:off x="3924605" y="3666744"/>
            <a:ext cx="114300" cy="133502"/>
          </a:xfrm>
          <a:prstGeom prst="rect">
            <a:avLst/>
          </a:prstGeom>
        </p:spPr>
      </p:pic>
      <p:sp>
        <p:nvSpPr>
          <p:cNvPr id="48" name="Shape 42"/>
          <p:cNvSpPr/>
          <p:nvPr/>
        </p:nvSpPr>
        <p:spPr>
          <a:xfrm>
            <a:off x="8020202" y="3543300"/>
            <a:ext cx="381305" cy="381305"/>
          </a:xfrm>
          <a:prstGeom prst="ellipse">
            <a:avLst/>
          </a:prstGeom>
          <a:solidFill>
            <a:srgbClr val="005EB8"/>
          </a:solidFill>
          <a:ln/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pic>
        <p:nvPicPr>
          <p:cNvPr id="4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143646" y="3666744"/>
            <a:ext cx="133502" cy="13350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1090879"/>
            <a:ext cx="609905" cy="38405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5253228"/>
            <a:ext cx="362102" cy="457200"/>
          </a:xfrm>
          <a:prstGeom prst="roundRect">
            <a:avLst>
              <a:gd name="adj" fmla="val 252526"/>
            </a:avLst>
          </a:prstGeom>
          <a:noFill/>
          <a:ln w="25400">
            <a:solidFill>
              <a:srgbClr val="E5E7EB"/>
            </a:solidFill>
            <a:prstDash val="solid"/>
          </a:ln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80" b="-180"/>
          <a:stretch/>
        </p:blipFill>
        <p:spPr>
          <a:xfrm>
            <a:off x="997610" y="5405018"/>
            <a:ext cx="190195" cy="152705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3288182" y="52532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25400">
            <a:solidFill>
              <a:srgbClr val="3B82F6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100" b="-100"/>
          <a:stretch/>
        </p:blipFill>
        <p:spPr>
          <a:xfrm>
            <a:off x="3459175" y="5405018"/>
            <a:ext cx="114300" cy="1527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5811012" y="5253228"/>
            <a:ext cx="314554" cy="457200"/>
          </a:xfrm>
          <a:prstGeom prst="roundRect">
            <a:avLst>
              <a:gd name="adj" fmla="val 290697"/>
            </a:avLst>
          </a:prstGeom>
          <a:solidFill>
            <a:srgbClr val="F5F3FF"/>
          </a:solidFill>
          <a:ln w="25400">
            <a:solidFill>
              <a:srgbClr val="8B5CF6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889650" y="5405018"/>
            <a:ext cx="152705" cy="152705"/>
          </a:xfrm>
          <a:prstGeom prst="rect">
            <a:avLst/>
          </a:prstGeom>
        </p:spPr>
      </p:pic>
      <p:sp>
        <p:nvSpPr>
          <p:cNvPr id="14" name="Text 9"/>
          <p:cNvSpPr txBox="1"/>
          <p:nvPr/>
        </p:nvSpPr>
        <p:spPr>
          <a:xfrm>
            <a:off x="1676095" y="1024128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 03</a:t>
            </a:r>
            <a:endParaRPr lang="en-US" sz="1000" dirty="0"/>
          </a:p>
        </p:txBody>
      </p:sp>
      <p:sp>
        <p:nvSpPr>
          <p:cNvPr id="15" name="Text 10"/>
          <p:cNvSpPr txBox="1"/>
          <p:nvPr/>
        </p:nvSpPr>
        <p:spPr>
          <a:xfrm>
            <a:off x="914400" y="1518818"/>
            <a:ext cx="5943600" cy="1400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Impact: Deal Wins &amp; RFP Scoring</a:t>
            </a:r>
            <a:endParaRPr lang="en-US" sz="4500" dirty="0"/>
          </a:p>
        </p:txBody>
      </p:sp>
      <p:sp>
        <p:nvSpPr>
          <p:cNvPr id="16" name="Text 11"/>
          <p:cNvSpPr txBox="1"/>
          <p:nvPr/>
        </p:nvSpPr>
        <p:spPr>
          <a:xfrm>
            <a:off x="914400" y="3290926"/>
            <a:ext cx="5686654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Positioning Quality Engineering as a strategic differentiator to reduce risk, assure compliance, and accelerate value delivery.</a:t>
            </a:r>
            <a:endParaRPr lang="en-US" sz="1800" dirty="0"/>
          </a:p>
        </p:txBody>
      </p:sp>
      <p:sp>
        <p:nvSpPr>
          <p:cNvPr id="17" name="Text 12"/>
          <p:cNvSpPr txBox="1"/>
          <p:nvPr/>
        </p:nvSpPr>
        <p:spPr>
          <a:xfrm>
            <a:off x="1424635" y="5119726"/>
            <a:ext cx="6574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1</a:t>
            </a:r>
            <a:endParaRPr lang="en-US" sz="900" dirty="0"/>
          </a:p>
        </p:txBody>
      </p:sp>
      <p:sp>
        <p:nvSpPr>
          <p:cNvPr id="18" name="Text 13"/>
          <p:cNvSpPr txBox="1"/>
          <p:nvPr/>
        </p:nvSpPr>
        <p:spPr>
          <a:xfrm>
            <a:off x="1424635" y="5339182"/>
            <a:ext cx="986638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Reduction</a:t>
            </a:r>
            <a:endParaRPr lang="en-US" sz="1300" dirty="0"/>
          </a:p>
        </p:txBody>
      </p:sp>
      <p:sp>
        <p:nvSpPr>
          <p:cNvPr id="19" name="Text 14"/>
          <p:cNvSpPr txBox="1"/>
          <p:nvPr/>
        </p:nvSpPr>
        <p:spPr>
          <a:xfrm>
            <a:off x="3897173" y="5253228"/>
            <a:ext cx="676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2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3897173" y="5471770"/>
            <a:ext cx="11292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</a:t>
            </a:r>
            <a:endParaRPr lang="en-US" sz="1300" dirty="0"/>
          </a:p>
        </p:txBody>
      </p:sp>
      <p:sp>
        <p:nvSpPr>
          <p:cNvPr id="21" name="Text 16"/>
          <p:cNvSpPr txBox="1"/>
          <p:nvPr/>
        </p:nvSpPr>
        <p:spPr>
          <a:xfrm>
            <a:off x="6272784" y="5119726"/>
            <a:ext cx="676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3</a:t>
            </a:r>
            <a:endParaRPr lang="en-US" sz="900" dirty="0"/>
          </a:p>
        </p:txBody>
      </p:sp>
      <p:sp>
        <p:nvSpPr>
          <p:cNvPr id="22" name="Text 17"/>
          <p:cNvSpPr txBox="1"/>
          <p:nvPr/>
        </p:nvSpPr>
        <p:spPr>
          <a:xfrm>
            <a:off x="6272784" y="5339182"/>
            <a:ext cx="662026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Value</a:t>
            </a:r>
            <a:endParaRPr lang="en-US" sz="130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9" b="-9"/>
          <a:stretch/>
        </p:blipFill>
        <p:spPr>
          <a:xfrm>
            <a:off x="8229600" y="1276502"/>
            <a:ext cx="3047695" cy="3810305"/>
          </a:xfrm>
          <a:prstGeom prst="rect">
            <a:avLst/>
          </a:prstGeom>
        </p:spPr>
      </p:pic>
      <p:sp>
        <p:nvSpPr>
          <p:cNvPr id="24" name="Text 18"/>
          <p:cNvSpPr txBox="1"/>
          <p:nvPr/>
        </p:nvSpPr>
        <p:spPr>
          <a:xfrm>
            <a:off x="8790127" y="5400446"/>
            <a:ext cx="20336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Advantage Model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6601054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Learning Objectives &amp; Success Criteria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50776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we will achieve in this 8-hour strategy and architecture session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1781251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1500" y="1781251"/>
            <a:ext cx="57607" cy="11521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9" name="Shape 7"/>
          <p:cNvSpPr/>
          <p:nvPr/>
        </p:nvSpPr>
        <p:spPr>
          <a:xfrm>
            <a:off x="857707" y="2009851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-760" r="-760" t="0" b="0"/>
          <a:stretch/>
        </p:blipFill>
        <p:spPr>
          <a:xfrm>
            <a:off x="972007" y="2115007"/>
            <a:ext cx="152705" cy="171907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390802" y="2038198"/>
            <a:ext cx="17099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QE Strategy</a:t>
            </a:r>
            <a:endParaRPr lang="en-US" sz="1300" dirty="0"/>
          </a:p>
        </p:txBody>
      </p:sp>
      <p:sp>
        <p:nvSpPr>
          <p:cNvPr id="12" name="Text 9"/>
          <p:cNvSpPr txBox="1"/>
          <p:nvPr/>
        </p:nvSpPr>
        <p:spPr>
          <a:xfrm>
            <a:off x="1390802" y="2324405"/>
            <a:ext cx="4301338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 a Quality Engineering strategy specifically for the Databricks Lakehouse, moving beyond traditional warehouse QA approaches.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571500" y="3161995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571500" y="3161995"/>
            <a:ext cx="57607" cy="11521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5" name="Shape 12"/>
          <p:cNvSpPr/>
          <p:nvPr/>
        </p:nvSpPr>
        <p:spPr>
          <a:xfrm>
            <a:off x="857707" y="339059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842" b="-842"/>
          <a:stretch/>
        </p:blipFill>
        <p:spPr>
          <a:xfrm>
            <a:off x="952805" y="3495751"/>
            <a:ext cx="190195" cy="171907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1390802" y="3419856"/>
            <a:ext cx="252008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Controls to Architecture</a:t>
            </a:r>
            <a:endParaRPr lang="en-US" sz="1300" dirty="0"/>
          </a:p>
        </p:txBody>
      </p:sp>
      <p:sp>
        <p:nvSpPr>
          <p:cNvPr id="18" name="Text 14"/>
          <p:cNvSpPr txBox="1"/>
          <p:nvPr/>
        </p:nvSpPr>
        <p:spPr>
          <a:xfrm>
            <a:off x="1390802" y="3705149"/>
            <a:ext cx="4491533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 quality gates with native components: Unity Catalog for governance, DLT for pipeline health, and Workflows for orchestration.</a:t>
            </a:r>
            <a:endParaRPr lang="en-US" sz="1000" dirty="0"/>
          </a:p>
        </p:txBody>
      </p:sp>
      <p:sp>
        <p:nvSpPr>
          <p:cNvPr id="19" name="Shape 15"/>
          <p:cNvSpPr/>
          <p:nvPr/>
        </p:nvSpPr>
        <p:spPr>
          <a:xfrm>
            <a:off x="571500" y="4543654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571500" y="4543654"/>
            <a:ext cx="57607" cy="11521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1" name="Shape 17"/>
          <p:cNvSpPr/>
          <p:nvPr/>
        </p:nvSpPr>
        <p:spPr>
          <a:xfrm>
            <a:off x="857707" y="4772254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rcRect l="-1064" r="-1064" t="0" b="0"/>
          <a:stretch/>
        </p:blipFill>
        <p:spPr>
          <a:xfrm>
            <a:off x="938174" y="4876495"/>
            <a:ext cx="219456" cy="171907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1390802" y="4800600"/>
            <a:ext cx="24533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Native Validation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1390802" y="5086807"/>
            <a:ext cx="4291279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to apply Delta constraints, DLT expectations, and automated monitoring patterns for both batch and streaming workloads.</a:t>
            </a:r>
            <a:endParaRPr lang="en-US" sz="1000" dirty="0"/>
          </a:p>
        </p:txBody>
      </p:sp>
      <p:sp>
        <p:nvSpPr>
          <p:cNvPr id="25" name="Shape 20"/>
          <p:cNvSpPr/>
          <p:nvPr/>
        </p:nvSpPr>
        <p:spPr>
          <a:xfrm>
            <a:off x="6572707" y="1781251"/>
            <a:ext cx="5048402" cy="5009998"/>
          </a:xfrm>
          <a:prstGeom prst="roundRect">
            <a:avLst>
              <a:gd name="adj" fmla="val 416"/>
            </a:avLst>
          </a:prstGeom>
          <a:solidFill>
            <a:srgbClr val="F0F9FF"/>
          </a:solidFill>
          <a:ln w="12700">
            <a:solidFill>
              <a:srgbClr val="E0F2FE"/>
            </a:solidFill>
            <a:prstDash val="solid"/>
          </a:ln>
        </p:spPr>
      </p:sp>
      <p:sp>
        <p:nvSpPr>
          <p:cNvPr id="26" name="Shape 21"/>
          <p:cNvSpPr/>
          <p:nvPr/>
        </p:nvSpPr>
        <p:spPr>
          <a:xfrm>
            <a:off x="6867144" y="2542946"/>
            <a:ext cx="4457700" cy="19202"/>
          </a:xfrm>
          <a:prstGeom prst="rect">
            <a:avLst/>
          </a:prstGeom>
          <a:solidFill>
            <a:srgbClr val="BAE6FD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rcRect l="-1528" r="-1528" t="0" b="0"/>
          <a:stretch/>
        </p:blipFill>
        <p:spPr>
          <a:xfrm>
            <a:off x="6867144" y="2128723"/>
            <a:ext cx="161849" cy="209398"/>
          </a:xfrm>
          <a:prstGeom prst="rect">
            <a:avLst/>
          </a:prstGeom>
        </p:spPr>
      </p:pic>
      <p:sp>
        <p:nvSpPr>
          <p:cNvPr id="28" name="Text 22"/>
          <p:cNvSpPr txBox="1"/>
          <p:nvPr/>
        </p:nvSpPr>
        <p:spPr>
          <a:xfrm>
            <a:off x="7144207" y="2076602"/>
            <a:ext cx="1805026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C4A6E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Success Criteria</a:t>
            </a:r>
            <a:endParaRPr lang="en-US" sz="1600" dirty="0"/>
          </a:p>
        </p:txBody>
      </p:sp>
      <p:sp>
        <p:nvSpPr>
          <p:cNvPr id="29" name="Shape 23"/>
          <p:cNvSpPr/>
          <p:nvPr/>
        </p:nvSpPr>
        <p:spPr>
          <a:xfrm>
            <a:off x="6867144" y="2790749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029907" y="2945282"/>
            <a:ext cx="152705" cy="152705"/>
          </a:xfrm>
          <a:prstGeom prst="rect">
            <a:avLst/>
          </a:prstGeom>
        </p:spPr>
      </p:pic>
      <p:sp>
        <p:nvSpPr>
          <p:cNvPr id="31" name="Text 24"/>
          <p:cNvSpPr txBox="1"/>
          <p:nvPr/>
        </p:nvSpPr>
        <p:spPr>
          <a:xfrm>
            <a:off x="7295998" y="2924251"/>
            <a:ext cx="287030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Documented QE operating model &amp; RACI</a:t>
            </a:r>
            <a:endParaRPr lang="en-US" sz="1100" dirty="0"/>
          </a:p>
        </p:txBody>
      </p:sp>
      <p:sp>
        <p:nvSpPr>
          <p:cNvPr id="32" name="Shape 25"/>
          <p:cNvSpPr/>
          <p:nvPr/>
        </p:nvSpPr>
        <p:spPr>
          <a:xfrm>
            <a:off x="6867144" y="3405226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029907" y="3559759"/>
            <a:ext cx="152705" cy="152705"/>
          </a:xfrm>
          <a:prstGeom prst="rect">
            <a:avLst/>
          </a:prstGeom>
        </p:spPr>
      </p:pic>
      <p:sp>
        <p:nvSpPr>
          <p:cNvPr id="34" name="Text 26"/>
          <p:cNvSpPr txBox="1"/>
          <p:nvPr/>
        </p:nvSpPr>
        <p:spPr>
          <a:xfrm>
            <a:off x="7295998" y="3538728"/>
            <a:ext cx="278434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 architecture diagram agreed</a:t>
            </a:r>
            <a:endParaRPr lang="en-US" sz="1100" dirty="0"/>
          </a:p>
        </p:txBody>
      </p:sp>
      <p:sp>
        <p:nvSpPr>
          <p:cNvPr id="35" name="Shape 27"/>
          <p:cNvSpPr/>
          <p:nvPr/>
        </p:nvSpPr>
        <p:spPr>
          <a:xfrm>
            <a:off x="6867144" y="4019702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7029907" y="4174236"/>
            <a:ext cx="152705" cy="152705"/>
          </a:xfrm>
          <a:prstGeom prst="rect">
            <a:avLst/>
          </a:prstGeom>
        </p:spPr>
      </p:pic>
      <p:sp>
        <p:nvSpPr>
          <p:cNvPr id="37" name="Text 28"/>
          <p:cNvSpPr txBox="1"/>
          <p:nvPr/>
        </p:nvSpPr>
        <p:spPr>
          <a:xfrm>
            <a:off x="7295998" y="4153205"/>
            <a:ext cx="268925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KPI/SLO baseline defined and tracked</a:t>
            </a:r>
            <a:endParaRPr lang="en-US" sz="1100" dirty="0"/>
          </a:p>
        </p:txBody>
      </p:sp>
      <p:sp>
        <p:nvSpPr>
          <p:cNvPr id="38" name="Shape 29"/>
          <p:cNvSpPr/>
          <p:nvPr/>
        </p:nvSpPr>
        <p:spPr>
          <a:xfrm>
            <a:off x="6867144" y="4634179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7029907" y="4788713"/>
            <a:ext cx="152705" cy="152705"/>
          </a:xfrm>
          <a:prstGeom prst="rect">
            <a:avLst/>
          </a:prstGeom>
        </p:spPr>
      </p:pic>
      <p:sp>
        <p:nvSpPr>
          <p:cNvPr id="40" name="Text 30"/>
          <p:cNvSpPr txBox="1"/>
          <p:nvPr/>
        </p:nvSpPr>
        <p:spPr>
          <a:xfrm>
            <a:off x="7295998" y="4767682"/>
            <a:ext cx="277429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labs completed successfully</a:t>
            </a:r>
            <a:endParaRPr lang="en-US" sz="1100" dirty="0"/>
          </a:p>
        </p:txBody>
      </p:sp>
      <p:sp>
        <p:nvSpPr>
          <p:cNvPr id="41" name="Shape 31"/>
          <p:cNvSpPr/>
          <p:nvPr/>
        </p:nvSpPr>
        <p:spPr>
          <a:xfrm>
            <a:off x="6867144" y="5095951"/>
            <a:ext cx="4457700" cy="1399946"/>
          </a:xfrm>
          <a:prstGeom prst="roundRect">
            <a:avLst>
              <a:gd name="adj" fmla="val 3555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2" name="Text 32"/>
          <p:cNvSpPr txBox="1"/>
          <p:nvPr/>
        </p:nvSpPr>
        <p:spPr>
          <a:xfrm>
            <a:off x="7067398" y="5315407"/>
            <a:ext cx="15105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DELIVERABLES</a:t>
            </a:r>
            <a:endParaRPr lang="en-US" sz="1000" dirty="0"/>
          </a:p>
        </p:txBody>
      </p:sp>
      <p:sp>
        <p:nvSpPr>
          <p:cNvPr id="43" name="Shape 33"/>
          <p:cNvSpPr/>
          <p:nvPr/>
        </p:nvSpPr>
        <p:spPr>
          <a:xfrm>
            <a:off x="7067398" y="5609844"/>
            <a:ext cx="1028700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4" name="Text 34"/>
          <p:cNvSpPr txBox="1"/>
          <p:nvPr/>
        </p:nvSpPr>
        <p:spPr>
          <a:xfrm>
            <a:off x="7191756" y="5686654"/>
            <a:ext cx="8668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 Deck</a:t>
            </a:r>
            <a:endParaRPr lang="en-US" sz="900" dirty="0"/>
          </a:p>
        </p:txBody>
      </p:sp>
      <p:sp>
        <p:nvSpPr>
          <p:cNvPr id="45" name="Shape 35"/>
          <p:cNvSpPr/>
          <p:nvPr/>
        </p:nvSpPr>
        <p:spPr>
          <a:xfrm>
            <a:off x="8164678" y="5609844"/>
            <a:ext cx="895198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6" name="Text 36"/>
          <p:cNvSpPr txBox="1"/>
          <p:nvPr/>
        </p:nvSpPr>
        <p:spPr>
          <a:xfrm>
            <a:off x="8288122" y="5686654"/>
            <a:ext cx="7342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RACI Matrix</a:t>
            </a:r>
            <a:endParaRPr lang="en-US" sz="900" dirty="0"/>
          </a:p>
        </p:txBody>
      </p:sp>
      <p:sp>
        <p:nvSpPr>
          <p:cNvPr id="47" name="Shape 37"/>
          <p:cNvSpPr/>
          <p:nvPr/>
        </p:nvSpPr>
        <p:spPr>
          <a:xfrm>
            <a:off x="9130284" y="5609844"/>
            <a:ext cx="1086307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8" name="Text 38"/>
          <p:cNvSpPr txBox="1"/>
          <p:nvPr/>
        </p:nvSpPr>
        <p:spPr>
          <a:xfrm>
            <a:off x="9253728" y="5686654"/>
            <a:ext cx="9244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V1</a:t>
            </a:r>
            <a:endParaRPr lang="en-US" sz="900" dirty="0"/>
          </a:p>
        </p:txBody>
      </p:sp>
      <p:sp>
        <p:nvSpPr>
          <p:cNvPr id="49" name="Shape 39"/>
          <p:cNvSpPr/>
          <p:nvPr/>
        </p:nvSpPr>
        <p:spPr>
          <a:xfrm>
            <a:off x="7067398" y="5991149"/>
            <a:ext cx="1076249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50" name="Text 40"/>
          <p:cNvSpPr txBox="1"/>
          <p:nvPr/>
        </p:nvSpPr>
        <p:spPr>
          <a:xfrm>
            <a:off x="7191756" y="6067044"/>
            <a:ext cx="9144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Notebooks</a:t>
            </a:r>
            <a:endParaRPr lang="en-US" sz="900" dirty="0"/>
          </a:p>
        </p:txBody>
      </p:sp>
      <p:sp>
        <p:nvSpPr>
          <p:cNvPr id="51" name="Shape 41"/>
          <p:cNvSpPr/>
          <p:nvPr/>
        </p:nvSpPr>
        <p:spPr>
          <a:xfrm>
            <a:off x="0" y="7172554"/>
            <a:ext cx="12191695" cy="181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2" name="Shape 42"/>
          <p:cNvSpPr/>
          <p:nvPr/>
        </p:nvSpPr>
        <p:spPr>
          <a:xfrm>
            <a:off x="0" y="7172554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53" name="Text 43"/>
          <p:cNvSpPr txBox="1"/>
          <p:nvPr/>
        </p:nvSpPr>
        <p:spPr>
          <a:xfrm>
            <a:off x="571500" y="7191756"/>
            <a:ext cx="35058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1 — Databricks Quality Engineering Strategy &amp; Architecture</a:t>
            </a:r>
            <a:endParaRPr lang="en-US" sz="900" dirty="0"/>
          </a:p>
        </p:txBody>
      </p:sp>
      <p:sp>
        <p:nvSpPr>
          <p:cNvPr id="54" name="Text 44"/>
          <p:cNvSpPr txBox="1"/>
          <p:nvPr/>
        </p:nvSpPr>
        <p:spPr>
          <a:xfrm>
            <a:off x="10229393" y="7191756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&amp; Proprietary</a:t>
            </a:r>
            <a:endParaRPr lang="en-US" sz="9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5095951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Value Narrative &amp; RFP Scoring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60679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Translating quality engineering capabilities into business value and deal assurance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1781251"/>
            <a:ext cx="4972507" cy="2190902"/>
          </a:xfrm>
          <a:prstGeom prst="roundRect">
            <a:avLst>
              <a:gd name="adj" fmla="val 217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71754" y="2029054"/>
            <a:ext cx="190195" cy="190195"/>
          </a:xfrm>
          <a:prstGeom prst="rect">
            <a:avLst/>
          </a:prstGeom>
        </p:spPr>
      </p:pic>
      <p:sp>
        <p:nvSpPr>
          <p:cNvPr id="9" name="Text 6"/>
          <p:cNvSpPr txBox="1"/>
          <p:nvPr/>
        </p:nvSpPr>
        <p:spPr>
          <a:xfrm>
            <a:off x="1057046" y="1981505"/>
            <a:ext cx="2438705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334155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Expected Business Value</a:t>
            </a:r>
            <a:endParaRPr lang="en-US" sz="1500" dirty="0"/>
          </a:p>
        </p:txBody>
      </p:sp>
      <p:sp>
        <p:nvSpPr>
          <p:cNvPr id="10" name="Text 7"/>
          <p:cNvSpPr txBox="1"/>
          <p:nvPr/>
        </p:nvSpPr>
        <p:spPr>
          <a:xfrm>
            <a:off x="771754" y="2457907"/>
            <a:ext cx="1314907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1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40-60%</a:t>
            </a:r>
            <a:endParaRPr lang="en-US" sz="2100" dirty="0"/>
          </a:p>
        </p:txBody>
      </p:sp>
      <p:sp>
        <p:nvSpPr>
          <p:cNvPr id="11" name="Text 8"/>
          <p:cNvSpPr txBox="1"/>
          <p:nvPr/>
        </p:nvSpPr>
        <p:spPr>
          <a:xfrm>
            <a:off x="771754" y="2857500"/>
            <a:ext cx="214152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Reduction in Data Quality Incidents</a:t>
            </a:r>
            <a:endParaRPr lang="en-US" sz="900" dirty="0"/>
          </a:p>
        </p:txBody>
      </p:sp>
      <p:sp>
        <p:nvSpPr>
          <p:cNvPr id="12" name="Text 9"/>
          <p:cNvSpPr txBox="1"/>
          <p:nvPr/>
        </p:nvSpPr>
        <p:spPr>
          <a:xfrm>
            <a:off x="3133649" y="2457907"/>
            <a:ext cx="1267358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1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25-35%</a:t>
            </a:r>
            <a:endParaRPr lang="en-US" sz="2100" dirty="0"/>
          </a:p>
        </p:txBody>
      </p:sp>
      <p:sp>
        <p:nvSpPr>
          <p:cNvPr id="13" name="Text 10"/>
          <p:cNvSpPr txBox="1"/>
          <p:nvPr/>
        </p:nvSpPr>
        <p:spPr>
          <a:xfrm>
            <a:off x="3133649" y="2857500"/>
            <a:ext cx="218907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Time-to-Insight (Cycle Time)</a:t>
            </a:r>
            <a:endParaRPr lang="en-US" sz="900" dirty="0"/>
          </a:p>
        </p:txBody>
      </p:sp>
      <p:sp>
        <p:nvSpPr>
          <p:cNvPr id="14" name="Text 11"/>
          <p:cNvSpPr txBox="1"/>
          <p:nvPr/>
        </p:nvSpPr>
        <p:spPr>
          <a:xfrm>
            <a:off x="771754" y="3208630"/>
            <a:ext cx="1295705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1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20-30%</a:t>
            </a:r>
            <a:endParaRPr lang="en-US" sz="2100" dirty="0"/>
          </a:p>
        </p:txBody>
      </p:sp>
      <p:sp>
        <p:nvSpPr>
          <p:cNvPr id="15" name="Text 12"/>
          <p:cNvSpPr txBox="1"/>
          <p:nvPr/>
        </p:nvSpPr>
        <p:spPr>
          <a:xfrm>
            <a:off x="771754" y="3609137"/>
            <a:ext cx="217901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L3 Engineering Support Cost</a:t>
            </a:r>
            <a:endParaRPr lang="en-US" sz="900" dirty="0"/>
          </a:p>
        </p:txBody>
      </p:sp>
      <p:sp>
        <p:nvSpPr>
          <p:cNvPr id="16" name="Text 13"/>
          <p:cNvSpPr txBox="1"/>
          <p:nvPr/>
        </p:nvSpPr>
        <p:spPr>
          <a:xfrm>
            <a:off x="3133649" y="3208630"/>
            <a:ext cx="952805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1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2100" dirty="0"/>
          </a:p>
        </p:txBody>
      </p:sp>
      <p:sp>
        <p:nvSpPr>
          <p:cNvPr id="17" name="Text 14"/>
          <p:cNvSpPr txBox="1"/>
          <p:nvPr/>
        </p:nvSpPr>
        <p:spPr>
          <a:xfrm>
            <a:off x="3133649" y="3609137"/>
            <a:ext cx="184617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Audit Traceability</a:t>
            </a:r>
            <a:endParaRPr lang="en-US" sz="900" dirty="0"/>
          </a:p>
        </p:txBody>
      </p:sp>
      <p:sp>
        <p:nvSpPr>
          <p:cNvPr id="18" name="Shape 15"/>
          <p:cNvSpPr/>
          <p:nvPr/>
        </p:nvSpPr>
        <p:spPr>
          <a:xfrm>
            <a:off x="571500" y="4198925"/>
            <a:ext cx="4972507" cy="1295705"/>
          </a:xfrm>
          <a:prstGeom prst="roundRect">
            <a:avLst>
              <a:gd name="adj" fmla="val 4151"/>
            </a:avLst>
          </a:prstGeom>
          <a:solidFill>
            <a:srgbClr val="F8FAFC"/>
          </a:solidFill>
          <a:ln/>
        </p:spPr>
      </p:sp>
      <p:sp>
        <p:nvSpPr>
          <p:cNvPr id="19" name="Text 16"/>
          <p:cNvSpPr txBox="1"/>
          <p:nvPr/>
        </p:nvSpPr>
        <p:spPr>
          <a:xfrm>
            <a:off x="724205" y="4369918"/>
            <a:ext cx="29297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PERFORMANCE INDICATORS (KPIS)</a:t>
            </a:r>
            <a:endParaRPr lang="en-US" sz="1000" dirty="0"/>
          </a:p>
        </p:txBody>
      </p:sp>
      <p:sp>
        <p:nvSpPr>
          <p:cNvPr id="20" name="Text 17"/>
          <p:cNvSpPr txBox="1"/>
          <p:nvPr/>
        </p:nvSpPr>
        <p:spPr>
          <a:xfrm>
            <a:off x="850392" y="4627778"/>
            <a:ext cx="108356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DQ Incident Rate</a:t>
            </a:r>
            <a:endParaRPr lang="en-US" sz="900" dirty="0"/>
          </a:p>
        </p:txBody>
      </p:sp>
      <p:sp>
        <p:nvSpPr>
          <p:cNvPr id="21" name="Text 18"/>
          <p:cNvSpPr txBox="1"/>
          <p:nvPr/>
        </p:nvSpPr>
        <p:spPr>
          <a:xfrm>
            <a:off x="3222346" y="4627778"/>
            <a:ext cx="116037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 Adherence %</a:t>
            </a:r>
            <a:endParaRPr lang="en-US" sz="900" dirty="0"/>
          </a:p>
        </p:txBody>
      </p:sp>
      <p:sp>
        <p:nvSpPr>
          <p:cNvPr id="22" name="Text 19"/>
          <p:cNvSpPr txBox="1"/>
          <p:nvPr/>
        </p:nvSpPr>
        <p:spPr>
          <a:xfrm>
            <a:off x="850392" y="4889297"/>
            <a:ext cx="148407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Time to Recovery</a:t>
            </a:r>
            <a:endParaRPr lang="en-US" sz="900" dirty="0"/>
          </a:p>
        </p:txBody>
      </p:sp>
      <p:sp>
        <p:nvSpPr>
          <p:cNvPr id="23" name="Text 20"/>
          <p:cNvSpPr txBox="1"/>
          <p:nvPr/>
        </p:nvSpPr>
        <p:spPr>
          <a:xfrm>
            <a:off x="3222346" y="4889297"/>
            <a:ext cx="110276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Coverage %</a:t>
            </a:r>
            <a:endParaRPr lang="en-US" sz="900" dirty="0"/>
          </a:p>
        </p:txBody>
      </p:sp>
      <p:sp>
        <p:nvSpPr>
          <p:cNvPr id="24" name="Text 21"/>
          <p:cNvSpPr txBox="1"/>
          <p:nvPr/>
        </p:nvSpPr>
        <p:spPr>
          <a:xfrm>
            <a:off x="850392" y="5150815"/>
            <a:ext cx="142646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Product Adoption</a:t>
            </a:r>
            <a:endParaRPr lang="en-US" sz="900" dirty="0"/>
          </a:p>
        </p:txBody>
      </p:sp>
      <p:sp>
        <p:nvSpPr>
          <p:cNvPr id="25" name="Text 22"/>
          <p:cNvSpPr txBox="1"/>
          <p:nvPr/>
        </p:nvSpPr>
        <p:spPr>
          <a:xfrm>
            <a:off x="3222346" y="5150815"/>
            <a:ext cx="132222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Findings Count</a:t>
            </a:r>
            <a:endParaRPr lang="en-US" sz="900" dirty="0"/>
          </a:p>
        </p:txBody>
      </p:sp>
      <p:sp>
        <p:nvSpPr>
          <p:cNvPr id="26" name="Shape 23"/>
          <p:cNvSpPr/>
          <p:nvPr/>
        </p:nvSpPr>
        <p:spPr>
          <a:xfrm>
            <a:off x="5924398" y="1781251"/>
            <a:ext cx="5695798" cy="5181905"/>
          </a:xfrm>
          <a:prstGeom prst="roundRect">
            <a:avLst>
              <a:gd name="adj" fmla="val 389"/>
            </a:avLst>
          </a:prstGeom>
          <a:solidFill>
            <a:srgbClr val="FFFFFF"/>
          </a:solidFill>
          <a:ln/>
        </p:spPr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100" b="-100"/>
          <a:stretch/>
        </p:blipFill>
        <p:spPr>
          <a:xfrm>
            <a:off x="5924398" y="1819656"/>
            <a:ext cx="114300" cy="152705"/>
          </a:xfrm>
          <a:prstGeom prst="rect">
            <a:avLst/>
          </a:prstGeom>
        </p:spPr>
      </p:pic>
      <p:sp>
        <p:nvSpPr>
          <p:cNvPr id="28" name="Text 24"/>
          <p:cNvSpPr txBox="1"/>
          <p:nvPr/>
        </p:nvSpPr>
        <p:spPr>
          <a:xfrm>
            <a:off x="6115507" y="1781251"/>
            <a:ext cx="2638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Sample RFP Scoring Rubric Impact</a:t>
            </a:r>
            <a:endParaRPr lang="en-US" sz="1200" dirty="0"/>
          </a:p>
        </p:txBody>
      </p:sp>
      <p:sp>
        <p:nvSpPr>
          <p:cNvPr id="29" name="Shape 25"/>
          <p:cNvSpPr/>
          <p:nvPr/>
        </p:nvSpPr>
        <p:spPr>
          <a:xfrm>
            <a:off x="5924398" y="2162556"/>
            <a:ext cx="5695798" cy="3000146"/>
          </a:xfrm>
          <a:prstGeom prst="roundRect">
            <a:avLst>
              <a:gd name="adj" fmla="val 774"/>
            </a:avLst>
          </a:prstGeom>
          <a:noFill/>
          <a:ln w="12700">
            <a:solidFill>
              <a:srgbClr val="E2E8F0"/>
            </a:solidFill>
            <a:prstDash val="solid"/>
          </a:ln>
        </p:spPr>
      </p:sp>
      <p:sp>
        <p:nvSpPr>
          <p:cNvPr id="30" name="Shape 26"/>
          <p:cNvSpPr/>
          <p:nvPr/>
        </p:nvSpPr>
        <p:spPr>
          <a:xfrm>
            <a:off x="5934456" y="2171700"/>
            <a:ext cx="1571854" cy="437998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31" name="Shape 27"/>
          <p:cNvSpPr/>
          <p:nvPr/>
        </p:nvSpPr>
        <p:spPr>
          <a:xfrm>
            <a:off x="5934456" y="2600554"/>
            <a:ext cx="1571854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2" name="Text 28"/>
          <p:cNvSpPr txBox="1"/>
          <p:nvPr/>
        </p:nvSpPr>
        <p:spPr>
          <a:xfrm>
            <a:off x="6086246" y="2305202"/>
            <a:ext cx="12911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Criteria</a:t>
            </a:r>
            <a:endParaRPr lang="en-US" sz="1000" dirty="0"/>
          </a:p>
        </p:txBody>
      </p:sp>
      <p:sp>
        <p:nvSpPr>
          <p:cNvPr id="33" name="Shape 29"/>
          <p:cNvSpPr/>
          <p:nvPr/>
        </p:nvSpPr>
        <p:spPr>
          <a:xfrm>
            <a:off x="7499909" y="2171700"/>
            <a:ext cx="3409798" cy="437998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34" name="Shape 30"/>
          <p:cNvSpPr/>
          <p:nvPr/>
        </p:nvSpPr>
        <p:spPr>
          <a:xfrm>
            <a:off x="7499909" y="2600554"/>
            <a:ext cx="3409798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5" name="Text 31"/>
          <p:cNvSpPr txBox="1"/>
          <p:nvPr/>
        </p:nvSpPr>
        <p:spPr>
          <a:xfrm>
            <a:off x="7651699" y="2305202"/>
            <a:ext cx="17099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Contribution Strategy</a:t>
            </a:r>
            <a:endParaRPr lang="en-US" sz="1000" dirty="0"/>
          </a:p>
        </p:txBody>
      </p:sp>
      <p:sp>
        <p:nvSpPr>
          <p:cNvPr id="36" name="Shape 32"/>
          <p:cNvSpPr/>
          <p:nvPr/>
        </p:nvSpPr>
        <p:spPr>
          <a:xfrm>
            <a:off x="10904220" y="2171700"/>
            <a:ext cx="714146" cy="437998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37" name="Shape 33"/>
          <p:cNvSpPr/>
          <p:nvPr/>
        </p:nvSpPr>
        <p:spPr>
          <a:xfrm>
            <a:off x="10904220" y="2600554"/>
            <a:ext cx="714146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8" name="Text 34"/>
          <p:cNvSpPr txBox="1"/>
          <p:nvPr/>
        </p:nvSpPr>
        <p:spPr>
          <a:xfrm>
            <a:off x="11056925" y="2305202"/>
            <a:ext cx="5102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Points</a:t>
            </a:r>
            <a:endParaRPr lang="en-US" sz="1000" dirty="0"/>
          </a:p>
        </p:txBody>
      </p:sp>
      <p:sp>
        <p:nvSpPr>
          <p:cNvPr id="39" name="Shape 35"/>
          <p:cNvSpPr/>
          <p:nvPr/>
        </p:nvSpPr>
        <p:spPr>
          <a:xfrm>
            <a:off x="5934456" y="3234233"/>
            <a:ext cx="1571854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40" name="Text 36"/>
          <p:cNvSpPr txBox="1"/>
          <p:nvPr/>
        </p:nvSpPr>
        <p:spPr>
          <a:xfrm>
            <a:off x="6086246" y="2743200"/>
            <a:ext cx="881482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Approach &amp; Architecture</a:t>
            </a:r>
            <a:endParaRPr lang="en-US" sz="1000" dirty="0"/>
          </a:p>
        </p:txBody>
      </p:sp>
      <p:sp>
        <p:nvSpPr>
          <p:cNvPr id="41" name="Shape 37"/>
          <p:cNvSpPr/>
          <p:nvPr/>
        </p:nvSpPr>
        <p:spPr>
          <a:xfrm>
            <a:off x="7499909" y="3234233"/>
            <a:ext cx="3409798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42" name="Text 38"/>
          <p:cNvSpPr txBox="1"/>
          <p:nvPr/>
        </p:nvSpPr>
        <p:spPr>
          <a:xfrm>
            <a:off x="7651699" y="2743200"/>
            <a:ext cx="2681935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Layered gates (Bronze/Silver/Gold) show structured risk mitigation</a:t>
            </a:r>
            <a:endParaRPr lang="en-US" sz="1000" dirty="0"/>
          </a:p>
        </p:txBody>
      </p:sp>
      <p:sp>
        <p:nvSpPr>
          <p:cNvPr id="43" name="Shape 39"/>
          <p:cNvSpPr/>
          <p:nvPr/>
        </p:nvSpPr>
        <p:spPr>
          <a:xfrm>
            <a:off x="10904220" y="3234233"/>
            <a:ext cx="714146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44" name="Text 40"/>
          <p:cNvSpPr txBox="1"/>
          <p:nvPr/>
        </p:nvSpPr>
        <p:spPr>
          <a:xfrm>
            <a:off x="11171225" y="2743200"/>
            <a:ext cx="2816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</a:t>
            </a:r>
            <a:endParaRPr lang="en-US" sz="1000" dirty="0"/>
          </a:p>
        </p:txBody>
      </p:sp>
      <p:sp>
        <p:nvSpPr>
          <p:cNvPr id="45" name="Shape 41"/>
          <p:cNvSpPr/>
          <p:nvPr/>
        </p:nvSpPr>
        <p:spPr>
          <a:xfrm>
            <a:off x="5934456" y="3872484"/>
            <a:ext cx="1571854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46" name="Text 42"/>
          <p:cNvSpPr txBox="1"/>
          <p:nvPr/>
        </p:nvSpPr>
        <p:spPr>
          <a:xfrm>
            <a:off x="6086246" y="3381451"/>
            <a:ext cx="747979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Scalability</a:t>
            </a:r>
            <a:endParaRPr lang="en-US" sz="1000" dirty="0"/>
          </a:p>
        </p:txBody>
      </p:sp>
      <p:sp>
        <p:nvSpPr>
          <p:cNvPr id="47" name="Shape 43"/>
          <p:cNvSpPr/>
          <p:nvPr/>
        </p:nvSpPr>
        <p:spPr>
          <a:xfrm>
            <a:off x="7499909" y="3872484"/>
            <a:ext cx="3409798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48" name="Text 44"/>
          <p:cNvSpPr txBox="1"/>
          <p:nvPr/>
        </p:nvSpPr>
        <p:spPr>
          <a:xfrm>
            <a:off x="7651699" y="3381451"/>
            <a:ext cx="2882189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Data Mesh controls demonstrate ability to scale domains</a:t>
            </a:r>
            <a:endParaRPr lang="en-US" sz="1000" dirty="0"/>
          </a:p>
        </p:txBody>
      </p:sp>
      <p:sp>
        <p:nvSpPr>
          <p:cNvPr id="49" name="Shape 45"/>
          <p:cNvSpPr/>
          <p:nvPr/>
        </p:nvSpPr>
        <p:spPr>
          <a:xfrm>
            <a:off x="10904220" y="3872484"/>
            <a:ext cx="714146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0" name="Text 46"/>
          <p:cNvSpPr txBox="1"/>
          <p:nvPr/>
        </p:nvSpPr>
        <p:spPr>
          <a:xfrm>
            <a:off x="11174882" y="3381451"/>
            <a:ext cx="2715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</a:t>
            </a:r>
            <a:endParaRPr lang="en-US" sz="1000" dirty="0"/>
          </a:p>
        </p:txBody>
      </p:sp>
      <p:sp>
        <p:nvSpPr>
          <p:cNvPr id="51" name="Shape 47"/>
          <p:cNvSpPr/>
          <p:nvPr/>
        </p:nvSpPr>
        <p:spPr>
          <a:xfrm>
            <a:off x="5934456" y="4510735"/>
            <a:ext cx="1571854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2" name="Text 48"/>
          <p:cNvSpPr txBox="1"/>
          <p:nvPr/>
        </p:nvSpPr>
        <p:spPr>
          <a:xfrm>
            <a:off x="6086246" y="4019702"/>
            <a:ext cx="11676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&amp; Testing</a:t>
            </a:r>
            <a:endParaRPr lang="en-US" sz="1000" dirty="0"/>
          </a:p>
        </p:txBody>
      </p:sp>
      <p:sp>
        <p:nvSpPr>
          <p:cNvPr id="53" name="Shape 49"/>
          <p:cNvSpPr/>
          <p:nvPr/>
        </p:nvSpPr>
        <p:spPr>
          <a:xfrm>
            <a:off x="7499909" y="4510735"/>
            <a:ext cx="3409798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4" name="Text 50"/>
          <p:cNvSpPr txBox="1"/>
          <p:nvPr/>
        </p:nvSpPr>
        <p:spPr>
          <a:xfrm>
            <a:off x="7651699" y="4019702"/>
            <a:ext cx="2815438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automation, contracts, and observability SLOs</a:t>
            </a:r>
            <a:endParaRPr lang="en-US" sz="1000" dirty="0"/>
          </a:p>
        </p:txBody>
      </p:sp>
      <p:sp>
        <p:nvSpPr>
          <p:cNvPr id="55" name="Shape 51"/>
          <p:cNvSpPr/>
          <p:nvPr/>
        </p:nvSpPr>
        <p:spPr>
          <a:xfrm>
            <a:off x="10904220" y="4510735"/>
            <a:ext cx="714146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6" name="Text 52"/>
          <p:cNvSpPr txBox="1"/>
          <p:nvPr/>
        </p:nvSpPr>
        <p:spPr>
          <a:xfrm>
            <a:off x="11174882" y="4019702"/>
            <a:ext cx="2715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</a:t>
            </a:r>
            <a:endParaRPr lang="en-US" sz="1000" dirty="0"/>
          </a:p>
        </p:txBody>
      </p:sp>
      <p:sp>
        <p:nvSpPr>
          <p:cNvPr id="57" name="Text 53"/>
          <p:cNvSpPr txBox="1"/>
          <p:nvPr/>
        </p:nvSpPr>
        <p:spPr>
          <a:xfrm>
            <a:off x="6086246" y="4657954"/>
            <a:ext cx="13295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Commercials / TCO</a:t>
            </a:r>
            <a:endParaRPr lang="en-US" sz="1000" dirty="0"/>
          </a:p>
        </p:txBody>
      </p:sp>
      <p:sp>
        <p:nvSpPr>
          <p:cNvPr id="58" name="Text 54"/>
          <p:cNvSpPr txBox="1"/>
          <p:nvPr/>
        </p:nvSpPr>
        <p:spPr>
          <a:xfrm>
            <a:off x="7651699" y="4657954"/>
            <a:ext cx="3139135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support costs and rework lowers long-term TCO</a:t>
            </a:r>
            <a:endParaRPr lang="en-US" sz="1000" dirty="0"/>
          </a:p>
        </p:txBody>
      </p:sp>
      <p:sp>
        <p:nvSpPr>
          <p:cNvPr id="59" name="Text 55"/>
          <p:cNvSpPr txBox="1"/>
          <p:nvPr/>
        </p:nvSpPr>
        <p:spPr>
          <a:xfrm>
            <a:off x="11172139" y="4657954"/>
            <a:ext cx="2715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</a:t>
            </a:r>
            <a:endParaRPr lang="en-US" sz="1000" dirty="0"/>
          </a:p>
        </p:txBody>
      </p:sp>
      <p:sp>
        <p:nvSpPr>
          <p:cNvPr id="60" name="Shape 56"/>
          <p:cNvSpPr/>
          <p:nvPr/>
        </p:nvSpPr>
        <p:spPr>
          <a:xfrm>
            <a:off x="5924398" y="5391302"/>
            <a:ext cx="5695798" cy="1571854"/>
          </a:xfrm>
          <a:prstGeom prst="roundRect">
            <a:avLst>
              <a:gd name="adj" fmla="val 4231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61" name="Text 57"/>
          <p:cNvSpPr txBox="1"/>
          <p:nvPr/>
        </p:nvSpPr>
        <p:spPr>
          <a:xfrm>
            <a:off x="6124651" y="5600700"/>
            <a:ext cx="241035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334155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QE Maturity Ladder Positioning</a:t>
            </a:r>
            <a:endParaRPr lang="en-US" sz="1200" dirty="0"/>
          </a:p>
        </p:txBody>
      </p:sp>
      <p:sp>
        <p:nvSpPr>
          <p:cNvPr id="62" name="Shape 58"/>
          <p:cNvSpPr/>
          <p:nvPr/>
        </p:nvSpPr>
        <p:spPr>
          <a:xfrm>
            <a:off x="6314846" y="6105449"/>
            <a:ext cx="4914900" cy="19202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63" name="Text 59"/>
          <p:cNvSpPr txBox="1"/>
          <p:nvPr/>
        </p:nvSpPr>
        <p:spPr>
          <a:xfrm>
            <a:off x="6902806" y="6596482"/>
            <a:ext cx="38295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RFP scores typically require demonstrating Level 3+ capabilities</a:t>
            </a:r>
            <a:endParaRPr lang="en-US" sz="900" dirty="0"/>
          </a:p>
        </p:txBody>
      </p:sp>
      <p:sp>
        <p:nvSpPr>
          <p:cNvPr id="64" name="Shape 60"/>
          <p:cNvSpPr/>
          <p:nvPr/>
        </p:nvSpPr>
        <p:spPr>
          <a:xfrm>
            <a:off x="0" y="7338974"/>
            <a:ext cx="12191695" cy="181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5" name="Shape 61"/>
          <p:cNvSpPr/>
          <p:nvPr/>
        </p:nvSpPr>
        <p:spPr>
          <a:xfrm>
            <a:off x="0" y="7338974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66" name="Text 62"/>
          <p:cNvSpPr txBox="1"/>
          <p:nvPr/>
        </p:nvSpPr>
        <p:spPr>
          <a:xfrm>
            <a:off x="571500" y="7358177"/>
            <a:ext cx="35250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1 — Enterprise Lakehouse Quality Engineering Blueprint</a:t>
            </a:r>
            <a:endParaRPr lang="en-US" sz="900" dirty="0"/>
          </a:p>
        </p:txBody>
      </p:sp>
      <p:sp>
        <p:nvSpPr>
          <p:cNvPr id="67" name="Text 63"/>
          <p:cNvSpPr txBox="1"/>
          <p:nvPr/>
        </p:nvSpPr>
        <p:spPr>
          <a:xfrm>
            <a:off x="10229393" y="7358177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&amp; Proprietary</a:t>
            </a:r>
            <a:endParaRPr lang="en-US" sz="900" dirty="0"/>
          </a:p>
        </p:txBody>
      </p:sp>
      <p:sp>
        <p:nvSpPr>
          <p:cNvPr id="68" name="Shape 64"/>
          <p:cNvSpPr/>
          <p:nvPr/>
        </p:nvSpPr>
        <p:spPr>
          <a:xfrm>
            <a:off x="6467551" y="5971946"/>
            <a:ext cx="267005" cy="26700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sp>
        <p:nvSpPr>
          <p:cNvPr id="69" name="Text 65"/>
          <p:cNvSpPr txBox="1"/>
          <p:nvPr/>
        </p:nvSpPr>
        <p:spPr>
          <a:xfrm>
            <a:off x="6576365" y="6019495"/>
            <a:ext cx="14356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900" dirty="0"/>
          </a:p>
        </p:txBody>
      </p:sp>
      <p:sp>
        <p:nvSpPr>
          <p:cNvPr id="70" name="Text 66"/>
          <p:cNvSpPr txBox="1"/>
          <p:nvPr/>
        </p:nvSpPr>
        <p:spPr>
          <a:xfrm>
            <a:off x="6424574" y="6324905"/>
            <a:ext cx="44074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 hoc</a:t>
            </a:r>
            <a:endParaRPr lang="en-US" sz="800" dirty="0"/>
          </a:p>
        </p:txBody>
      </p:sp>
      <p:sp>
        <p:nvSpPr>
          <p:cNvPr id="71" name="Shape 67"/>
          <p:cNvSpPr/>
          <p:nvPr/>
        </p:nvSpPr>
        <p:spPr>
          <a:xfrm>
            <a:off x="7915046" y="5971946"/>
            <a:ext cx="267005" cy="26700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sp>
        <p:nvSpPr>
          <p:cNvPr id="72" name="Text 68"/>
          <p:cNvSpPr txBox="1"/>
          <p:nvPr/>
        </p:nvSpPr>
        <p:spPr>
          <a:xfrm>
            <a:off x="8012887" y="6019495"/>
            <a:ext cx="16276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900" dirty="0"/>
          </a:p>
        </p:txBody>
      </p:sp>
      <p:sp>
        <p:nvSpPr>
          <p:cNvPr id="73" name="Text 69"/>
          <p:cNvSpPr txBox="1"/>
          <p:nvPr/>
        </p:nvSpPr>
        <p:spPr>
          <a:xfrm>
            <a:off x="7814462" y="6324905"/>
            <a:ext cx="55504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Managed</a:t>
            </a:r>
            <a:endParaRPr lang="en-US" sz="800" dirty="0"/>
          </a:p>
        </p:txBody>
      </p:sp>
      <p:sp>
        <p:nvSpPr>
          <p:cNvPr id="74" name="Shape 70"/>
          <p:cNvSpPr/>
          <p:nvPr/>
        </p:nvSpPr>
        <p:spPr>
          <a:xfrm>
            <a:off x="9363456" y="5971946"/>
            <a:ext cx="267005" cy="267005"/>
          </a:xfrm>
          <a:prstGeom prst="ellipse">
            <a:avLst/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</p:spPr>
      </p:sp>
      <p:sp>
        <p:nvSpPr>
          <p:cNvPr id="75" name="Text 71"/>
          <p:cNvSpPr txBox="1"/>
          <p:nvPr/>
        </p:nvSpPr>
        <p:spPr>
          <a:xfrm>
            <a:off x="9460382" y="6019495"/>
            <a:ext cx="16276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900" dirty="0"/>
          </a:p>
        </p:txBody>
      </p:sp>
      <p:sp>
        <p:nvSpPr>
          <p:cNvPr id="76" name="Text 72"/>
          <p:cNvSpPr txBox="1"/>
          <p:nvPr/>
        </p:nvSpPr>
        <p:spPr>
          <a:xfrm>
            <a:off x="9217152" y="6324905"/>
            <a:ext cx="640994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</a:t>
            </a:r>
            <a:endParaRPr lang="en-US" sz="800" dirty="0"/>
          </a:p>
        </p:txBody>
      </p:sp>
      <p:sp>
        <p:nvSpPr>
          <p:cNvPr id="77" name="Shape 73"/>
          <p:cNvSpPr/>
          <p:nvPr/>
        </p:nvSpPr>
        <p:spPr>
          <a:xfrm>
            <a:off x="10810951" y="5971946"/>
            <a:ext cx="267005" cy="267005"/>
          </a:xfrm>
          <a:prstGeom prst="ellipse">
            <a:avLst/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</p:spPr>
      </p:sp>
      <p:sp>
        <p:nvSpPr>
          <p:cNvPr id="78" name="Text 74"/>
          <p:cNvSpPr txBox="1"/>
          <p:nvPr/>
        </p:nvSpPr>
        <p:spPr>
          <a:xfrm>
            <a:off x="10906049" y="6019495"/>
            <a:ext cx="16276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900" dirty="0"/>
          </a:p>
        </p:txBody>
      </p:sp>
      <p:sp>
        <p:nvSpPr>
          <p:cNvPr id="79" name="Text 75"/>
          <p:cNvSpPr txBox="1"/>
          <p:nvPr/>
        </p:nvSpPr>
        <p:spPr>
          <a:xfrm>
            <a:off x="10690250" y="6324905"/>
            <a:ext cx="59344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</a:t>
            </a:r>
            <a:endParaRPr lang="en-US" sz="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52705" cy="6858000"/>
          </a:xfrm>
          <a:prstGeom prst="rect">
            <a:avLst/>
          </a:prstGeom>
          <a:solidFill>
            <a:srgbClr val="0056B3"/>
          </a:solidFill>
          <a:ln/>
        </p:spPr>
      </p:sp>
      <p:sp>
        <p:nvSpPr>
          <p:cNvPr id="5" name="Shape 3"/>
          <p:cNvSpPr/>
          <p:nvPr/>
        </p:nvSpPr>
        <p:spPr>
          <a:xfrm>
            <a:off x="6476695" y="3047695"/>
            <a:ext cx="5715000" cy="3810305"/>
          </a:xfrm>
          <a:prstGeom prst="rect">
            <a:avLst/>
          </a:prstGeom>
          <a:solidFill>
            <a:srgbClr val="E9ECEF"/>
          </a:solidFill>
          <a:ln/>
        </p:spPr>
      </p:sp>
      <p:sp>
        <p:nvSpPr>
          <p:cNvPr id="6" name="Shape 4"/>
          <p:cNvSpPr/>
          <p:nvPr/>
        </p:nvSpPr>
        <p:spPr>
          <a:xfrm>
            <a:off x="8382305" y="4953305"/>
            <a:ext cx="3810305" cy="1904695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52805" y="3258007"/>
            <a:ext cx="228600" cy="228600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52805" y="3696919"/>
            <a:ext cx="228600" cy="228600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52805" y="4134917"/>
            <a:ext cx="228600" cy="2286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52805" y="5106010"/>
            <a:ext cx="7619695" cy="9144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52805" y="5368442"/>
            <a:ext cx="152705" cy="152705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429914" y="5368442"/>
            <a:ext cx="152705" cy="152705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293462" y="5368442"/>
            <a:ext cx="152705" cy="152705"/>
          </a:xfrm>
          <a:prstGeom prst="rect">
            <a:avLst/>
          </a:prstGeom>
        </p:spPr>
      </p:pic>
      <p:sp>
        <p:nvSpPr>
          <p:cNvPr id="14" name="Text 6"/>
          <p:cNvSpPr txBox="1"/>
          <p:nvPr/>
        </p:nvSpPr>
        <p:spPr>
          <a:xfrm>
            <a:off x="1447495" y="1332281"/>
            <a:ext cx="90068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2</a:t>
            </a:r>
            <a:endParaRPr lang="en-US" sz="1000" dirty="0"/>
          </a:p>
        </p:txBody>
      </p:sp>
      <p:sp>
        <p:nvSpPr>
          <p:cNvPr id="15" name="Text 7"/>
          <p:cNvSpPr txBox="1"/>
          <p:nvPr/>
        </p:nvSpPr>
        <p:spPr>
          <a:xfrm>
            <a:off x="952805" y="1675181"/>
            <a:ext cx="8382305" cy="130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200" dirty="0">
                <a:solidFill>
                  <a:srgbClr val="212529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Databricks Native Data Validation Framework</a:t>
            </a:r>
            <a:endParaRPr lang="en-US" sz="4200" dirty="0"/>
          </a:p>
        </p:txBody>
      </p:sp>
      <p:sp>
        <p:nvSpPr>
          <p:cNvPr id="16" name="Text 8"/>
          <p:cNvSpPr txBox="1"/>
          <p:nvPr/>
        </p:nvSpPr>
        <p:spPr>
          <a:xfrm>
            <a:off x="1295705" y="3248863"/>
            <a:ext cx="3152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Delta Expectations &amp; DLT Validation</a:t>
            </a:r>
            <a:endParaRPr lang="en-US" sz="1500" dirty="0"/>
          </a:p>
        </p:txBody>
      </p:sp>
      <p:sp>
        <p:nvSpPr>
          <p:cNvPr id="17" name="Text 9"/>
          <p:cNvSpPr txBox="1"/>
          <p:nvPr/>
        </p:nvSpPr>
        <p:spPr>
          <a:xfrm>
            <a:off x="1295705" y="3686861"/>
            <a:ext cx="32196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SLA-driven Workflows &amp; Breakpoints</a:t>
            </a:r>
            <a:endParaRPr lang="en-US" sz="1500" dirty="0"/>
          </a:p>
        </p:txBody>
      </p:sp>
      <p:sp>
        <p:nvSpPr>
          <p:cNvPr id="18" name="Text 10"/>
          <p:cNvSpPr txBox="1"/>
          <p:nvPr/>
        </p:nvSpPr>
        <p:spPr>
          <a:xfrm>
            <a:off x="1295705" y="4124858"/>
            <a:ext cx="2839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2.5 hours | Short demo included</a:t>
            </a:r>
            <a:endParaRPr lang="en-US" sz="1500" dirty="0"/>
          </a:p>
        </p:txBody>
      </p:sp>
      <p:sp>
        <p:nvSpPr>
          <p:cNvPr id="19" name="Text 11"/>
          <p:cNvSpPr txBox="1"/>
          <p:nvPr/>
        </p:nvSpPr>
        <p:spPr>
          <a:xfrm>
            <a:off x="1181405" y="5363870"/>
            <a:ext cx="197693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[Presenter Name]</a:t>
            </a:r>
            <a:endParaRPr lang="en-US" sz="1000" dirty="0"/>
          </a:p>
        </p:txBody>
      </p:sp>
      <p:sp>
        <p:nvSpPr>
          <p:cNvPr id="20" name="Text 12"/>
          <p:cNvSpPr txBox="1"/>
          <p:nvPr/>
        </p:nvSpPr>
        <p:spPr>
          <a:xfrm>
            <a:off x="3658514" y="5363870"/>
            <a:ext cx="135788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[Date: MM/DD/YYYY]</a:t>
            </a:r>
            <a:endParaRPr lang="en-US" sz="1000" dirty="0"/>
          </a:p>
        </p:txBody>
      </p:sp>
      <p:sp>
        <p:nvSpPr>
          <p:cNvPr id="21" name="Text 13"/>
          <p:cNvSpPr txBox="1"/>
          <p:nvPr/>
        </p:nvSpPr>
        <p:spPr>
          <a:xfrm>
            <a:off x="5522062" y="5363870"/>
            <a:ext cx="72877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[Team/BU]</a:t>
            </a:r>
            <a:endParaRPr lang="en-US" sz="1000" dirty="0"/>
          </a:p>
        </p:txBody>
      </p:sp>
      <p:sp>
        <p:nvSpPr>
          <p:cNvPr id="22" name="Text 14"/>
          <p:cNvSpPr txBox="1"/>
          <p:nvPr/>
        </p:nvSpPr>
        <p:spPr>
          <a:xfrm>
            <a:off x="10497312" y="418795"/>
            <a:ext cx="12957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800" b="1" dirty="0">
                <a:solidFill>
                  <a:srgbClr val="343A4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GENSPARK</a:t>
            </a:r>
            <a:endParaRPr lang="en-US" sz="1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381305" y="1105510"/>
            <a:ext cx="11430000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381305" y="381305"/>
            <a:ext cx="42437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2 Agenda &amp; Outcomes</a:t>
            </a:r>
            <a:endParaRPr lang="en-US" sz="2200" dirty="0"/>
          </a:p>
        </p:txBody>
      </p:sp>
      <p:sp>
        <p:nvSpPr>
          <p:cNvPr id="6" name="Text 4"/>
          <p:cNvSpPr txBox="1"/>
          <p:nvPr/>
        </p:nvSpPr>
        <p:spPr>
          <a:xfrm>
            <a:off x="381305" y="780898"/>
            <a:ext cx="32964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Native Data Validation Framework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10041026" y="647395"/>
            <a:ext cx="1772107" cy="342900"/>
          </a:xfrm>
          <a:prstGeom prst="roundRect">
            <a:avLst>
              <a:gd name="adj" fmla="val 266667"/>
            </a:avLst>
          </a:prstGeom>
          <a:solidFill>
            <a:srgbClr val="EFF6FF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193731" y="752551"/>
            <a:ext cx="133502" cy="133502"/>
          </a:xfrm>
          <a:prstGeom prst="rect">
            <a:avLst/>
          </a:prstGeom>
        </p:spPr>
      </p:pic>
      <p:sp>
        <p:nvSpPr>
          <p:cNvPr id="9" name="Text 6"/>
          <p:cNvSpPr txBox="1"/>
          <p:nvPr/>
        </p:nvSpPr>
        <p:spPr>
          <a:xfrm>
            <a:off x="10403129" y="724205"/>
            <a:ext cx="13578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Duration: 2.5 Hours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381305" y="1343254"/>
            <a:ext cx="5619902" cy="1723644"/>
          </a:xfrm>
          <a:prstGeom prst="roundRect">
            <a:avLst>
              <a:gd name="adj" fmla="val 351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380330" y="1352398"/>
            <a:ext cx="619049" cy="26700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5494630" y="1410005"/>
            <a:ext cx="4764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 min</a:t>
            </a:r>
            <a:endParaRPr lang="en-US" sz="900" dirty="0"/>
          </a:p>
        </p:txBody>
      </p:sp>
      <p:sp>
        <p:nvSpPr>
          <p:cNvPr id="13" name="Text 10"/>
          <p:cNvSpPr txBox="1"/>
          <p:nvPr/>
        </p:nvSpPr>
        <p:spPr>
          <a:xfrm>
            <a:off x="619049" y="1561795"/>
            <a:ext cx="63825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</a:t>
            </a:r>
            <a:endParaRPr lang="en-US" sz="2700" dirty="0"/>
          </a:p>
        </p:txBody>
      </p:sp>
      <p:sp>
        <p:nvSpPr>
          <p:cNvPr id="14" name="Shape 11"/>
          <p:cNvSpPr/>
          <p:nvPr/>
        </p:nvSpPr>
        <p:spPr>
          <a:xfrm>
            <a:off x="1150315" y="1580998"/>
            <a:ext cx="304495" cy="381305"/>
          </a:xfrm>
          <a:prstGeom prst="roundRect">
            <a:avLst>
              <a:gd name="adj" fmla="val 75075"/>
            </a:avLst>
          </a:prstGeom>
          <a:solidFill>
            <a:srgbClr val="DBEAFE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-760" r="-760" t="0" b="0"/>
          <a:stretch/>
        </p:blipFill>
        <p:spPr>
          <a:xfrm>
            <a:off x="1227125" y="1678838"/>
            <a:ext cx="152705" cy="171907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619049" y="2076602"/>
            <a:ext cx="34482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Expectations &amp; DLT Validation</a:t>
            </a:r>
            <a:endParaRPr lang="en-US" sz="1500" dirty="0"/>
          </a:p>
        </p:txBody>
      </p:sp>
      <p:sp>
        <p:nvSpPr>
          <p:cNvPr id="17" name="Text 13"/>
          <p:cNvSpPr txBox="1"/>
          <p:nvPr/>
        </p:nvSpPr>
        <p:spPr>
          <a:xfrm>
            <a:off x="619049" y="2409444"/>
            <a:ext cx="5034686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 into expectation types, validation actions (fail/drop/quarantine), and event log monitoring.</a:t>
            </a:r>
            <a:endParaRPr lang="en-US" sz="1000" dirty="0"/>
          </a:p>
        </p:txBody>
      </p:sp>
      <p:sp>
        <p:nvSpPr>
          <p:cNvPr id="18" name="Shape 14"/>
          <p:cNvSpPr/>
          <p:nvPr/>
        </p:nvSpPr>
        <p:spPr>
          <a:xfrm>
            <a:off x="6191402" y="1343254"/>
            <a:ext cx="5619902" cy="1723644"/>
          </a:xfrm>
          <a:prstGeom prst="roundRect">
            <a:avLst>
              <a:gd name="adj" fmla="val 351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11190427" y="1352398"/>
            <a:ext cx="619049" cy="267005"/>
          </a:xfrm>
          <a:prstGeom prst="rect">
            <a:avLst/>
          </a:prstGeom>
          <a:solidFill>
            <a:srgbClr val="EEF2FF"/>
          </a:solidFill>
          <a:ln/>
        </p:spPr>
      </p:sp>
      <p:sp>
        <p:nvSpPr>
          <p:cNvPr id="20" name="Text 16"/>
          <p:cNvSpPr txBox="1"/>
          <p:nvPr/>
        </p:nvSpPr>
        <p:spPr>
          <a:xfrm>
            <a:off x="11304727" y="1410005"/>
            <a:ext cx="4764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 min</a:t>
            </a:r>
            <a:endParaRPr lang="en-US" sz="900" dirty="0"/>
          </a:p>
        </p:txBody>
      </p:sp>
      <p:sp>
        <p:nvSpPr>
          <p:cNvPr id="21" name="Text 17"/>
          <p:cNvSpPr txBox="1"/>
          <p:nvPr/>
        </p:nvSpPr>
        <p:spPr>
          <a:xfrm>
            <a:off x="6429146" y="1561795"/>
            <a:ext cx="70500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</a:t>
            </a:r>
            <a:endParaRPr lang="en-US" sz="2700" dirty="0"/>
          </a:p>
        </p:txBody>
      </p:sp>
      <p:sp>
        <p:nvSpPr>
          <p:cNvPr id="22" name="Shape 18"/>
          <p:cNvSpPr/>
          <p:nvPr/>
        </p:nvSpPr>
        <p:spPr>
          <a:xfrm>
            <a:off x="7028993" y="1580998"/>
            <a:ext cx="371246" cy="381305"/>
          </a:xfrm>
          <a:prstGeom prst="roundRect">
            <a:avLst>
              <a:gd name="adj" fmla="val 50524"/>
            </a:avLst>
          </a:prstGeom>
          <a:solidFill>
            <a:srgbClr val="E0E7FF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rcRect l="-1064" r="-1064" t="0" b="0"/>
          <a:stretch/>
        </p:blipFill>
        <p:spPr>
          <a:xfrm>
            <a:off x="7104888" y="1678838"/>
            <a:ext cx="219456" cy="171907"/>
          </a:xfrm>
          <a:prstGeom prst="rect">
            <a:avLst/>
          </a:prstGeom>
        </p:spPr>
      </p:pic>
      <p:sp>
        <p:nvSpPr>
          <p:cNvPr id="24" name="Text 19"/>
          <p:cNvSpPr txBox="1"/>
          <p:nvPr/>
        </p:nvSpPr>
        <p:spPr>
          <a:xfrm>
            <a:off x="6429146" y="2076602"/>
            <a:ext cx="35817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SLA-driven Workflows &amp; Breakpoints</a:t>
            </a:r>
            <a:endParaRPr lang="en-US" sz="1500" dirty="0"/>
          </a:p>
        </p:txBody>
      </p:sp>
      <p:sp>
        <p:nvSpPr>
          <p:cNvPr id="25" name="Text 20"/>
          <p:cNvSpPr txBox="1"/>
          <p:nvPr/>
        </p:nvSpPr>
        <p:spPr>
          <a:xfrm>
            <a:off x="6429146" y="2409444"/>
            <a:ext cx="4614977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quality gates, implementing canary releases, and configuring automated rollback patterns.</a:t>
            </a:r>
            <a:endParaRPr lang="en-US" sz="1000" dirty="0"/>
          </a:p>
        </p:txBody>
      </p:sp>
      <p:sp>
        <p:nvSpPr>
          <p:cNvPr id="26" name="Shape 21"/>
          <p:cNvSpPr/>
          <p:nvPr/>
        </p:nvSpPr>
        <p:spPr>
          <a:xfrm>
            <a:off x="381305" y="3252521"/>
            <a:ext cx="5619902" cy="1723644"/>
          </a:xfrm>
          <a:prstGeom prst="roundRect">
            <a:avLst>
              <a:gd name="adj" fmla="val 351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7" name="Text 22"/>
          <p:cNvSpPr txBox="1"/>
          <p:nvPr/>
        </p:nvSpPr>
        <p:spPr>
          <a:xfrm>
            <a:off x="5492801" y="3319272"/>
            <a:ext cx="4764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min</a:t>
            </a:r>
            <a:endParaRPr lang="en-US" sz="900" dirty="0"/>
          </a:p>
        </p:txBody>
      </p:sp>
      <p:sp>
        <p:nvSpPr>
          <p:cNvPr id="28" name="Text 23"/>
          <p:cNvSpPr txBox="1"/>
          <p:nvPr/>
        </p:nvSpPr>
        <p:spPr>
          <a:xfrm>
            <a:off x="619049" y="3471977"/>
            <a:ext cx="71506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2700" dirty="0"/>
          </a:p>
        </p:txBody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300277" y="3588106"/>
            <a:ext cx="171907" cy="171907"/>
          </a:xfrm>
          <a:prstGeom prst="rect">
            <a:avLst/>
          </a:prstGeom>
        </p:spPr>
      </p:pic>
      <p:sp>
        <p:nvSpPr>
          <p:cNvPr id="30" name="Text 24"/>
          <p:cNvSpPr txBox="1"/>
          <p:nvPr/>
        </p:nvSpPr>
        <p:spPr>
          <a:xfrm>
            <a:off x="619049" y="3985870"/>
            <a:ext cx="22201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Savings Analysis</a:t>
            </a:r>
            <a:endParaRPr lang="en-US" sz="1500" dirty="0"/>
          </a:p>
        </p:txBody>
      </p:sp>
      <p:sp>
        <p:nvSpPr>
          <p:cNvPr id="31" name="Text 25"/>
          <p:cNvSpPr txBox="1"/>
          <p:nvPr/>
        </p:nvSpPr>
        <p:spPr>
          <a:xfrm>
            <a:off x="619049" y="4319626"/>
            <a:ext cx="5177333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Comparing TCO of native validation vs. additional 3rd party tools. ROI model and efficiency gains.</a:t>
            </a:r>
            <a:endParaRPr lang="en-US" sz="1000" dirty="0"/>
          </a:p>
        </p:txBody>
      </p:sp>
      <p:sp>
        <p:nvSpPr>
          <p:cNvPr id="32" name="Shape 26"/>
          <p:cNvSpPr/>
          <p:nvPr/>
        </p:nvSpPr>
        <p:spPr>
          <a:xfrm>
            <a:off x="6191402" y="3252521"/>
            <a:ext cx="5619902" cy="1723644"/>
          </a:xfrm>
          <a:prstGeom prst="roundRect">
            <a:avLst>
              <a:gd name="adj" fmla="val 351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sp>
        <p:nvSpPr>
          <p:cNvPr id="33" name="Text 27"/>
          <p:cNvSpPr txBox="1"/>
          <p:nvPr/>
        </p:nvSpPr>
        <p:spPr>
          <a:xfrm>
            <a:off x="11302898" y="3319272"/>
            <a:ext cx="4764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min</a:t>
            </a:r>
            <a:endParaRPr lang="en-US" sz="900" dirty="0"/>
          </a:p>
        </p:txBody>
      </p:sp>
      <p:sp>
        <p:nvSpPr>
          <p:cNvPr id="34" name="Text 28"/>
          <p:cNvSpPr txBox="1"/>
          <p:nvPr/>
        </p:nvSpPr>
        <p:spPr>
          <a:xfrm>
            <a:off x="6429146" y="3471977"/>
            <a:ext cx="724205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700" dirty="0"/>
          </a:p>
        </p:txBody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5"/>
          <a:srcRect l="-1064" r="-1064" t="0" b="0"/>
          <a:stretch/>
        </p:blipFill>
        <p:spPr>
          <a:xfrm>
            <a:off x="7121347" y="3588106"/>
            <a:ext cx="219456" cy="171907"/>
          </a:xfrm>
          <a:prstGeom prst="rect">
            <a:avLst/>
          </a:prstGeom>
        </p:spPr>
      </p:pic>
      <p:sp>
        <p:nvSpPr>
          <p:cNvPr id="36" name="Text 29"/>
          <p:cNvSpPr txBox="1"/>
          <p:nvPr/>
        </p:nvSpPr>
        <p:spPr>
          <a:xfrm>
            <a:off x="6429146" y="3985870"/>
            <a:ext cx="17529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Demo &amp; Q&amp;A</a:t>
            </a:r>
            <a:endParaRPr lang="en-US" sz="1500" dirty="0"/>
          </a:p>
        </p:txBody>
      </p:sp>
      <p:sp>
        <p:nvSpPr>
          <p:cNvPr id="37" name="Text 30"/>
          <p:cNvSpPr txBox="1"/>
          <p:nvPr/>
        </p:nvSpPr>
        <p:spPr>
          <a:xfrm>
            <a:off x="6429146" y="4319626"/>
            <a:ext cx="48911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session: Building a validation pipeline, triggering alerts, and Q&amp;A.</a:t>
            </a:r>
            <a:endParaRPr lang="en-US" sz="1000" dirty="0"/>
          </a:p>
        </p:txBody>
      </p:sp>
      <p:sp>
        <p:nvSpPr>
          <p:cNvPr id="38" name="Shape 31"/>
          <p:cNvSpPr/>
          <p:nvPr/>
        </p:nvSpPr>
        <p:spPr>
          <a:xfrm>
            <a:off x="381305" y="5201107"/>
            <a:ext cx="11430000" cy="952805"/>
          </a:xfrm>
          <a:prstGeom prst="roundRect">
            <a:avLst>
              <a:gd name="adj" fmla="val 11516"/>
            </a:avLst>
          </a:prstGeom>
          <a:solidFill>
            <a:srgbClr val="111827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39" name="Shape 32"/>
          <p:cNvSpPr/>
          <p:nvPr/>
        </p:nvSpPr>
        <p:spPr>
          <a:xfrm>
            <a:off x="3343961" y="5447995"/>
            <a:ext cx="9144" cy="457200"/>
          </a:xfrm>
          <a:prstGeom prst="rect">
            <a:avLst/>
          </a:prstGeom>
          <a:solidFill>
            <a:srgbClr val="374151"/>
          </a:solidFill>
          <a:ln/>
        </p:spPr>
      </p:sp>
      <p:pic>
        <p:nvPicPr>
          <p:cNvPr id="4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09905" y="5505602"/>
            <a:ext cx="114300" cy="114300"/>
          </a:xfrm>
          <a:prstGeom prst="rect">
            <a:avLst/>
          </a:prstGeom>
        </p:spPr>
      </p:pic>
      <p:sp>
        <p:nvSpPr>
          <p:cNvPr id="41" name="Text 33"/>
          <p:cNvSpPr txBox="1"/>
          <p:nvPr/>
        </p:nvSpPr>
        <p:spPr>
          <a:xfrm>
            <a:off x="800100" y="5467198"/>
            <a:ext cx="17721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BBF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OUTCOMES</a:t>
            </a:r>
            <a:endParaRPr lang="en-US" sz="1200" dirty="0"/>
          </a:p>
        </p:txBody>
      </p:sp>
      <p:sp>
        <p:nvSpPr>
          <p:cNvPr id="42" name="Text 34"/>
          <p:cNvSpPr txBox="1"/>
          <p:nvPr/>
        </p:nvSpPr>
        <p:spPr>
          <a:xfrm>
            <a:off x="609905" y="5695798"/>
            <a:ext cx="15910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2 Goals</a:t>
            </a:r>
            <a:endParaRPr lang="en-US" sz="1500" dirty="0"/>
          </a:p>
        </p:txBody>
      </p:sp>
      <p:pic>
        <p:nvPicPr>
          <p:cNvPr id="43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-1100" b="-1100"/>
          <a:stretch/>
        </p:blipFill>
        <p:spPr>
          <a:xfrm>
            <a:off x="3581705" y="5467198"/>
            <a:ext cx="114300" cy="133502"/>
          </a:xfrm>
          <a:prstGeom prst="rect">
            <a:avLst/>
          </a:prstGeom>
        </p:spPr>
      </p:pic>
      <p:sp>
        <p:nvSpPr>
          <p:cNvPr id="44" name="Text 35"/>
          <p:cNvSpPr txBox="1"/>
          <p:nvPr/>
        </p:nvSpPr>
        <p:spPr>
          <a:xfrm>
            <a:off x="3810305" y="5438851"/>
            <a:ext cx="25868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DLT expectations effectively</a:t>
            </a:r>
            <a:endParaRPr lang="en-US" sz="1000" dirty="0"/>
          </a:p>
        </p:txBody>
      </p:sp>
      <p:pic>
        <p:nvPicPr>
          <p:cNvPr id="45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100" b="-1100"/>
          <a:stretch/>
        </p:blipFill>
        <p:spPr>
          <a:xfrm>
            <a:off x="7733995" y="5467198"/>
            <a:ext cx="114300" cy="133502"/>
          </a:xfrm>
          <a:prstGeom prst="rect">
            <a:avLst/>
          </a:prstGeom>
        </p:spPr>
      </p:pic>
      <p:sp>
        <p:nvSpPr>
          <p:cNvPr id="46" name="Text 36"/>
          <p:cNvSpPr txBox="1"/>
          <p:nvPr/>
        </p:nvSpPr>
        <p:spPr>
          <a:xfrm>
            <a:off x="7962595" y="5438851"/>
            <a:ext cx="25200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SLA-driven gates in Workflows</a:t>
            </a:r>
            <a:endParaRPr lang="en-US" sz="1000" dirty="0"/>
          </a:p>
        </p:txBody>
      </p:sp>
      <p:pic>
        <p:nvPicPr>
          <p:cNvPr id="47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1100" b="-1100"/>
          <a:stretch/>
        </p:blipFill>
        <p:spPr>
          <a:xfrm>
            <a:off x="3581705" y="5772607"/>
            <a:ext cx="114300" cy="133502"/>
          </a:xfrm>
          <a:prstGeom prst="rect">
            <a:avLst/>
          </a:prstGeom>
        </p:spPr>
      </p:pic>
      <p:sp>
        <p:nvSpPr>
          <p:cNvPr id="48" name="Text 37"/>
          <p:cNvSpPr txBox="1"/>
          <p:nvPr/>
        </p:nvSpPr>
        <p:spPr>
          <a:xfrm>
            <a:off x="3810305" y="5743346"/>
            <a:ext cx="25767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Quantify TCO savings (Native vs Tools)</a:t>
            </a:r>
            <a:endParaRPr lang="en-US" sz="1000" dirty="0"/>
          </a:p>
        </p:txBody>
      </p:sp>
      <p:pic>
        <p:nvPicPr>
          <p:cNvPr id="49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1100" b="-1100"/>
          <a:stretch/>
        </p:blipFill>
        <p:spPr>
          <a:xfrm>
            <a:off x="7733995" y="5772607"/>
            <a:ext cx="114300" cy="133502"/>
          </a:xfrm>
          <a:prstGeom prst="rect">
            <a:avLst/>
          </a:prstGeom>
        </p:spPr>
      </p:pic>
      <p:sp>
        <p:nvSpPr>
          <p:cNvPr id="50" name="Text 38"/>
          <p:cNvSpPr txBox="1"/>
          <p:nvPr/>
        </p:nvSpPr>
        <p:spPr>
          <a:xfrm>
            <a:off x="7962595" y="5743346"/>
            <a:ext cx="20436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a working validation demo</a:t>
            </a:r>
            <a:endParaRPr lang="en-US" sz="1000" dirty="0"/>
          </a:p>
        </p:txBody>
      </p:sp>
      <p:sp>
        <p:nvSpPr>
          <p:cNvPr id="51" name="Shape 39"/>
          <p:cNvSpPr/>
          <p:nvPr/>
        </p:nvSpPr>
        <p:spPr>
          <a:xfrm>
            <a:off x="381305" y="6305702"/>
            <a:ext cx="11430000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2" name="Text 40"/>
          <p:cNvSpPr txBox="1"/>
          <p:nvPr/>
        </p:nvSpPr>
        <p:spPr>
          <a:xfrm>
            <a:off x="381305" y="6448349"/>
            <a:ext cx="30102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Internal Training Material</a:t>
            </a:r>
            <a:endParaRPr lang="en-US" sz="1200" dirty="0"/>
          </a:p>
        </p:txBody>
      </p:sp>
      <p:sp>
        <p:nvSpPr>
          <p:cNvPr id="53" name="Text 41"/>
          <p:cNvSpPr txBox="1"/>
          <p:nvPr/>
        </p:nvSpPr>
        <p:spPr>
          <a:xfrm>
            <a:off x="11216030" y="6448349"/>
            <a:ext cx="71506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32</a:t>
            </a:r>
            <a:endParaRPr lang="en-US" sz="1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657454"/>
            <a:ext cx="609905" cy="3840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4905756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57046" y="5048402"/>
            <a:ext cx="171907" cy="17190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2514600" y="5134356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" name="Shape 8"/>
          <p:cNvSpPr/>
          <p:nvPr/>
        </p:nvSpPr>
        <p:spPr>
          <a:xfrm>
            <a:off x="2905049" y="4905756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CFDF5"/>
          </a:solidFill>
          <a:ln w="25400">
            <a:solidFill>
              <a:srgbClr val="059669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1087" b="-1087"/>
          <a:stretch/>
        </p:blipFill>
        <p:spPr>
          <a:xfrm>
            <a:off x="3081528" y="5048402"/>
            <a:ext cx="105156" cy="171907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505249" y="5134356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4" name="Shape 10"/>
          <p:cNvSpPr/>
          <p:nvPr/>
        </p:nvSpPr>
        <p:spPr>
          <a:xfrm>
            <a:off x="4895698" y="4905756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9FAFB"/>
          </a:solidFill>
          <a:ln w="25400">
            <a:solidFill>
              <a:srgbClr val="4B5563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038344" y="5048402"/>
            <a:ext cx="171907" cy="171907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1676095" y="590702"/>
            <a:ext cx="20720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02 | SECTION 01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914400" y="1086307"/>
            <a:ext cx="5763463" cy="1400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Expectations &amp; DLT Validation</a:t>
            </a:r>
            <a:endParaRPr lang="en-US" sz="4500" dirty="0"/>
          </a:p>
        </p:txBody>
      </p:sp>
      <p:sp>
        <p:nvSpPr>
          <p:cNvPr id="18" name="Text 13"/>
          <p:cNvSpPr txBox="1"/>
          <p:nvPr/>
        </p:nvSpPr>
        <p:spPr>
          <a:xfrm>
            <a:off x="914400" y="2857500"/>
            <a:ext cx="5877763" cy="1390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native quality controls using DLT expectations, defining enforcement actions (Fail, Drop, Quarantine), and unlocking observability via the Event Log.</a:t>
            </a:r>
            <a:endParaRPr lang="en-US" sz="1800" dirty="0"/>
          </a:p>
        </p:txBody>
      </p:sp>
      <p:sp>
        <p:nvSpPr>
          <p:cNvPr id="19" name="Text 14"/>
          <p:cNvSpPr txBox="1"/>
          <p:nvPr/>
        </p:nvSpPr>
        <p:spPr>
          <a:xfrm>
            <a:off x="914400" y="5477256"/>
            <a:ext cx="7818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 1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914400" y="5695798"/>
            <a:ext cx="6437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Types</a:t>
            </a:r>
            <a:endParaRPr lang="en-US" sz="1300" dirty="0"/>
          </a:p>
        </p:txBody>
      </p:sp>
      <p:sp>
        <p:nvSpPr>
          <p:cNvPr id="21" name="Text 16"/>
          <p:cNvSpPr txBox="1"/>
          <p:nvPr/>
        </p:nvSpPr>
        <p:spPr>
          <a:xfrm>
            <a:off x="914400" y="5971946"/>
            <a:ext cx="1219810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Validity, Uniqueness, Referential Integrity</a:t>
            </a:r>
            <a:endParaRPr lang="en-US" sz="900" dirty="0"/>
          </a:p>
        </p:txBody>
      </p:sp>
      <p:sp>
        <p:nvSpPr>
          <p:cNvPr id="22" name="Text 17"/>
          <p:cNvSpPr txBox="1"/>
          <p:nvPr/>
        </p:nvSpPr>
        <p:spPr>
          <a:xfrm>
            <a:off x="2905049" y="5477256"/>
            <a:ext cx="8101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 2</a:t>
            </a:r>
            <a:endParaRPr lang="en-US" sz="900" dirty="0"/>
          </a:p>
        </p:txBody>
      </p:sp>
      <p:sp>
        <p:nvSpPr>
          <p:cNvPr id="23" name="Text 18"/>
          <p:cNvSpPr txBox="1"/>
          <p:nvPr/>
        </p:nvSpPr>
        <p:spPr>
          <a:xfrm>
            <a:off x="2905049" y="5695798"/>
            <a:ext cx="7763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Actions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2905049" y="5971946"/>
            <a:ext cx="1124712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Warn, Drop, Fail, or Quarantine</a:t>
            </a:r>
            <a:endParaRPr lang="en-US" sz="900" dirty="0"/>
          </a:p>
        </p:txBody>
      </p:sp>
      <p:sp>
        <p:nvSpPr>
          <p:cNvPr id="25" name="Text 20"/>
          <p:cNvSpPr txBox="1"/>
          <p:nvPr/>
        </p:nvSpPr>
        <p:spPr>
          <a:xfrm>
            <a:off x="4895698" y="5477256"/>
            <a:ext cx="8101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 3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4895698" y="5695798"/>
            <a:ext cx="80558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Insights</a:t>
            </a:r>
            <a:endParaRPr lang="en-US" sz="1300" dirty="0"/>
          </a:p>
        </p:txBody>
      </p:sp>
      <p:sp>
        <p:nvSpPr>
          <p:cNvPr id="27" name="Text 22"/>
          <p:cNvSpPr txBox="1"/>
          <p:nvPr/>
        </p:nvSpPr>
        <p:spPr>
          <a:xfrm>
            <a:off x="4895698" y="5971946"/>
            <a:ext cx="1228954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 Logs &amp; System Tables</a:t>
            </a:r>
            <a:endParaRPr lang="en-US" sz="9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5" b="-5"/>
          <a:stretch/>
        </p:blipFill>
        <p:spPr>
          <a:xfrm>
            <a:off x="8229600" y="1218895"/>
            <a:ext cx="3047695" cy="4000500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8856878" y="5458054"/>
            <a:ext cx="19010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Validation Logic Flow</a:t>
            </a:r>
            <a:endParaRPr lang="en-US" sz="1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0" y="1067105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457200" y="314554"/>
            <a:ext cx="37298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2 — DATABRICKS NATIVE VALIDATION</a:t>
            </a:r>
            <a:endParaRPr lang="en-US" sz="10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514807"/>
            <a:ext cx="619140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Expectations — Types x Layers</a:t>
            </a:r>
            <a:endParaRPr lang="en-US" sz="2700" dirty="0"/>
          </a:p>
        </p:txBody>
      </p:sp>
      <p:sp>
        <p:nvSpPr>
          <p:cNvPr id="7" name="Text 5"/>
          <p:cNvSpPr txBox="1"/>
          <p:nvPr/>
        </p:nvSpPr>
        <p:spPr>
          <a:xfrm>
            <a:off x="10685678" y="733349"/>
            <a:ext cx="11576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Matrix</a:t>
            </a:r>
            <a:endParaRPr lang="en-US" sz="1000" dirty="0"/>
          </a:p>
        </p:txBody>
      </p:sp>
      <p:sp>
        <p:nvSpPr>
          <p:cNvPr id="8" name="Text 6"/>
          <p:cNvSpPr txBox="1"/>
          <p:nvPr/>
        </p:nvSpPr>
        <p:spPr>
          <a:xfrm>
            <a:off x="457200" y="1930298"/>
            <a:ext cx="15288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EXPECTATION TYPE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3314700" y="1578254"/>
            <a:ext cx="2704795" cy="38405"/>
          </a:xfrm>
          <a:prstGeom prst="rect">
            <a:avLst/>
          </a:prstGeom>
          <a:solidFill>
            <a:srgbClr val="B45309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80" b="-180"/>
          <a:stretch/>
        </p:blipFill>
        <p:spPr>
          <a:xfrm>
            <a:off x="3390595" y="1730045"/>
            <a:ext cx="190195" cy="152705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3657600" y="1711757"/>
            <a:ext cx="12573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7835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Bronze (Ingest)</a:t>
            </a:r>
            <a:endParaRPr lang="en-US" sz="1200" dirty="0"/>
          </a:p>
        </p:txBody>
      </p:sp>
      <p:sp>
        <p:nvSpPr>
          <p:cNvPr id="12" name="Text 9"/>
          <p:cNvSpPr txBox="1"/>
          <p:nvPr/>
        </p:nvSpPr>
        <p:spPr>
          <a:xfrm>
            <a:off x="3390595" y="1958645"/>
            <a:ext cx="25146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2400E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Sanity Checks | Action: WARN/QUARANTINE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6172200" y="1578254"/>
            <a:ext cx="2704795" cy="609905"/>
          </a:xfrm>
          <a:prstGeom prst="roundRect">
            <a:avLst>
              <a:gd name="adj" fmla="val 4685"/>
            </a:avLst>
          </a:prstGeom>
          <a:solidFill>
            <a:srgbClr val="F9FAFB"/>
          </a:solidFill>
          <a:ln/>
        </p:spPr>
      </p:sp>
      <p:sp>
        <p:nvSpPr>
          <p:cNvPr id="14" name="Shape 11"/>
          <p:cNvSpPr/>
          <p:nvPr/>
        </p:nvSpPr>
        <p:spPr>
          <a:xfrm>
            <a:off x="6172200" y="1578254"/>
            <a:ext cx="2704795" cy="38405"/>
          </a:xfrm>
          <a:prstGeom prst="rect">
            <a:avLst/>
          </a:prstGeom>
          <a:solidFill>
            <a:srgbClr val="94A3B8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248095" y="1730045"/>
            <a:ext cx="152705" cy="152705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6476695" y="1711757"/>
            <a:ext cx="12957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Silver (Curated)</a:t>
            </a:r>
            <a:endParaRPr lang="en-US" sz="1200" dirty="0"/>
          </a:p>
        </p:txBody>
      </p:sp>
      <p:sp>
        <p:nvSpPr>
          <p:cNvPr id="17" name="Text 13"/>
          <p:cNvSpPr txBox="1"/>
          <p:nvPr/>
        </p:nvSpPr>
        <p:spPr>
          <a:xfrm>
            <a:off x="6248095" y="1958645"/>
            <a:ext cx="25246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Logic | Action: DROP/QUARANTINE</a:t>
            </a:r>
            <a:endParaRPr lang="en-US" sz="900" dirty="0"/>
          </a:p>
        </p:txBody>
      </p:sp>
      <p:sp>
        <p:nvSpPr>
          <p:cNvPr id="18" name="Shape 14"/>
          <p:cNvSpPr/>
          <p:nvPr/>
        </p:nvSpPr>
        <p:spPr>
          <a:xfrm>
            <a:off x="9029700" y="1578254"/>
            <a:ext cx="2704795" cy="609905"/>
          </a:xfrm>
          <a:prstGeom prst="roundRect">
            <a:avLst>
              <a:gd name="adj" fmla="val 4685"/>
            </a:avLst>
          </a:prstGeom>
          <a:solidFill>
            <a:srgbClr val="FFFBEB"/>
          </a:solidFill>
          <a:ln/>
        </p:spPr>
      </p:sp>
      <p:sp>
        <p:nvSpPr>
          <p:cNvPr id="19" name="Shape 15"/>
          <p:cNvSpPr/>
          <p:nvPr/>
        </p:nvSpPr>
        <p:spPr>
          <a:xfrm>
            <a:off x="9029700" y="1578254"/>
            <a:ext cx="2704795" cy="38405"/>
          </a:xfrm>
          <a:prstGeom prst="rect">
            <a:avLst/>
          </a:prstGeom>
          <a:solidFill>
            <a:srgbClr val="FBBF24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105595" y="1730045"/>
            <a:ext cx="152705" cy="152705"/>
          </a:xfrm>
          <a:prstGeom prst="rect">
            <a:avLst/>
          </a:prstGeom>
        </p:spPr>
      </p:pic>
      <p:sp>
        <p:nvSpPr>
          <p:cNvPr id="21" name="Text 16"/>
          <p:cNvSpPr txBox="1"/>
          <p:nvPr/>
        </p:nvSpPr>
        <p:spPr>
          <a:xfrm>
            <a:off x="9334195" y="1711757"/>
            <a:ext cx="11914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7835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Gold (Trusted)</a:t>
            </a:r>
            <a:endParaRPr lang="en-US" sz="1200" dirty="0"/>
          </a:p>
        </p:txBody>
      </p:sp>
      <p:sp>
        <p:nvSpPr>
          <p:cNvPr id="22" name="Text 17"/>
          <p:cNvSpPr txBox="1"/>
          <p:nvPr/>
        </p:nvSpPr>
        <p:spPr>
          <a:xfrm>
            <a:off x="9105595" y="1958645"/>
            <a:ext cx="14292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2400E">
                    <a:alpha val="8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SLAs | Action: FAIL</a:t>
            </a:r>
            <a:endParaRPr lang="en-US" sz="900" dirty="0"/>
          </a:p>
        </p:txBody>
      </p:sp>
      <p:sp>
        <p:nvSpPr>
          <p:cNvPr id="23" name="Shape 18"/>
          <p:cNvSpPr/>
          <p:nvPr/>
        </p:nvSpPr>
        <p:spPr>
          <a:xfrm>
            <a:off x="457200" y="2949854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24" name="Text 19"/>
          <p:cNvSpPr txBox="1"/>
          <p:nvPr/>
        </p:nvSpPr>
        <p:spPr>
          <a:xfrm>
            <a:off x="457200" y="2414016"/>
            <a:ext cx="11914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Completeness</a:t>
            </a:r>
            <a:endParaRPr lang="en-US" sz="1200" dirty="0"/>
          </a:p>
        </p:txBody>
      </p:sp>
      <p:sp>
        <p:nvSpPr>
          <p:cNvPr id="25" name="Text 20"/>
          <p:cNvSpPr txBox="1"/>
          <p:nvPr/>
        </p:nvSpPr>
        <p:spPr>
          <a:xfrm>
            <a:off x="457200" y="2661818"/>
            <a:ext cx="16486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Required fields &amp; null checks</a:t>
            </a:r>
            <a:endParaRPr lang="en-US" sz="900" dirty="0"/>
          </a:p>
        </p:txBody>
      </p:sp>
      <p:sp>
        <p:nvSpPr>
          <p:cNvPr id="26" name="Shape 21"/>
          <p:cNvSpPr/>
          <p:nvPr/>
        </p:nvSpPr>
        <p:spPr>
          <a:xfrm>
            <a:off x="3314700" y="2378354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27" name="Text 22"/>
          <p:cNvSpPr txBox="1"/>
          <p:nvPr/>
        </p:nvSpPr>
        <p:spPr>
          <a:xfrm>
            <a:off x="3438144" y="2387498"/>
            <a:ext cx="16532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Sanity check source IDs</a:t>
            </a:r>
            <a:endParaRPr lang="en-US" sz="1000" dirty="0"/>
          </a:p>
        </p:txBody>
      </p:sp>
      <p:sp>
        <p:nvSpPr>
          <p:cNvPr id="28" name="Shape 23"/>
          <p:cNvSpPr/>
          <p:nvPr/>
        </p:nvSpPr>
        <p:spPr>
          <a:xfrm>
            <a:off x="3438144" y="2606954"/>
            <a:ext cx="2581351" cy="228600"/>
          </a:xfrm>
          <a:prstGeom prst="roundRect">
            <a:avLst>
              <a:gd name="adj" fmla="val 66667"/>
            </a:avLst>
          </a:prstGeom>
          <a:solidFill>
            <a:srgbClr val="EFF6FF"/>
          </a:solidFill>
          <a:ln/>
        </p:spPr>
      </p:sp>
      <p:sp>
        <p:nvSpPr>
          <p:cNvPr id="29" name="Text 24"/>
          <p:cNvSpPr txBox="1"/>
          <p:nvPr/>
        </p:nvSpPr>
        <p:spPr>
          <a:xfrm>
            <a:off x="3476549" y="2654503"/>
            <a:ext cx="1505102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expect("id IS NOT NULL")</a:t>
            </a:r>
            <a:endParaRPr lang="en-US" sz="800" dirty="0"/>
          </a:p>
        </p:txBody>
      </p:sp>
      <p:sp>
        <p:nvSpPr>
          <p:cNvPr id="30" name="Shape 25"/>
          <p:cNvSpPr/>
          <p:nvPr/>
        </p:nvSpPr>
        <p:spPr>
          <a:xfrm>
            <a:off x="6172200" y="2378354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1" name="Text 26"/>
          <p:cNvSpPr txBox="1"/>
          <p:nvPr/>
        </p:nvSpPr>
        <p:spPr>
          <a:xfrm>
            <a:off x="6295644" y="2387498"/>
            <a:ext cx="17574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Mandatory business keys</a:t>
            </a:r>
            <a:endParaRPr lang="en-US" sz="1000" dirty="0"/>
          </a:p>
        </p:txBody>
      </p:sp>
      <p:sp>
        <p:nvSpPr>
          <p:cNvPr id="32" name="Shape 27"/>
          <p:cNvSpPr/>
          <p:nvPr/>
        </p:nvSpPr>
        <p:spPr>
          <a:xfrm>
            <a:off x="6295644" y="2606954"/>
            <a:ext cx="2581351" cy="228600"/>
          </a:xfrm>
          <a:prstGeom prst="roundRect">
            <a:avLst>
              <a:gd name="adj" fmla="val 66667"/>
            </a:avLst>
          </a:prstGeom>
          <a:solidFill>
            <a:srgbClr val="EFF6FF"/>
          </a:solidFill>
          <a:ln/>
        </p:spPr>
      </p:sp>
      <p:sp>
        <p:nvSpPr>
          <p:cNvPr id="33" name="Text 28"/>
          <p:cNvSpPr txBox="1"/>
          <p:nvPr/>
        </p:nvSpPr>
        <p:spPr>
          <a:xfrm>
            <a:off x="6334049" y="2654503"/>
            <a:ext cx="2334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expect_or_drop("order_id IS NOT NULL")</a:t>
            </a:r>
            <a:endParaRPr lang="en-US" sz="800" dirty="0"/>
          </a:p>
        </p:txBody>
      </p:sp>
      <p:sp>
        <p:nvSpPr>
          <p:cNvPr id="34" name="Shape 29"/>
          <p:cNvSpPr/>
          <p:nvPr/>
        </p:nvSpPr>
        <p:spPr>
          <a:xfrm>
            <a:off x="9029700" y="2378354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5" name="Text 30"/>
          <p:cNvSpPr txBox="1"/>
          <p:nvPr/>
        </p:nvSpPr>
        <p:spPr>
          <a:xfrm>
            <a:off x="9153144" y="2387498"/>
            <a:ext cx="14721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reporting fields</a:t>
            </a:r>
            <a:endParaRPr lang="en-US" sz="1000" dirty="0"/>
          </a:p>
        </p:txBody>
      </p:sp>
      <p:sp>
        <p:nvSpPr>
          <p:cNvPr id="36" name="Shape 31"/>
          <p:cNvSpPr/>
          <p:nvPr/>
        </p:nvSpPr>
        <p:spPr>
          <a:xfrm>
            <a:off x="9153144" y="2606954"/>
            <a:ext cx="2581351" cy="228600"/>
          </a:xfrm>
          <a:prstGeom prst="roundRect">
            <a:avLst>
              <a:gd name="adj" fmla="val 66667"/>
            </a:avLst>
          </a:prstGeom>
          <a:solidFill>
            <a:srgbClr val="EFF6FF"/>
          </a:solidFill>
          <a:ln/>
        </p:spPr>
      </p:sp>
      <p:sp>
        <p:nvSpPr>
          <p:cNvPr id="37" name="Text 32"/>
          <p:cNvSpPr txBox="1"/>
          <p:nvPr/>
        </p:nvSpPr>
        <p:spPr>
          <a:xfrm>
            <a:off x="9191549" y="2654503"/>
            <a:ext cx="22768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expect_or_fail("revenue IS NOT NULL")</a:t>
            </a:r>
            <a:endParaRPr lang="en-US" sz="800" dirty="0"/>
          </a:p>
        </p:txBody>
      </p:sp>
      <p:sp>
        <p:nvSpPr>
          <p:cNvPr id="38" name="Shape 33"/>
          <p:cNvSpPr/>
          <p:nvPr/>
        </p:nvSpPr>
        <p:spPr>
          <a:xfrm>
            <a:off x="457200" y="3793846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9" name="Text 34"/>
          <p:cNvSpPr txBox="1"/>
          <p:nvPr/>
        </p:nvSpPr>
        <p:spPr>
          <a:xfrm>
            <a:off x="457200" y="3180283"/>
            <a:ext cx="13816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Validity / Domain</a:t>
            </a:r>
            <a:endParaRPr lang="en-US" sz="1200" dirty="0"/>
          </a:p>
        </p:txBody>
      </p:sp>
      <p:sp>
        <p:nvSpPr>
          <p:cNvPr id="40" name="Text 35"/>
          <p:cNvSpPr txBox="1"/>
          <p:nvPr/>
        </p:nvSpPr>
        <p:spPr>
          <a:xfrm>
            <a:off x="457200" y="3428086"/>
            <a:ext cx="14008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Ranges, formats, enums</a:t>
            </a:r>
            <a:endParaRPr lang="en-US" sz="900" dirty="0"/>
          </a:p>
        </p:txBody>
      </p:sp>
      <p:sp>
        <p:nvSpPr>
          <p:cNvPr id="41" name="Shape 36"/>
          <p:cNvSpPr/>
          <p:nvPr/>
        </p:nvSpPr>
        <p:spPr>
          <a:xfrm>
            <a:off x="3314700" y="3143707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2" name="Text 37"/>
          <p:cNvSpPr txBox="1"/>
          <p:nvPr/>
        </p:nvSpPr>
        <p:spPr>
          <a:xfrm>
            <a:off x="3438144" y="3153766"/>
            <a:ext cx="14529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types &amp; formats</a:t>
            </a:r>
            <a:endParaRPr lang="en-US" sz="1000" dirty="0"/>
          </a:p>
        </p:txBody>
      </p:sp>
      <p:sp>
        <p:nvSpPr>
          <p:cNvPr id="43" name="Shape 38"/>
          <p:cNvSpPr/>
          <p:nvPr/>
        </p:nvSpPr>
        <p:spPr>
          <a:xfrm>
            <a:off x="3438144" y="3372307"/>
            <a:ext cx="2581351" cy="228600"/>
          </a:xfrm>
          <a:prstGeom prst="roundRect">
            <a:avLst>
              <a:gd name="adj" fmla="val 66667"/>
            </a:avLst>
          </a:prstGeom>
          <a:solidFill>
            <a:srgbClr val="EFF6FF"/>
          </a:solidFill>
          <a:ln/>
        </p:spPr>
      </p:sp>
      <p:sp>
        <p:nvSpPr>
          <p:cNvPr id="44" name="Text 39"/>
          <p:cNvSpPr txBox="1"/>
          <p:nvPr/>
        </p:nvSpPr>
        <p:spPr>
          <a:xfrm>
            <a:off x="3476549" y="3419856"/>
            <a:ext cx="168615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expect("ts &gt; '2020-01-01'")</a:t>
            </a:r>
            <a:endParaRPr lang="en-US" sz="800" dirty="0"/>
          </a:p>
        </p:txBody>
      </p:sp>
      <p:sp>
        <p:nvSpPr>
          <p:cNvPr id="45" name="Shape 40"/>
          <p:cNvSpPr/>
          <p:nvPr/>
        </p:nvSpPr>
        <p:spPr>
          <a:xfrm>
            <a:off x="6172200" y="3069641"/>
            <a:ext cx="9144" cy="60990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6" name="Text 41"/>
          <p:cNvSpPr txBox="1"/>
          <p:nvPr/>
        </p:nvSpPr>
        <p:spPr>
          <a:xfrm>
            <a:off x="6295644" y="3079699"/>
            <a:ext cx="13103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Allowed value sets</a:t>
            </a:r>
            <a:endParaRPr lang="en-US" sz="1000" dirty="0"/>
          </a:p>
        </p:txBody>
      </p:sp>
      <p:sp>
        <p:nvSpPr>
          <p:cNvPr id="47" name="Shape 42"/>
          <p:cNvSpPr/>
          <p:nvPr/>
        </p:nvSpPr>
        <p:spPr>
          <a:xfrm>
            <a:off x="6295644" y="3298241"/>
            <a:ext cx="2581351" cy="381305"/>
          </a:xfrm>
          <a:prstGeom prst="roundRect">
            <a:avLst>
              <a:gd name="adj" fmla="val 23981"/>
            </a:avLst>
          </a:prstGeom>
          <a:solidFill>
            <a:srgbClr val="EFF6FF"/>
          </a:solidFill>
          <a:ln/>
        </p:spPr>
      </p:sp>
      <p:sp>
        <p:nvSpPr>
          <p:cNvPr id="48" name="Text 43"/>
          <p:cNvSpPr txBox="1"/>
          <p:nvPr/>
        </p:nvSpPr>
        <p:spPr>
          <a:xfrm>
            <a:off x="6334049" y="3345790"/>
            <a:ext cx="210586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expect_or_drop("status IN ('OPEN', 'CLOSED')")</a:t>
            </a:r>
            <a:endParaRPr lang="en-US" sz="800" dirty="0"/>
          </a:p>
        </p:txBody>
      </p:sp>
      <p:sp>
        <p:nvSpPr>
          <p:cNvPr id="49" name="Shape 44"/>
          <p:cNvSpPr/>
          <p:nvPr/>
        </p:nvSpPr>
        <p:spPr>
          <a:xfrm>
            <a:off x="9029700" y="3143707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0" name="Text 45"/>
          <p:cNvSpPr txBox="1"/>
          <p:nvPr/>
        </p:nvSpPr>
        <p:spPr>
          <a:xfrm>
            <a:off x="9153144" y="3153766"/>
            <a:ext cx="13770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range bounds</a:t>
            </a:r>
            <a:endParaRPr lang="en-US" sz="1000" dirty="0"/>
          </a:p>
        </p:txBody>
      </p:sp>
      <p:sp>
        <p:nvSpPr>
          <p:cNvPr id="51" name="Shape 46"/>
          <p:cNvSpPr/>
          <p:nvPr/>
        </p:nvSpPr>
        <p:spPr>
          <a:xfrm>
            <a:off x="9153144" y="3372307"/>
            <a:ext cx="2581351" cy="228600"/>
          </a:xfrm>
          <a:prstGeom prst="roundRect">
            <a:avLst>
              <a:gd name="adj" fmla="val 66667"/>
            </a:avLst>
          </a:prstGeom>
          <a:solidFill>
            <a:srgbClr val="EFF6FF"/>
          </a:solidFill>
          <a:ln/>
        </p:spPr>
      </p:sp>
      <p:sp>
        <p:nvSpPr>
          <p:cNvPr id="52" name="Text 47"/>
          <p:cNvSpPr txBox="1"/>
          <p:nvPr/>
        </p:nvSpPr>
        <p:spPr>
          <a:xfrm>
            <a:off x="9191549" y="3419856"/>
            <a:ext cx="2400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expect_or_fail("pct BETWEEN 0 AND 100")</a:t>
            </a:r>
            <a:endParaRPr lang="en-US" sz="800" dirty="0"/>
          </a:p>
        </p:txBody>
      </p:sp>
      <p:sp>
        <p:nvSpPr>
          <p:cNvPr id="53" name="Shape 48"/>
          <p:cNvSpPr/>
          <p:nvPr/>
        </p:nvSpPr>
        <p:spPr>
          <a:xfrm>
            <a:off x="457200" y="4481474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4" name="Text 49"/>
          <p:cNvSpPr txBox="1"/>
          <p:nvPr/>
        </p:nvSpPr>
        <p:spPr>
          <a:xfrm>
            <a:off x="457200" y="3946550"/>
            <a:ext cx="10003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Uniqueness</a:t>
            </a:r>
            <a:endParaRPr lang="en-US" sz="1200" dirty="0"/>
          </a:p>
        </p:txBody>
      </p:sp>
      <p:sp>
        <p:nvSpPr>
          <p:cNvPr id="55" name="Text 50"/>
          <p:cNvSpPr txBox="1"/>
          <p:nvPr/>
        </p:nvSpPr>
        <p:spPr>
          <a:xfrm>
            <a:off x="457200" y="4193438"/>
            <a:ext cx="11338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Duplicate detection</a:t>
            </a:r>
            <a:endParaRPr lang="en-US" sz="900" dirty="0"/>
          </a:p>
        </p:txBody>
      </p:sp>
      <p:sp>
        <p:nvSpPr>
          <p:cNvPr id="56" name="Shape 51"/>
          <p:cNvSpPr/>
          <p:nvPr/>
        </p:nvSpPr>
        <p:spPr>
          <a:xfrm>
            <a:off x="3314700" y="3946550"/>
            <a:ext cx="9144" cy="38130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7" name="Text 52"/>
          <p:cNvSpPr txBox="1"/>
          <p:nvPr/>
        </p:nvSpPr>
        <p:spPr>
          <a:xfrm>
            <a:off x="3438144" y="3955694"/>
            <a:ext cx="14337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File/Row checksums</a:t>
            </a:r>
            <a:endParaRPr lang="en-US" sz="1000" dirty="0"/>
          </a:p>
        </p:txBody>
      </p:sp>
      <p:sp>
        <p:nvSpPr>
          <p:cNvPr id="58" name="Text 53"/>
          <p:cNvSpPr txBox="1"/>
          <p:nvPr/>
        </p:nvSpPr>
        <p:spPr>
          <a:xfrm>
            <a:off x="3438144" y="4175150"/>
            <a:ext cx="18105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Usually handled by Auto Loader</a:t>
            </a:r>
            <a:endParaRPr lang="en-US" sz="900" dirty="0"/>
          </a:p>
        </p:txBody>
      </p:sp>
      <p:sp>
        <p:nvSpPr>
          <p:cNvPr id="59" name="Shape 54"/>
          <p:cNvSpPr/>
          <p:nvPr/>
        </p:nvSpPr>
        <p:spPr>
          <a:xfrm>
            <a:off x="6172200" y="3909974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0" name="Text 55"/>
          <p:cNvSpPr txBox="1"/>
          <p:nvPr/>
        </p:nvSpPr>
        <p:spPr>
          <a:xfrm>
            <a:off x="6295644" y="3919118"/>
            <a:ext cx="13478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Deduplication logic</a:t>
            </a:r>
            <a:endParaRPr lang="en-US" sz="1000" dirty="0"/>
          </a:p>
        </p:txBody>
      </p:sp>
      <p:sp>
        <p:nvSpPr>
          <p:cNvPr id="61" name="Shape 56"/>
          <p:cNvSpPr/>
          <p:nvPr/>
        </p:nvSpPr>
        <p:spPr>
          <a:xfrm>
            <a:off x="6295644" y="4138574"/>
            <a:ext cx="2581351" cy="228600"/>
          </a:xfrm>
          <a:prstGeom prst="roundRect">
            <a:avLst>
              <a:gd name="adj" fmla="val 66667"/>
            </a:avLst>
          </a:prstGeom>
          <a:solidFill>
            <a:srgbClr val="EFF6FF"/>
          </a:solidFill>
          <a:ln/>
        </p:spPr>
      </p:sp>
      <p:sp>
        <p:nvSpPr>
          <p:cNvPr id="62" name="Text 57"/>
          <p:cNvSpPr txBox="1"/>
          <p:nvPr/>
        </p:nvSpPr>
        <p:spPr>
          <a:xfrm>
            <a:off x="6334049" y="4186123"/>
            <a:ext cx="198150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APPLY CHANGES INTO ... KEYS (id)</a:t>
            </a:r>
            <a:endParaRPr lang="en-US" sz="800" dirty="0"/>
          </a:p>
        </p:txBody>
      </p:sp>
      <p:sp>
        <p:nvSpPr>
          <p:cNvPr id="63" name="Shape 58"/>
          <p:cNvSpPr/>
          <p:nvPr/>
        </p:nvSpPr>
        <p:spPr>
          <a:xfrm>
            <a:off x="9029700" y="3909974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4" name="Text 59"/>
          <p:cNvSpPr txBox="1"/>
          <p:nvPr/>
        </p:nvSpPr>
        <p:spPr>
          <a:xfrm>
            <a:off x="9153144" y="3919118"/>
            <a:ext cx="15956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Key Constraint</a:t>
            </a:r>
            <a:endParaRPr lang="en-US" sz="1000" dirty="0"/>
          </a:p>
        </p:txBody>
      </p:sp>
      <p:sp>
        <p:nvSpPr>
          <p:cNvPr id="65" name="Shape 60"/>
          <p:cNvSpPr/>
          <p:nvPr/>
        </p:nvSpPr>
        <p:spPr>
          <a:xfrm>
            <a:off x="9153144" y="4138574"/>
            <a:ext cx="2581351" cy="228600"/>
          </a:xfrm>
          <a:prstGeom prst="roundRect">
            <a:avLst>
              <a:gd name="adj" fmla="val 66667"/>
            </a:avLst>
          </a:prstGeom>
          <a:solidFill>
            <a:srgbClr val="EFF6FF"/>
          </a:solidFill>
          <a:ln/>
        </p:spPr>
      </p:sp>
      <p:sp>
        <p:nvSpPr>
          <p:cNvPr id="66" name="Text 61"/>
          <p:cNvSpPr txBox="1"/>
          <p:nvPr/>
        </p:nvSpPr>
        <p:spPr>
          <a:xfrm>
            <a:off x="9191549" y="4186123"/>
            <a:ext cx="186720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CONSTRAINT pk PRIMARY KEY (id)</a:t>
            </a:r>
            <a:endParaRPr lang="en-US" sz="800" dirty="0"/>
          </a:p>
        </p:txBody>
      </p:sp>
      <p:sp>
        <p:nvSpPr>
          <p:cNvPr id="67" name="Shape 62"/>
          <p:cNvSpPr/>
          <p:nvPr/>
        </p:nvSpPr>
        <p:spPr>
          <a:xfrm>
            <a:off x="457200" y="5172761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8" name="Text 63"/>
          <p:cNvSpPr txBox="1"/>
          <p:nvPr/>
        </p:nvSpPr>
        <p:spPr>
          <a:xfrm>
            <a:off x="457200" y="4637837"/>
            <a:ext cx="16002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Referential Integrity</a:t>
            </a:r>
            <a:endParaRPr lang="en-US" sz="1200" dirty="0"/>
          </a:p>
        </p:txBody>
      </p:sp>
      <p:sp>
        <p:nvSpPr>
          <p:cNvPr id="69" name="Text 64"/>
          <p:cNvSpPr txBox="1"/>
          <p:nvPr/>
        </p:nvSpPr>
        <p:spPr>
          <a:xfrm>
            <a:off x="457200" y="4885639"/>
            <a:ext cx="12765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Cross-table validation</a:t>
            </a:r>
            <a:endParaRPr lang="en-US" sz="900" dirty="0"/>
          </a:p>
        </p:txBody>
      </p:sp>
      <p:sp>
        <p:nvSpPr>
          <p:cNvPr id="70" name="Shape 65"/>
          <p:cNvSpPr/>
          <p:nvPr/>
        </p:nvSpPr>
        <p:spPr>
          <a:xfrm>
            <a:off x="3314700" y="4732934"/>
            <a:ext cx="9144" cy="1901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71" name="Text 66"/>
          <p:cNvSpPr txBox="1"/>
          <p:nvPr/>
        </p:nvSpPr>
        <p:spPr>
          <a:xfrm>
            <a:off x="3438144" y="4742993"/>
            <a:ext cx="16815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Rarely enforced at ingest</a:t>
            </a:r>
            <a:endParaRPr lang="en-US" sz="1000" dirty="0"/>
          </a:p>
        </p:txBody>
      </p:sp>
      <p:sp>
        <p:nvSpPr>
          <p:cNvPr id="72" name="Shape 67"/>
          <p:cNvSpPr/>
          <p:nvPr/>
        </p:nvSpPr>
        <p:spPr>
          <a:xfrm>
            <a:off x="6172200" y="4601261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73" name="Text 68"/>
          <p:cNvSpPr txBox="1"/>
          <p:nvPr/>
        </p:nvSpPr>
        <p:spPr>
          <a:xfrm>
            <a:off x="6295644" y="4611319"/>
            <a:ext cx="12435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Lookup validation</a:t>
            </a:r>
            <a:endParaRPr lang="en-US" sz="1000" dirty="0"/>
          </a:p>
        </p:txBody>
      </p:sp>
      <p:sp>
        <p:nvSpPr>
          <p:cNvPr id="74" name="Shape 69"/>
          <p:cNvSpPr/>
          <p:nvPr/>
        </p:nvSpPr>
        <p:spPr>
          <a:xfrm>
            <a:off x="6295644" y="4829861"/>
            <a:ext cx="2581351" cy="228600"/>
          </a:xfrm>
          <a:prstGeom prst="roundRect">
            <a:avLst>
              <a:gd name="adj" fmla="val 66667"/>
            </a:avLst>
          </a:prstGeom>
          <a:solidFill>
            <a:srgbClr val="EFF6FF"/>
          </a:solidFill>
          <a:ln/>
        </p:spPr>
      </p:sp>
      <p:sp>
        <p:nvSpPr>
          <p:cNvPr id="75" name="Text 70"/>
          <p:cNvSpPr txBox="1"/>
          <p:nvPr/>
        </p:nvSpPr>
        <p:spPr>
          <a:xfrm>
            <a:off x="6334049" y="4877410"/>
            <a:ext cx="2572207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expect("cust_id IN (SELECT id FROM cust)")</a:t>
            </a:r>
            <a:endParaRPr lang="en-US" sz="800" dirty="0"/>
          </a:p>
        </p:txBody>
      </p:sp>
      <p:sp>
        <p:nvSpPr>
          <p:cNvPr id="76" name="Shape 71"/>
          <p:cNvSpPr/>
          <p:nvPr/>
        </p:nvSpPr>
        <p:spPr>
          <a:xfrm>
            <a:off x="9029700" y="4601261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77" name="Text 72"/>
          <p:cNvSpPr txBox="1"/>
          <p:nvPr/>
        </p:nvSpPr>
        <p:spPr>
          <a:xfrm>
            <a:off x="9153144" y="4611319"/>
            <a:ext cx="13194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Foreign Keys</a:t>
            </a:r>
            <a:endParaRPr lang="en-US" sz="1000" dirty="0"/>
          </a:p>
        </p:txBody>
      </p:sp>
      <p:sp>
        <p:nvSpPr>
          <p:cNvPr id="78" name="Shape 73"/>
          <p:cNvSpPr/>
          <p:nvPr/>
        </p:nvSpPr>
        <p:spPr>
          <a:xfrm>
            <a:off x="9153144" y="4829861"/>
            <a:ext cx="2581351" cy="228600"/>
          </a:xfrm>
          <a:prstGeom prst="roundRect">
            <a:avLst>
              <a:gd name="adj" fmla="val 66667"/>
            </a:avLst>
          </a:prstGeom>
          <a:solidFill>
            <a:srgbClr val="EFF6FF"/>
          </a:solidFill>
          <a:ln/>
        </p:spPr>
      </p:sp>
      <p:sp>
        <p:nvSpPr>
          <p:cNvPr id="79" name="Text 74"/>
          <p:cNvSpPr txBox="1"/>
          <p:nvPr/>
        </p:nvSpPr>
        <p:spPr>
          <a:xfrm>
            <a:off x="9191549" y="4877410"/>
            <a:ext cx="2400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CONSTRAINT fk FOREIGN KEY (c_id) REF...</a:t>
            </a:r>
            <a:endParaRPr lang="en-US" sz="800" dirty="0"/>
          </a:p>
        </p:txBody>
      </p:sp>
      <p:sp>
        <p:nvSpPr>
          <p:cNvPr id="80" name="Text 75"/>
          <p:cNvSpPr txBox="1"/>
          <p:nvPr/>
        </p:nvSpPr>
        <p:spPr>
          <a:xfrm>
            <a:off x="457200" y="5329123"/>
            <a:ext cx="12481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Rules</a:t>
            </a:r>
            <a:endParaRPr lang="en-US" sz="1200" dirty="0"/>
          </a:p>
        </p:txBody>
      </p:sp>
      <p:sp>
        <p:nvSpPr>
          <p:cNvPr id="81" name="Text 76"/>
          <p:cNvSpPr txBox="1"/>
          <p:nvPr/>
        </p:nvSpPr>
        <p:spPr>
          <a:xfrm>
            <a:off x="457200" y="5576926"/>
            <a:ext cx="15910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logic &amp; derivations</a:t>
            </a:r>
            <a:endParaRPr lang="en-US" sz="900" dirty="0"/>
          </a:p>
        </p:txBody>
      </p:sp>
      <p:sp>
        <p:nvSpPr>
          <p:cNvPr id="82" name="Shape 77"/>
          <p:cNvSpPr/>
          <p:nvPr/>
        </p:nvSpPr>
        <p:spPr>
          <a:xfrm>
            <a:off x="3314700" y="5424221"/>
            <a:ext cx="9144" cy="1901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83" name="Text 78"/>
          <p:cNvSpPr txBox="1"/>
          <p:nvPr/>
        </p:nvSpPr>
        <p:spPr>
          <a:xfrm>
            <a:off x="3438144" y="5434279"/>
            <a:ext cx="3383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N/A</a:t>
            </a:r>
            <a:endParaRPr lang="en-US" sz="1000" dirty="0"/>
          </a:p>
        </p:txBody>
      </p:sp>
      <p:sp>
        <p:nvSpPr>
          <p:cNvPr id="84" name="Shape 79"/>
          <p:cNvSpPr/>
          <p:nvPr/>
        </p:nvSpPr>
        <p:spPr>
          <a:xfrm>
            <a:off x="6172200" y="5293462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85" name="Text 80"/>
          <p:cNvSpPr txBox="1"/>
          <p:nvPr/>
        </p:nvSpPr>
        <p:spPr>
          <a:xfrm>
            <a:off x="6295644" y="5302606"/>
            <a:ext cx="15288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 logic validity</a:t>
            </a:r>
            <a:endParaRPr lang="en-US" sz="1000" dirty="0"/>
          </a:p>
        </p:txBody>
      </p:sp>
      <p:sp>
        <p:nvSpPr>
          <p:cNvPr id="86" name="Shape 81"/>
          <p:cNvSpPr/>
          <p:nvPr/>
        </p:nvSpPr>
        <p:spPr>
          <a:xfrm>
            <a:off x="6295644" y="5522062"/>
            <a:ext cx="2581351" cy="228600"/>
          </a:xfrm>
          <a:prstGeom prst="roundRect">
            <a:avLst>
              <a:gd name="adj" fmla="val 66667"/>
            </a:avLst>
          </a:prstGeom>
          <a:solidFill>
            <a:srgbClr val="EFF6FF"/>
          </a:solidFill>
          <a:ln/>
        </p:spPr>
      </p:sp>
      <p:sp>
        <p:nvSpPr>
          <p:cNvPr id="87" name="Text 82"/>
          <p:cNvSpPr txBox="1"/>
          <p:nvPr/>
        </p:nvSpPr>
        <p:spPr>
          <a:xfrm>
            <a:off x="6334049" y="5569610"/>
            <a:ext cx="2039112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expect("discount &lt; total_amount")</a:t>
            </a:r>
            <a:endParaRPr lang="en-US" sz="800" dirty="0"/>
          </a:p>
        </p:txBody>
      </p:sp>
      <p:sp>
        <p:nvSpPr>
          <p:cNvPr id="88" name="Shape 83"/>
          <p:cNvSpPr/>
          <p:nvPr/>
        </p:nvSpPr>
        <p:spPr>
          <a:xfrm>
            <a:off x="9029700" y="5293462"/>
            <a:ext cx="9144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89" name="Text 84"/>
          <p:cNvSpPr txBox="1"/>
          <p:nvPr/>
        </p:nvSpPr>
        <p:spPr>
          <a:xfrm>
            <a:off x="9153144" y="5302606"/>
            <a:ext cx="12243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 Reconciliation</a:t>
            </a:r>
            <a:endParaRPr lang="en-US" sz="1000" dirty="0"/>
          </a:p>
        </p:txBody>
      </p:sp>
      <p:sp>
        <p:nvSpPr>
          <p:cNvPr id="90" name="Shape 85"/>
          <p:cNvSpPr/>
          <p:nvPr/>
        </p:nvSpPr>
        <p:spPr>
          <a:xfrm>
            <a:off x="9153144" y="5522062"/>
            <a:ext cx="2581351" cy="228600"/>
          </a:xfrm>
          <a:prstGeom prst="roundRect">
            <a:avLst>
              <a:gd name="adj" fmla="val 66667"/>
            </a:avLst>
          </a:prstGeom>
          <a:solidFill>
            <a:srgbClr val="EFF6FF"/>
          </a:solidFill>
          <a:ln/>
        </p:spPr>
      </p:sp>
      <p:sp>
        <p:nvSpPr>
          <p:cNvPr id="91" name="Text 86"/>
          <p:cNvSpPr txBox="1"/>
          <p:nvPr/>
        </p:nvSpPr>
        <p:spPr>
          <a:xfrm>
            <a:off x="9191549" y="5569610"/>
            <a:ext cx="25146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1D4ED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expect_or_fail("sum(amt) == sum(gl_amt)")</a:t>
            </a:r>
            <a:endParaRPr lang="en-US" sz="800" dirty="0"/>
          </a:p>
        </p:txBody>
      </p:sp>
      <p:sp>
        <p:nvSpPr>
          <p:cNvPr id="92" name="Shape 87"/>
          <p:cNvSpPr/>
          <p:nvPr/>
        </p:nvSpPr>
        <p:spPr>
          <a:xfrm>
            <a:off x="1638605" y="6534302"/>
            <a:ext cx="9144" cy="15270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93" name="Text 88"/>
          <p:cNvSpPr txBox="1"/>
          <p:nvPr/>
        </p:nvSpPr>
        <p:spPr>
          <a:xfrm>
            <a:off x="457200" y="6534302"/>
            <a:ext cx="10387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OPERATOR KEY</a:t>
            </a:r>
            <a:endParaRPr lang="en-US" sz="900" dirty="0"/>
          </a:p>
        </p:txBody>
      </p:sp>
      <p:pic>
        <p:nvPicPr>
          <p:cNvPr id="94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872691" y="6543446"/>
            <a:ext cx="133502" cy="133502"/>
          </a:xfrm>
          <a:prstGeom prst="rect">
            <a:avLst/>
          </a:prstGeom>
        </p:spPr>
      </p:pic>
      <p:sp>
        <p:nvSpPr>
          <p:cNvPr id="95" name="Text 89"/>
          <p:cNvSpPr txBox="1"/>
          <p:nvPr/>
        </p:nvSpPr>
        <p:spPr>
          <a:xfrm>
            <a:off x="2082089" y="6524244"/>
            <a:ext cx="9957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 (Warn)</a:t>
            </a:r>
            <a:endParaRPr lang="en-US" sz="1000" dirty="0"/>
          </a:p>
        </p:txBody>
      </p:sp>
      <p:pic>
        <p:nvPicPr>
          <p:cNvPr id="9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1100" b="-1100"/>
          <a:stretch/>
        </p:blipFill>
        <p:spPr>
          <a:xfrm>
            <a:off x="3279038" y="6543446"/>
            <a:ext cx="114300" cy="133502"/>
          </a:xfrm>
          <a:prstGeom prst="rect">
            <a:avLst/>
          </a:prstGeom>
        </p:spPr>
      </p:pic>
      <p:sp>
        <p:nvSpPr>
          <p:cNvPr id="97" name="Text 90"/>
          <p:cNvSpPr txBox="1"/>
          <p:nvPr/>
        </p:nvSpPr>
        <p:spPr>
          <a:xfrm>
            <a:off x="3469234" y="6524244"/>
            <a:ext cx="15197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expect_or_drop (Drop)</a:t>
            </a:r>
            <a:endParaRPr lang="en-US" sz="1000" dirty="0"/>
          </a:p>
        </p:txBody>
      </p:sp>
      <p:pic>
        <p:nvPicPr>
          <p:cNvPr id="9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184648" y="6543446"/>
            <a:ext cx="133502" cy="133502"/>
          </a:xfrm>
          <a:prstGeom prst="rect">
            <a:avLst/>
          </a:prstGeom>
        </p:spPr>
      </p:pic>
      <p:sp>
        <p:nvSpPr>
          <p:cNvPr id="99" name="Text 91"/>
          <p:cNvSpPr txBox="1"/>
          <p:nvPr/>
        </p:nvSpPr>
        <p:spPr>
          <a:xfrm>
            <a:off x="5394046" y="6524244"/>
            <a:ext cx="13194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expect_or_fail (Fail)</a:t>
            </a:r>
            <a:endParaRPr lang="en-US" sz="1000" dirty="0"/>
          </a:p>
        </p:txBody>
      </p:sp>
      <p:pic>
        <p:nvPicPr>
          <p:cNvPr id="100" name="Image 6" descr="preencoded.png">    </p:cNvPr>
          <p:cNvPicPr>
            <a:picLocks noChangeAspect="1"/>
          </p:cNvPicPr>
          <p:nvPr/>
        </p:nvPicPr>
        <p:blipFill>
          <a:blip r:embed="rId7"/>
          <a:srcRect l="-1507" r="-1507" t="0" b="0"/>
          <a:stretch/>
        </p:blipFill>
        <p:spPr>
          <a:xfrm>
            <a:off x="9315907" y="6543446"/>
            <a:ext cx="171907" cy="133502"/>
          </a:xfrm>
          <a:prstGeom prst="rect">
            <a:avLst/>
          </a:prstGeom>
        </p:spPr>
      </p:pic>
      <p:sp>
        <p:nvSpPr>
          <p:cNvPr id="101" name="Text 92"/>
          <p:cNvSpPr txBox="1"/>
          <p:nvPr/>
        </p:nvSpPr>
        <p:spPr>
          <a:xfrm>
            <a:off x="9563710" y="6524244"/>
            <a:ext cx="22722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Quarantine Pattern Recommended</a:t>
            </a:r>
            <a:endParaRPr lang="en-US" sz="1000" dirty="0"/>
          </a:p>
        </p:txBody>
      </p:sp>
      <p:sp>
        <p:nvSpPr>
          <p:cNvPr id="102" name="Text 93"/>
          <p:cNvSpPr txBox="1"/>
          <p:nvPr/>
        </p:nvSpPr>
        <p:spPr>
          <a:xfrm>
            <a:off x="11818620" y="6515100"/>
            <a:ext cx="2386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34</a:t>
            </a:r>
            <a:endParaRPr lang="en-US" sz="9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66294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Signals &amp; Monitoring for DLT Validation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63724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quality metrics to capture and where to observe them in the Databricks ecosystem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1781251"/>
            <a:ext cx="5524805" cy="1276502"/>
          </a:xfrm>
          <a:prstGeom prst="roundRect">
            <a:avLst>
              <a:gd name="adj" fmla="val 42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1500" y="1781251"/>
            <a:ext cx="57607" cy="1276502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9" name="Shape 7"/>
          <p:cNvSpPr/>
          <p:nvPr/>
        </p:nvSpPr>
        <p:spPr>
          <a:xfrm>
            <a:off x="819302" y="1971446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-1773" r="-1773" t="0" b="0"/>
          <a:stretch/>
        </p:blipFill>
        <p:spPr>
          <a:xfrm>
            <a:off x="942746" y="2076602"/>
            <a:ext cx="133502" cy="171907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352398" y="2000707"/>
            <a:ext cx="20153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Expectation Outcomes</a:t>
            </a:r>
            <a:endParaRPr lang="en-US" sz="1300" dirty="0"/>
          </a:p>
        </p:txBody>
      </p:sp>
      <p:sp>
        <p:nvSpPr>
          <p:cNvPr id="12" name="Text 9"/>
          <p:cNvSpPr txBox="1"/>
          <p:nvPr/>
        </p:nvSpPr>
        <p:spPr>
          <a:xfrm>
            <a:off x="1352398" y="2286000"/>
            <a:ext cx="4243730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the raw count of passed vs. failed records per micro-batch. Essential for identifying immediate quality breaches and trend regression.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571500" y="3247949"/>
            <a:ext cx="5524805" cy="1076249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571500" y="3247949"/>
            <a:ext cx="57607" cy="1076249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5" name="Shape 12"/>
          <p:cNvSpPr/>
          <p:nvPr/>
        </p:nvSpPr>
        <p:spPr>
          <a:xfrm>
            <a:off x="819302" y="3438144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23544" y="3543300"/>
            <a:ext cx="171907" cy="171907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1352398" y="3467405"/>
            <a:ext cx="18150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Quarantine Volumes</a:t>
            </a:r>
            <a:endParaRPr lang="en-US" sz="1300" dirty="0"/>
          </a:p>
        </p:txBody>
      </p:sp>
      <p:sp>
        <p:nvSpPr>
          <p:cNvPr id="18" name="Text 14"/>
          <p:cNvSpPr txBox="1"/>
          <p:nvPr/>
        </p:nvSpPr>
        <p:spPr>
          <a:xfrm>
            <a:off x="1352398" y="3752698"/>
            <a:ext cx="4415638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the "Quarantine" or "Drop" rate. A spike in quarantined rows indicates upstream schema drift or corrupted source data ingestion.</a:t>
            </a:r>
            <a:endParaRPr lang="en-US" sz="1000" dirty="0"/>
          </a:p>
        </p:txBody>
      </p:sp>
      <p:sp>
        <p:nvSpPr>
          <p:cNvPr id="19" name="Shape 15"/>
          <p:cNvSpPr/>
          <p:nvPr/>
        </p:nvSpPr>
        <p:spPr>
          <a:xfrm>
            <a:off x="571500" y="4515307"/>
            <a:ext cx="5524805" cy="1076249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571500" y="4515307"/>
            <a:ext cx="57607" cy="1076249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1" name="Shape 17"/>
          <p:cNvSpPr/>
          <p:nvPr/>
        </p:nvSpPr>
        <p:spPr>
          <a:xfrm>
            <a:off x="819302" y="4705502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23544" y="4809744"/>
            <a:ext cx="171907" cy="171907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1352398" y="4733849"/>
            <a:ext cx="22338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Rule-Level Failure Trends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1352398" y="5020056"/>
            <a:ext cx="4596689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Isolate which specific rule (e.g., "valid_customer_id") is failing most often to pinpoint root causes in source systems or transformation logic.</a:t>
            </a:r>
            <a:endParaRPr lang="en-US" sz="1000" dirty="0"/>
          </a:p>
        </p:txBody>
      </p:sp>
      <p:sp>
        <p:nvSpPr>
          <p:cNvPr id="25" name="Shape 20"/>
          <p:cNvSpPr/>
          <p:nvPr/>
        </p:nvSpPr>
        <p:spPr>
          <a:xfrm>
            <a:off x="571500" y="5781751"/>
            <a:ext cx="5524805" cy="1076249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6" name="Shape 21"/>
          <p:cNvSpPr/>
          <p:nvPr/>
        </p:nvSpPr>
        <p:spPr>
          <a:xfrm>
            <a:off x="571500" y="5781751"/>
            <a:ext cx="57607" cy="1076249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7" name="Shape 22"/>
          <p:cNvSpPr/>
          <p:nvPr/>
        </p:nvSpPr>
        <p:spPr>
          <a:xfrm>
            <a:off x="819302" y="5971946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-760" r="-760" t="0" b="0"/>
          <a:stretch/>
        </p:blipFill>
        <p:spPr>
          <a:xfrm>
            <a:off x="933602" y="6077102"/>
            <a:ext cx="152705" cy="171907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1352398" y="6001207"/>
            <a:ext cx="19769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Drift &amp; Freshness</a:t>
            </a:r>
            <a:endParaRPr lang="en-US" sz="1300" dirty="0"/>
          </a:p>
        </p:txBody>
      </p:sp>
      <p:sp>
        <p:nvSpPr>
          <p:cNvPr id="30" name="Text 24"/>
          <p:cNvSpPr txBox="1"/>
          <p:nvPr/>
        </p:nvSpPr>
        <p:spPr>
          <a:xfrm>
            <a:off x="1352398" y="6286500"/>
            <a:ext cx="4415638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shifts in column value distributions (e.g., null % increase) and track SLIs for data arrival latency against defined SLAs.</a:t>
            </a:r>
            <a:endParaRPr lang="en-US" sz="1000" dirty="0"/>
          </a:p>
        </p:txBody>
      </p:sp>
      <p:sp>
        <p:nvSpPr>
          <p:cNvPr id="31" name="Shape 25"/>
          <p:cNvSpPr/>
          <p:nvPr/>
        </p:nvSpPr>
        <p:spPr>
          <a:xfrm>
            <a:off x="6572707" y="1781251"/>
            <a:ext cx="5048402" cy="5076749"/>
          </a:xfrm>
          <a:prstGeom prst="roundRect">
            <a:avLst>
              <a:gd name="adj" fmla="val 410"/>
            </a:avLst>
          </a:prstGeom>
          <a:solidFill>
            <a:srgbClr val="F0F9FF"/>
          </a:solidFill>
          <a:ln w="12700">
            <a:solidFill>
              <a:srgbClr val="E0F2FE"/>
            </a:solidFill>
            <a:prstDash val="solid"/>
          </a:ln>
        </p:spPr>
      </p:sp>
      <p:sp>
        <p:nvSpPr>
          <p:cNvPr id="32" name="Shape 26"/>
          <p:cNvSpPr/>
          <p:nvPr/>
        </p:nvSpPr>
        <p:spPr>
          <a:xfrm>
            <a:off x="6867144" y="2542946"/>
            <a:ext cx="4457700" cy="19202"/>
          </a:xfrm>
          <a:prstGeom prst="rect">
            <a:avLst/>
          </a:prstGeom>
          <a:solidFill>
            <a:srgbClr val="BAE6FD"/>
          </a:solidFill>
          <a:ln/>
        </p:spPr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rcRect l="-461" r="-461" t="0" b="0"/>
          <a:stretch/>
        </p:blipFill>
        <p:spPr>
          <a:xfrm>
            <a:off x="6867144" y="2128723"/>
            <a:ext cx="237744" cy="209398"/>
          </a:xfrm>
          <a:prstGeom prst="rect">
            <a:avLst/>
          </a:prstGeom>
        </p:spPr>
      </p:pic>
      <p:sp>
        <p:nvSpPr>
          <p:cNvPr id="34" name="Text 27"/>
          <p:cNvSpPr txBox="1"/>
          <p:nvPr/>
        </p:nvSpPr>
        <p:spPr>
          <a:xfrm>
            <a:off x="7220102" y="2076602"/>
            <a:ext cx="2138782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C4A6E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Observation &amp; Tools</a:t>
            </a:r>
            <a:endParaRPr lang="en-US" sz="1600" dirty="0"/>
          </a:p>
        </p:txBody>
      </p:sp>
      <p:sp>
        <p:nvSpPr>
          <p:cNvPr id="35" name="Shape 28"/>
          <p:cNvSpPr/>
          <p:nvPr/>
        </p:nvSpPr>
        <p:spPr>
          <a:xfrm>
            <a:off x="6867144" y="2790749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rcRect l="-49800" r="-49800" t="0" b="0"/>
          <a:stretch/>
        </p:blipFill>
        <p:spPr>
          <a:xfrm>
            <a:off x="7029907" y="2945282"/>
            <a:ext cx="228600" cy="152705"/>
          </a:xfrm>
          <a:prstGeom prst="rect">
            <a:avLst/>
          </a:prstGeom>
        </p:spPr>
      </p:pic>
      <p:sp>
        <p:nvSpPr>
          <p:cNvPr id="37" name="Text 29"/>
          <p:cNvSpPr txBox="1"/>
          <p:nvPr/>
        </p:nvSpPr>
        <p:spPr>
          <a:xfrm>
            <a:off x="7372807" y="2924251"/>
            <a:ext cx="108905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Event Log</a:t>
            </a:r>
            <a:endParaRPr lang="en-US" sz="1100" dirty="0"/>
          </a:p>
        </p:txBody>
      </p:sp>
      <p:sp>
        <p:nvSpPr>
          <p:cNvPr id="38" name="Text 30"/>
          <p:cNvSpPr txBox="1"/>
          <p:nvPr/>
        </p:nvSpPr>
        <p:spPr>
          <a:xfrm>
            <a:off x="10118750" y="2938882"/>
            <a:ext cx="11411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JSON events</a:t>
            </a:r>
            <a:endParaRPr lang="en-US" sz="900" dirty="0"/>
          </a:p>
        </p:txBody>
      </p:sp>
      <p:sp>
        <p:nvSpPr>
          <p:cNvPr id="39" name="Shape 31"/>
          <p:cNvSpPr/>
          <p:nvPr/>
        </p:nvSpPr>
        <p:spPr>
          <a:xfrm>
            <a:off x="6867144" y="3386023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40" name="Image 6" descr="preencoded.png">    </p:cNvPr>
          <p:cNvPicPr>
            <a:picLocks noChangeAspect="1"/>
          </p:cNvPicPr>
          <p:nvPr/>
        </p:nvPicPr>
        <p:blipFill>
          <a:blip r:embed="rId7"/>
          <a:srcRect l="-16534" r="-16534" t="0" b="0"/>
          <a:stretch/>
        </p:blipFill>
        <p:spPr>
          <a:xfrm>
            <a:off x="7029907" y="3540557"/>
            <a:ext cx="228600" cy="152705"/>
          </a:xfrm>
          <a:prstGeom prst="rect">
            <a:avLst/>
          </a:prstGeom>
        </p:spPr>
      </p:pic>
      <p:sp>
        <p:nvSpPr>
          <p:cNvPr id="41" name="Text 32"/>
          <p:cNvSpPr txBox="1"/>
          <p:nvPr/>
        </p:nvSpPr>
        <p:spPr>
          <a:xfrm>
            <a:off x="7372807" y="3519526"/>
            <a:ext cx="163129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Lakehouse Monitoring</a:t>
            </a:r>
            <a:endParaRPr lang="en-US" sz="1100" dirty="0"/>
          </a:p>
        </p:txBody>
      </p:sp>
      <p:sp>
        <p:nvSpPr>
          <p:cNvPr id="42" name="Text 33"/>
          <p:cNvSpPr txBox="1"/>
          <p:nvPr/>
        </p:nvSpPr>
        <p:spPr>
          <a:xfrm>
            <a:off x="10143439" y="3534156"/>
            <a:ext cx="112196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Auto-dashboards</a:t>
            </a:r>
            <a:endParaRPr lang="en-US" sz="900" dirty="0"/>
          </a:p>
        </p:txBody>
      </p:sp>
      <p:sp>
        <p:nvSpPr>
          <p:cNvPr id="43" name="Shape 34"/>
          <p:cNvSpPr/>
          <p:nvPr/>
        </p:nvSpPr>
        <p:spPr>
          <a:xfrm>
            <a:off x="6867144" y="3981298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44" name="Image 7" descr="preencoded.png">    </p:cNvPr>
          <p:cNvPicPr>
            <a:picLocks noChangeAspect="1"/>
          </p:cNvPicPr>
          <p:nvPr/>
        </p:nvPicPr>
        <p:blipFill>
          <a:blip r:embed="rId8"/>
          <a:srcRect l="-24850" r="-24850" t="0" b="0"/>
          <a:stretch/>
        </p:blipFill>
        <p:spPr>
          <a:xfrm>
            <a:off x="7029907" y="4135831"/>
            <a:ext cx="228600" cy="152705"/>
          </a:xfrm>
          <a:prstGeom prst="rect">
            <a:avLst/>
          </a:prstGeom>
        </p:spPr>
      </p:pic>
      <p:sp>
        <p:nvSpPr>
          <p:cNvPr id="45" name="Text 35"/>
          <p:cNvSpPr txBox="1"/>
          <p:nvPr/>
        </p:nvSpPr>
        <p:spPr>
          <a:xfrm>
            <a:off x="7372807" y="4114800"/>
            <a:ext cx="110733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</a:t>
            </a:r>
            <a:endParaRPr lang="en-US" sz="1100" dirty="0"/>
          </a:p>
        </p:txBody>
      </p:sp>
      <p:sp>
        <p:nvSpPr>
          <p:cNvPr id="46" name="Text 36"/>
          <p:cNvSpPr txBox="1"/>
          <p:nvPr/>
        </p:nvSpPr>
        <p:spPr>
          <a:xfrm>
            <a:off x="9715500" y="4129430"/>
            <a:ext cx="154076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queryable metadata</a:t>
            </a:r>
            <a:endParaRPr lang="en-US" sz="900" dirty="0"/>
          </a:p>
        </p:txBody>
      </p:sp>
      <p:sp>
        <p:nvSpPr>
          <p:cNvPr id="47" name="Shape 37"/>
          <p:cNvSpPr/>
          <p:nvPr/>
        </p:nvSpPr>
        <p:spPr>
          <a:xfrm>
            <a:off x="6867144" y="4576572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9"/>
          <a:srcRect l="-16534" r="-16534" t="0" b="0"/>
          <a:stretch/>
        </p:blipFill>
        <p:spPr>
          <a:xfrm>
            <a:off x="7029907" y="4731106"/>
            <a:ext cx="228600" cy="152705"/>
          </a:xfrm>
          <a:prstGeom prst="rect">
            <a:avLst/>
          </a:prstGeom>
        </p:spPr>
      </p:pic>
      <p:sp>
        <p:nvSpPr>
          <p:cNvPr id="49" name="Text 38"/>
          <p:cNvSpPr txBox="1"/>
          <p:nvPr/>
        </p:nvSpPr>
        <p:spPr>
          <a:xfrm>
            <a:off x="7372807" y="4710074"/>
            <a:ext cx="162214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 Lineage</a:t>
            </a:r>
            <a:endParaRPr lang="en-US" sz="1100" dirty="0"/>
          </a:p>
        </p:txBody>
      </p:sp>
      <p:sp>
        <p:nvSpPr>
          <p:cNvPr id="50" name="Text 39"/>
          <p:cNvSpPr txBox="1"/>
          <p:nvPr/>
        </p:nvSpPr>
        <p:spPr>
          <a:xfrm>
            <a:off x="10255910" y="4724705"/>
            <a:ext cx="100766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analysis</a:t>
            </a:r>
            <a:endParaRPr lang="en-US" sz="900" dirty="0"/>
          </a:p>
        </p:txBody>
      </p:sp>
      <p:sp>
        <p:nvSpPr>
          <p:cNvPr id="51" name="Shape 40"/>
          <p:cNvSpPr/>
          <p:nvPr/>
        </p:nvSpPr>
        <p:spPr>
          <a:xfrm>
            <a:off x="6867144" y="5162702"/>
            <a:ext cx="4457700" cy="1399946"/>
          </a:xfrm>
          <a:prstGeom prst="roundRect">
            <a:avLst>
              <a:gd name="adj" fmla="val 3555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52" name="Text 41"/>
          <p:cNvSpPr txBox="1"/>
          <p:nvPr/>
        </p:nvSpPr>
        <p:spPr>
          <a:xfrm>
            <a:off x="7067398" y="5381244"/>
            <a:ext cx="16248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ALERTING PATTERNS</a:t>
            </a:r>
            <a:endParaRPr lang="en-US" sz="1000" dirty="0"/>
          </a:p>
        </p:txBody>
      </p:sp>
      <p:sp>
        <p:nvSpPr>
          <p:cNvPr id="53" name="Shape 42"/>
          <p:cNvSpPr/>
          <p:nvPr/>
        </p:nvSpPr>
        <p:spPr>
          <a:xfrm>
            <a:off x="7067398" y="5676595"/>
            <a:ext cx="1171346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pic>
        <p:nvPicPr>
          <p:cNvPr id="54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7191756" y="5772607"/>
            <a:ext cx="114300" cy="114300"/>
          </a:xfrm>
          <a:prstGeom prst="rect">
            <a:avLst/>
          </a:prstGeom>
        </p:spPr>
      </p:pic>
      <p:sp>
        <p:nvSpPr>
          <p:cNvPr id="55" name="Text 43"/>
          <p:cNvSpPr txBox="1"/>
          <p:nvPr/>
        </p:nvSpPr>
        <p:spPr>
          <a:xfrm>
            <a:off x="7362749" y="5743346"/>
            <a:ext cx="83850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Reports</a:t>
            </a:r>
            <a:endParaRPr lang="en-US" sz="900" dirty="0"/>
          </a:p>
        </p:txBody>
      </p:sp>
      <p:sp>
        <p:nvSpPr>
          <p:cNvPr id="56" name="Shape 44"/>
          <p:cNvSpPr/>
          <p:nvPr/>
        </p:nvSpPr>
        <p:spPr>
          <a:xfrm>
            <a:off x="8310982" y="5676595"/>
            <a:ext cx="1181405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pic>
        <p:nvPicPr>
          <p:cNvPr id="57" name="Image 10" descr="preencoded.png">    </p:cNvPr>
          <p:cNvPicPr>
            <a:picLocks noChangeAspect="1"/>
          </p:cNvPicPr>
          <p:nvPr/>
        </p:nvPicPr>
        <p:blipFill>
          <a:blip r:embed="rId11"/>
          <a:srcRect l="-2571" r="-2571" t="0" b="0"/>
          <a:stretch/>
        </p:blipFill>
        <p:spPr>
          <a:xfrm>
            <a:off x="8435340" y="5772607"/>
            <a:ext cx="105156" cy="114300"/>
          </a:xfrm>
          <a:prstGeom prst="rect">
            <a:avLst/>
          </a:prstGeom>
        </p:spPr>
      </p:pic>
      <p:sp>
        <p:nvSpPr>
          <p:cNvPr id="58" name="Text 45"/>
          <p:cNvSpPr txBox="1"/>
          <p:nvPr/>
        </p:nvSpPr>
        <p:spPr>
          <a:xfrm>
            <a:off x="8597189" y="5743346"/>
            <a:ext cx="857707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Slack / Teams</a:t>
            </a:r>
            <a:endParaRPr lang="en-US" sz="900" dirty="0"/>
          </a:p>
        </p:txBody>
      </p:sp>
      <p:sp>
        <p:nvSpPr>
          <p:cNvPr id="59" name="Shape 46"/>
          <p:cNvSpPr/>
          <p:nvPr/>
        </p:nvSpPr>
        <p:spPr>
          <a:xfrm>
            <a:off x="9559138" y="5676595"/>
            <a:ext cx="990295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pic>
        <p:nvPicPr>
          <p:cNvPr id="60" name="Image 11" descr="preencoded.png">    </p:cNvPr>
          <p:cNvPicPr>
            <a:picLocks noChangeAspect="1"/>
          </p:cNvPicPr>
          <p:nvPr/>
        </p:nvPicPr>
        <p:blipFill>
          <a:blip r:embed="rId12"/>
          <a:srcRect l="-2571" r="-2571" t="0" b="0"/>
          <a:stretch/>
        </p:blipFill>
        <p:spPr>
          <a:xfrm>
            <a:off x="9683496" y="5772607"/>
            <a:ext cx="105156" cy="114300"/>
          </a:xfrm>
          <a:prstGeom prst="rect">
            <a:avLst/>
          </a:prstGeom>
        </p:spPr>
      </p:pic>
      <p:sp>
        <p:nvSpPr>
          <p:cNvPr id="61" name="Text 47"/>
          <p:cNvSpPr txBox="1"/>
          <p:nvPr/>
        </p:nvSpPr>
        <p:spPr>
          <a:xfrm>
            <a:off x="9845345" y="5743346"/>
            <a:ext cx="6675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Webhooks</a:t>
            </a:r>
            <a:endParaRPr lang="en-US" sz="900" dirty="0"/>
          </a:p>
        </p:txBody>
      </p:sp>
      <p:sp>
        <p:nvSpPr>
          <p:cNvPr id="62" name="Shape 48"/>
          <p:cNvSpPr/>
          <p:nvPr/>
        </p:nvSpPr>
        <p:spPr>
          <a:xfrm>
            <a:off x="7067398" y="6057900"/>
            <a:ext cx="1000354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pic>
        <p:nvPicPr>
          <p:cNvPr id="63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7191756" y="6152998"/>
            <a:ext cx="114300" cy="114300"/>
          </a:xfrm>
          <a:prstGeom prst="rect">
            <a:avLst/>
          </a:prstGeom>
        </p:spPr>
      </p:pic>
      <p:sp>
        <p:nvSpPr>
          <p:cNvPr id="64" name="Text 49"/>
          <p:cNvSpPr txBox="1"/>
          <p:nvPr/>
        </p:nvSpPr>
        <p:spPr>
          <a:xfrm>
            <a:off x="7362749" y="6124651"/>
            <a:ext cx="6675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PagerDuty</a:t>
            </a:r>
            <a:endParaRPr lang="en-US" sz="900" dirty="0"/>
          </a:p>
        </p:txBody>
      </p:sp>
      <p:sp>
        <p:nvSpPr>
          <p:cNvPr id="65" name="Shape 50"/>
          <p:cNvSpPr/>
          <p:nvPr/>
        </p:nvSpPr>
        <p:spPr>
          <a:xfrm>
            <a:off x="0" y="7239305"/>
            <a:ext cx="12191695" cy="181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6" name="Shape 51"/>
          <p:cNvSpPr/>
          <p:nvPr/>
        </p:nvSpPr>
        <p:spPr>
          <a:xfrm>
            <a:off x="0" y="7239305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67" name="Text 52"/>
          <p:cNvSpPr txBox="1"/>
          <p:nvPr/>
        </p:nvSpPr>
        <p:spPr>
          <a:xfrm>
            <a:off x="571500" y="7258507"/>
            <a:ext cx="32104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2 — Databricks Native Data Validation Framework</a:t>
            </a:r>
            <a:endParaRPr lang="en-US" sz="900" dirty="0"/>
          </a:p>
        </p:txBody>
      </p:sp>
      <p:sp>
        <p:nvSpPr>
          <p:cNvPr id="68" name="Text 53"/>
          <p:cNvSpPr txBox="1"/>
          <p:nvPr/>
        </p:nvSpPr>
        <p:spPr>
          <a:xfrm>
            <a:off x="10229393" y="7258507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&amp; Proprietary</a:t>
            </a:r>
            <a:endParaRPr lang="en-US" sz="9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1521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14300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457200" y="342900"/>
            <a:ext cx="457200" cy="457200"/>
          </a:xfrm>
          <a:prstGeom prst="roundRect">
            <a:avLst>
              <a:gd name="adj" fmla="val 33333"/>
            </a:avLst>
          </a:prstGeom>
          <a:solidFill>
            <a:srgbClr val="4F46E5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90702" y="476402"/>
            <a:ext cx="190195" cy="190195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1067105" y="304495"/>
            <a:ext cx="7717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DEMO</a:t>
            </a:r>
            <a:endParaRPr lang="en-US" sz="900" dirty="0"/>
          </a:p>
        </p:txBody>
      </p:sp>
      <p:sp>
        <p:nvSpPr>
          <p:cNvPr id="9" name="Text 6"/>
          <p:cNvSpPr txBox="1"/>
          <p:nvPr/>
        </p:nvSpPr>
        <p:spPr>
          <a:xfrm>
            <a:off x="1067105" y="495605"/>
            <a:ext cx="394837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Expectations in Action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0627157" y="390449"/>
            <a:ext cx="1114654" cy="362102"/>
          </a:xfrm>
          <a:prstGeom prst="roundRect">
            <a:avLst>
              <a:gd name="adj" fmla="val 252526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789006" y="495605"/>
            <a:ext cx="152705" cy="152705"/>
          </a:xfrm>
          <a:prstGeom prst="rect">
            <a:avLst/>
          </a:prstGeom>
        </p:spPr>
      </p:pic>
      <p:sp>
        <p:nvSpPr>
          <p:cNvPr id="12" name="Text 8"/>
          <p:cNvSpPr txBox="1"/>
          <p:nvPr/>
        </p:nvSpPr>
        <p:spPr>
          <a:xfrm>
            <a:off x="11055096" y="485546"/>
            <a:ext cx="6245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Mins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304495" y="1457554"/>
            <a:ext cx="2324405" cy="3495751"/>
          </a:xfrm>
          <a:prstGeom prst="roundRect">
            <a:avLst>
              <a:gd name="adj" fmla="val 1935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543154" y="1962302"/>
            <a:ext cx="18480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-3425" r="-3425" t="0" b="0"/>
          <a:stretch/>
        </p:blipFill>
        <p:spPr>
          <a:xfrm>
            <a:off x="543154" y="1721815"/>
            <a:ext cx="142646" cy="133502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761695" y="1705356"/>
            <a:ext cx="12335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PREREQUISITES</a:t>
            </a:r>
            <a:endParaRPr lang="en-US" sz="10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43154" y="2162556"/>
            <a:ext cx="133502" cy="133502"/>
          </a:xfrm>
          <a:prstGeom prst="rect">
            <a:avLst/>
          </a:prstGeom>
        </p:spPr>
      </p:pic>
      <p:sp>
        <p:nvSpPr>
          <p:cNvPr id="18" name="Text 12"/>
          <p:cNvSpPr txBox="1"/>
          <p:nvPr/>
        </p:nvSpPr>
        <p:spPr>
          <a:xfrm>
            <a:off x="790956" y="2133295"/>
            <a:ext cx="11960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Workspace Repo</a:t>
            </a:r>
            <a:endParaRPr lang="en-US" sz="1000" dirty="0"/>
          </a:p>
        </p:txBody>
      </p:sp>
      <p:sp>
        <p:nvSpPr>
          <p:cNvPr id="19" name="Text 13"/>
          <p:cNvSpPr txBox="1"/>
          <p:nvPr/>
        </p:nvSpPr>
        <p:spPr>
          <a:xfrm>
            <a:off x="790956" y="2352751"/>
            <a:ext cx="13908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Cloned demo repository</a:t>
            </a:r>
            <a:endParaRPr lang="en-US" sz="9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43154" y="2695651"/>
            <a:ext cx="133502" cy="133502"/>
          </a:xfrm>
          <a:prstGeom prst="rect">
            <a:avLst/>
          </a:prstGeom>
        </p:spPr>
      </p:pic>
      <p:sp>
        <p:nvSpPr>
          <p:cNvPr id="21" name="Text 14"/>
          <p:cNvSpPr txBox="1"/>
          <p:nvPr/>
        </p:nvSpPr>
        <p:spPr>
          <a:xfrm>
            <a:off x="790956" y="2667305"/>
            <a:ext cx="11192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Dataset</a:t>
            </a:r>
            <a:endParaRPr lang="en-US" sz="1000" dirty="0"/>
          </a:p>
        </p:txBody>
      </p:sp>
      <p:sp>
        <p:nvSpPr>
          <p:cNvPr id="22" name="Text 15"/>
          <p:cNvSpPr txBox="1"/>
          <p:nvPr/>
        </p:nvSpPr>
        <p:spPr>
          <a:xfrm>
            <a:off x="790956" y="2885846"/>
            <a:ext cx="15343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Mounted in DBFS/Volumes</a:t>
            </a:r>
            <a:endParaRPr lang="en-US" sz="90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43154" y="3228746"/>
            <a:ext cx="133502" cy="133502"/>
          </a:xfrm>
          <a:prstGeom prst="rect">
            <a:avLst/>
          </a:prstGeom>
        </p:spPr>
      </p:pic>
      <p:sp>
        <p:nvSpPr>
          <p:cNvPr id="24" name="Text 16"/>
          <p:cNvSpPr txBox="1"/>
          <p:nvPr/>
        </p:nvSpPr>
        <p:spPr>
          <a:xfrm>
            <a:off x="790956" y="3200400"/>
            <a:ext cx="8906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Permissions</a:t>
            </a:r>
            <a:endParaRPr lang="en-US" sz="1000" dirty="0"/>
          </a:p>
        </p:txBody>
      </p:sp>
      <p:sp>
        <p:nvSpPr>
          <p:cNvPr id="25" name="Text 17"/>
          <p:cNvSpPr txBox="1"/>
          <p:nvPr/>
        </p:nvSpPr>
        <p:spPr>
          <a:xfrm>
            <a:off x="790956" y="3419856"/>
            <a:ext cx="14575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Create/Run DLT Pipelines</a:t>
            </a:r>
            <a:endParaRPr lang="en-US" sz="900" dirty="0"/>
          </a:p>
        </p:txBody>
      </p:sp>
      <p:sp>
        <p:nvSpPr>
          <p:cNvPr id="26" name="Shape 18"/>
          <p:cNvSpPr/>
          <p:nvPr/>
        </p:nvSpPr>
        <p:spPr>
          <a:xfrm>
            <a:off x="304495" y="5181905"/>
            <a:ext cx="2324405" cy="1371600"/>
          </a:xfrm>
          <a:prstGeom prst="roundRect">
            <a:avLst>
              <a:gd name="adj" fmla="val 5556"/>
            </a:avLst>
          </a:prstGeom>
          <a:solidFill>
            <a:srgbClr val="EEF2FF"/>
          </a:solidFill>
          <a:ln w="12700">
            <a:solidFill>
              <a:srgbClr val="E0E7FF"/>
            </a:solidFill>
            <a:prstDash val="solid"/>
          </a:ln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rcRect l="-33" r="-33" t="0" b="0"/>
          <a:stretch/>
        </p:blipFill>
        <p:spPr>
          <a:xfrm>
            <a:off x="504749" y="5381244"/>
            <a:ext cx="171907" cy="152705"/>
          </a:xfrm>
          <a:prstGeom prst="rect">
            <a:avLst/>
          </a:prstGeom>
        </p:spPr>
      </p:pic>
      <p:sp>
        <p:nvSpPr>
          <p:cNvPr id="28" name="Text 19"/>
          <p:cNvSpPr txBox="1"/>
          <p:nvPr/>
        </p:nvSpPr>
        <p:spPr>
          <a:xfrm>
            <a:off x="752551" y="5381244"/>
            <a:ext cx="6483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 TIP</a:t>
            </a:r>
            <a:endParaRPr lang="en-US" sz="900" dirty="0"/>
          </a:p>
        </p:txBody>
      </p:sp>
      <p:sp>
        <p:nvSpPr>
          <p:cNvPr id="29" name="Text 20"/>
          <p:cNvSpPr txBox="1"/>
          <p:nvPr/>
        </p:nvSpPr>
        <p:spPr>
          <a:xfrm>
            <a:off x="504749" y="5629046"/>
            <a:ext cx="1991563" cy="705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the "Flow" tab open in DLT UI to show real-time record processing counts and quarantine routing visually.</a:t>
            </a:r>
            <a:endParaRPr lang="en-US" sz="900" dirty="0"/>
          </a:p>
        </p:txBody>
      </p:sp>
      <p:sp>
        <p:nvSpPr>
          <p:cNvPr id="30" name="Shape 21"/>
          <p:cNvSpPr/>
          <p:nvPr/>
        </p:nvSpPr>
        <p:spPr>
          <a:xfrm>
            <a:off x="2926080" y="1457554"/>
            <a:ext cx="5762549" cy="5095951"/>
          </a:xfrm>
          <a:prstGeom prst="roundRect">
            <a:avLst>
              <a:gd name="adj" fmla="val 402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31" name="Text 22"/>
          <p:cNvSpPr txBox="1"/>
          <p:nvPr/>
        </p:nvSpPr>
        <p:spPr>
          <a:xfrm>
            <a:off x="3240634" y="1800454"/>
            <a:ext cx="17391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 Walkthrough</a:t>
            </a:r>
            <a:endParaRPr lang="en-US" sz="1300" dirty="0"/>
          </a:p>
        </p:txBody>
      </p:sp>
      <p:sp>
        <p:nvSpPr>
          <p:cNvPr id="32" name="Shape 23"/>
          <p:cNvSpPr/>
          <p:nvPr/>
        </p:nvSpPr>
        <p:spPr>
          <a:xfrm>
            <a:off x="3469234" y="2648102"/>
            <a:ext cx="19202" cy="56098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3" name="Text 24"/>
          <p:cNvSpPr txBox="1"/>
          <p:nvPr/>
        </p:nvSpPr>
        <p:spPr>
          <a:xfrm>
            <a:off x="4078224" y="2324405"/>
            <a:ext cx="16194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Expectations</a:t>
            </a:r>
            <a:endParaRPr lang="en-US" sz="1200" dirty="0"/>
          </a:p>
        </p:txBody>
      </p:sp>
      <p:sp>
        <p:nvSpPr>
          <p:cNvPr id="34" name="Text 25"/>
          <p:cNvSpPr txBox="1"/>
          <p:nvPr/>
        </p:nvSpPr>
        <p:spPr>
          <a:xfrm>
            <a:off x="4078224" y="2628900"/>
            <a:ext cx="43488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completeness and domain validity checks to the pipeline code.</a:t>
            </a:r>
            <a:endParaRPr lang="en-US" sz="1000" dirty="0"/>
          </a:p>
        </p:txBody>
      </p:sp>
      <p:sp>
        <p:nvSpPr>
          <p:cNvPr id="35" name="Shape 26"/>
          <p:cNvSpPr/>
          <p:nvPr/>
        </p:nvSpPr>
        <p:spPr>
          <a:xfrm>
            <a:off x="4078224" y="2940710"/>
            <a:ext cx="4295851" cy="400507"/>
          </a:xfrm>
          <a:prstGeom prst="roundRect">
            <a:avLst>
              <a:gd name="adj" fmla="val 32616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36" name="Text 27"/>
          <p:cNvSpPr txBox="1"/>
          <p:nvPr/>
        </p:nvSpPr>
        <p:spPr>
          <a:xfrm>
            <a:off x="4202582" y="3074213"/>
            <a:ext cx="26289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@dlt.expect("valid_tx", "amount &gt; 0")</a:t>
            </a:r>
            <a:endParaRPr lang="en-US" sz="900" dirty="0"/>
          </a:p>
        </p:txBody>
      </p:sp>
      <p:sp>
        <p:nvSpPr>
          <p:cNvPr id="37" name="Text 28"/>
          <p:cNvSpPr txBox="1"/>
          <p:nvPr/>
        </p:nvSpPr>
        <p:spPr>
          <a:xfrm>
            <a:off x="4078224" y="3702406"/>
            <a:ext cx="22485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Quarantine Target</a:t>
            </a:r>
            <a:endParaRPr lang="en-US" sz="1200" dirty="0"/>
          </a:p>
        </p:txBody>
      </p:sp>
      <p:sp>
        <p:nvSpPr>
          <p:cNvPr id="38" name="Text 29"/>
          <p:cNvSpPr txBox="1"/>
          <p:nvPr/>
        </p:nvSpPr>
        <p:spPr>
          <a:xfrm>
            <a:off x="4078224" y="4007815"/>
            <a:ext cx="3910889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the target_schema for error records and run the initial pipeline.</a:t>
            </a:r>
            <a:endParaRPr lang="en-US" sz="1000" dirty="0"/>
          </a:p>
        </p:txBody>
      </p:sp>
      <p:sp>
        <p:nvSpPr>
          <p:cNvPr id="39" name="Text 30"/>
          <p:cNvSpPr txBox="1"/>
          <p:nvPr/>
        </p:nvSpPr>
        <p:spPr>
          <a:xfrm>
            <a:off x="4078224" y="4898441"/>
            <a:ext cx="19248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Inject Bad Data &amp; Re-run</a:t>
            </a:r>
            <a:endParaRPr lang="en-US" sz="1200" dirty="0"/>
          </a:p>
        </p:txBody>
      </p:sp>
      <p:sp>
        <p:nvSpPr>
          <p:cNvPr id="40" name="Text 31"/>
          <p:cNvSpPr txBox="1"/>
          <p:nvPr/>
        </p:nvSpPr>
        <p:spPr>
          <a:xfrm>
            <a:off x="4078224" y="5202936"/>
            <a:ext cx="4053535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invalid records (null keys, negative amounts) into the source and trigger an update to observe handling.</a:t>
            </a:r>
            <a:endParaRPr lang="en-US" sz="1000" dirty="0"/>
          </a:p>
        </p:txBody>
      </p:sp>
      <p:sp>
        <p:nvSpPr>
          <p:cNvPr id="41" name="Shape 32"/>
          <p:cNvSpPr/>
          <p:nvPr/>
        </p:nvSpPr>
        <p:spPr>
          <a:xfrm>
            <a:off x="4078224" y="5731459"/>
            <a:ext cx="4295851" cy="400507"/>
          </a:xfrm>
          <a:prstGeom prst="roundRect">
            <a:avLst>
              <a:gd name="adj" fmla="val 32616"/>
            </a:avLst>
          </a:prstGeom>
          <a:solidFill>
            <a:srgbClr val="FEF2F2"/>
          </a:solidFill>
          <a:ln w="12700">
            <a:solidFill>
              <a:srgbClr val="FEE2E2"/>
            </a:solidFill>
            <a:prstDash val="solid"/>
          </a:ln>
        </p:spPr>
      </p:sp>
      <p:pic>
        <p:nvPicPr>
          <p:cNvPr id="42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202582" y="5874106"/>
            <a:ext cx="114300" cy="114300"/>
          </a:xfrm>
          <a:prstGeom prst="rect">
            <a:avLst/>
          </a:prstGeom>
        </p:spPr>
      </p:pic>
      <p:sp>
        <p:nvSpPr>
          <p:cNvPr id="43" name="Text 33"/>
          <p:cNvSpPr txBox="1"/>
          <p:nvPr/>
        </p:nvSpPr>
        <p:spPr>
          <a:xfrm>
            <a:off x="4392778" y="5855818"/>
            <a:ext cx="16294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Injecting 50 failing records...</a:t>
            </a:r>
            <a:endParaRPr lang="en-US" sz="900" dirty="0"/>
          </a:p>
        </p:txBody>
      </p:sp>
      <p:sp>
        <p:nvSpPr>
          <p:cNvPr id="44" name="Text 34"/>
          <p:cNvSpPr txBox="1"/>
          <p:nvPr/>
        </p:nvSpPr>
        <p:spPr>
          <a:xfrm>
            <a:off x="4078224" y="6494069"/>
            <a:ext cx="22485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Metrics &amp; Dashboard</a:t>
            </a:r>
            <a:endParaRPr lang="en-US" sz="1200" dirty="0"/>
          </a:p>
        </p:txBody>
      </p:sp>
      <p:sp>
        <p:nvSpPr>
          <p:cNvPr id="45" name="Text 35"/>
          <p:cNvSpPr txBox="1"/>
          <p:nvPr/>
        </p:nvSpPr>
        <p:spPr>
          <a:xfrm>
            <a:off x="4078224" y="6798564"/>
            <a:ext cx="39008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the DLT event log metrics and check the Lakehouse Monitoring dashboard for quality trends.</a:t>
            </a:r>
            <a:endParaRPr lang="en-US" sz="1000" dirty="0"/>
          </a:p>
        </p:txBody>
      </p:sp>
      <p:sp>
        <p:nvSpPr>
          <p:cNvPr id="46" name="Text 36"/>
          <p:cNvSpPr txBox="1"/>
          <p:nvPr/>
        </p:nvSpPr>
        <p:spPr>
          <a:xfrm>
            <a:off x="4078224" y="7650785"/>
            <a:ext cx="20007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 Alert &amp; Drill Down</a:t>
            </a:r>
            <a:endParaRPr lang="en-US" sz="1200" dirty="0"/>
          </a:p>
        </p:txBody>
      </p:sp>
      <p:sp>
        <p:nvSpPr>
          <p:cNvPr id="47" name="Text 37"/>
          <p:cNvSpPr txBox="1"/>
          <p:nvPr/>
        </p:nvSpPr>
        <p:spPr>
          <a:xfrm>
            <a:off x="4078224" y="7956194"/>
            <a:ext cx="4368089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the fired alert notification and drill down into the error table to inspect quarantined rows.</a:t>
            </a:r>
            <a:endParaRPr lang="en-US" sz="1000" dirty="0"/>
          </a:p>
        </p:txBody>
      </p:sp>
      <p:sp>
        <p:nvSpPr>
          <p:cNvPr id="48" name="Shape 38"/>
          <p:cNvSpPr/>
          <p:nvPr/>
        </p:nvSpPr>
        <p:spPr>
          <a:xfrm>
            <a:off x="8991295" y="1457554"/>
            <a:ext cx="2895905" cy="2314346"/>
          </a:xfrm>
          <a:prstGeom prst="roundRect">
            <a:avLst>
              <a:gd name="adj" fmla="val 1951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9" name="Shape 39"/>
          <p:cNvSpPr/>
          <p:nvPr/>
        </p:nvSpPr>
        <p:spPr>
          <a:xfrm>
            <a:off x="9229954" y="1962302"/>
            <a:ext cx="2419502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50" name="Image 8" descr="preencoded.png">    </p:cNvPr>
          <p:cNvPicPr>
            <a:picLocks noChangeAspect="1"/>
          </p:cNvPicPr>
          <p:nvPr/>
        </p:nvPicPr>
        <p:blipFill>
          <a:blip r:embed="rId9"/>
          <a:srcRect l="-837" r="-837" t="0" b="0"/>
          <a:stretch/>
        </p:blipFill>
        <p:spPr>
          <a:xfrm>
            <a:off x="9229954" y="1721815"/>
            <a:ext cx="152705" cy="133502"/>
          </a:xfrm>
          <a:prstGeom prst="rect">
            <a:avLst/>
          </a:prstGeom>
        </p:spPr>
      </p:pic>
      <p:sp>
        <p:nvSpPr>
          <p:cNvPr id="51" name="Text 40"/>
          <p:cNvSpPr txBox="1"/>
          <p:nvPr/>
        </p:nvSpPr>
        <p:spPr>
          <a:xfrm>
            <a:off x="9458554" y="1705356"/>
            <a:ext cx="1500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CRITERIA</a:t>
            </a:r>
            <a:endParaRPr lang="en-US" sz="1000" dirty="0"/>
          </a:p>
        </p:txBody>
      </p:sp>
      <p:pic>
        <p:nvPicPr>
          <p:cNvPr id="52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43" b="-43"/>
          <a:stretch/>
        </p:blipFill>
        <p:spPr>
          <a:xfrm>
            <a:off x="9229954" y="2162556"/>
            <a:ext cx="133502" cy="152705"/>
          </a:xfrm>
          <a:prstGeom prst="rect">
            <a:avLst/>
          </a:prstGeom>
        </p:spPr>
      </p:pic>
      <p:sp>
        <p:nvSpPr>
          <p:cNvPr id="53" name="Text 41"/>
          <p:cNvSpPr txBox="1"/>
          <p:nvPr/>
        </p:nvSpPr>
        <p:spPr>
          <a:xfrm>
            <a:off x="9477756" y="2133295"/>
            <a:ext cx="1519733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Bad rows successfully quarantined.</a:t>
            </a:r>
            <a:endParaRPr lang="en-US" sz="1000" dirty="0"/>
          </a:p>
        </p:txBody>
      </p:sp>
      <p:pic>
        <p:nvPicPr>
          <p:cNvPr id="54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43" b="-43"/>
          <a:stretch/>
        </p:blipFill>
        <p:spPr>
          <a:xfrm>
            <a:off x="9229954" y="2695651"/>
            <a:ext cx="133502" cy="152705"/>
          </a:xfrm>
          <a:prstGeom prst="rect">
            <a:avLst/>
          </a:prstGeom>
        </p:spPr>
      </p:pic>
      <p:sp>
        <p:nvSpPr>
          <p:cNvPr id="55" name="Text 42"/>
          <p:cNvSpPr txBox="1"/>
          <p:nvPr/>
        </p:nvSpPr>
        <p:spPr>
          <a:xfrm>
            <a:off x="9477756" y="2667305"/>
            <a:ext cx="17199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Expectations visible in UI.</a:t>
            </a:r>
            <a:endParaRPr lang="en-US" sz="1000" dirty="0"/>
          </a:p>
        </p:txBody>
      </p:sp>
      <p:pic>
        <p:nvPicPr>
          <p:cNvPr id="56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43" b="-43"/>
          <a:stretch/>
        </p:blipFill>
        <p:spPr>
          <a:xfrm>
            <a:off x="9229954" y="3038551"/>
            <a:ext cx="133502" cy="152705"/>
          </a:xfrm>
          <a:prstGeom prst="rect">
            <a:avLst/>
          </a:prstGeom>
        </p:spPr>
      </p:pic>
      <p:sp>
        <p:nvSpPr>
          <p:cNvPr id="57" name="Text 43"/>
          <p:cNvSpPr txBox="1"/>
          <p:nvPr/>
        </p:nvSpPr>
        <p:spPr>
          <a:xfrm>
            <a:off x="9477756" y="3010205"/>
            <a:ext cx="16532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 triggered correctly.</a:t>
            </a:r>
            <a:endParaRPr lang="en-US" sz="1000" dirty="0"/>
          </a:p>
        </p:txBody>
      </p:sp>
      <p:pic>
        <p:nvPicPr>
          <p:cNvPr id="58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-43" b="-43"/>
          <a:stretch/>
        </p:blipFill>
        <p:spPr>
          <a:xfrm>
            <a:off x="9229954" y="3381451"/>
            <a:ext cx="133502" cy="152705"/>
          </a:xfrm>
          <a:prstGeom prst="rect">
            <a:avLst/>
          </a:prstGeom>
        </p:spPr>
      </p:pic>
      <p:sp>
        <p:nvSpPr>
          <p:cNvPr id="59" name="Text 44"/>
          <p:cNvSpPr txBox="1"/>
          <p:nvPr/>
        </p:nvSpPr>
        <p:spPr>
          <a:xfrm>
            <a:off x="9477756" y="3353105"/>
            <a:ext cx="20153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status remains Green.</a:t>
            </a:r>
            <a:endParaRPr lang="en-US" sz="1000" dirty="0"/>
          </a:p>
        </p:txBody>
      </p:sp>
      <p:sp>
        <p:nvSpPr>
          <p:cNvPr id="60" name="Shape 45"/>
          <p:cNvSpPr/>
          <p:nvPr/>
        </p:nvSpPr>
        <p:spPr>
          <a:xfrm>
            <a:off x="8991295" y="4000500"/>
            <a:ext cx="2895905" cy="2619756"/>
          </a:xfrm>
          <a:prstGeom prst="roundRect">
            <a:avLst>
              <a:gd name="adj" fmla="val 1523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61" name="Shape 46"/>
          <p:cNvSpPr/>
          <p:nvPr/>
        </p:nvSpPr>
        <p:spPr>
          <a:xfrm>
            <a:off x="9229954" y="4505249"/>
            <a:ext cx="24195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62" name="Image 13" descr="preencoded.png">    </p:cNvPr>
          <p:cNvPicPr>
            <a:picLocks noChangeAspect="1"/>
          </p:cNvPicPr>
          <p:nvPr/>
        </p:nvPicPr>
        <p:blipFill>
          <a:blip r:embed="rId14"/>
          <a:srcRect l="-837" r="-837" t="0" b="0"/>
          <a:stretch/>
        </p:blipFill>
        <p:spPr>
          <a:xfrm>
            <a:off x="9229954" y="4264762"/>
            <a:ext cx="152705" cy="133502"/>
          </a:xfrm>
          <a:prstGeom prst="rect">
            <a:avLst/>
          </a:prstGeom>
        </p:spPr>
      </p:pic>
      <p:sp>
        <p:nvSpPr>
          <p:cNvPr id="63" name="Text 47"/>
          <p:cNvSpPr txBox="1"/>
          <p:nvPr/>
        </p:nvSpPr>
        <p:spPr>
          <a:xfrm>
            <a:off x="9458554" y="4248302"/>
            <a:ext cx="9098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ARTIFACTS</a:t>
            </a:r>
            <a:endParaRPr lang="en-US" sz="1000" dirty="0"/>
          </a:p>
        </p:txBody>
      </p:sp>
      <p:sp>
        <p:nvSpPr>
          <p:cNvPr id="64" name="Shape 48"/>
          <p:cNvSpPr/>
          <p:nvPr/>
        </p:nvSpPr>
        <p:spPr>
          <a:xfrm>
            <a:off x="9229954" y="4667098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65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-100" b="-100"/>
          <a:stretch/>
        </p:blipFill>
        <p:spPr>
          <a:xfrm>
            <a:off x="9305849" y="4839005"/>
            <a:ext cx="114300" cy="152705"/>
          </a:xfrm>
          <a:prstGeom prst="rect">
            <a:avLst/>
          </a:prstGeom>
        </p:spPr>
      </p:pic>
      <p:sp>
        <p:nvSpPr>
          <p:cNvPr id="66" name="Text 49"/>
          <p:cNvSpPr txBox="1"/>
          <p:nvPr/>
        </p:nvSpPr>
        <p:spPr>
          <a:xfrm>
            <a:off x="9534449" y="4753051"/>
            <a:ext cx="11009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demo_script.py</a:t>
            </a:r>
            <a:endParaRPr lang="en-US" sz="1000" dirty="0"/>
          </a:p>
        </p:txBody>
      </p:sp>
      <p:sp>
        <p:nvSpPr>
          <p:cNvPr id="67" name="Text 50"/>
          <p:cNvSpPr txBox="1"/>
          <p:nvPr/>
        </p:nvSpPr>
        <p:spPr>
          <a:xfrm>
            <a:off x="9534449" y="4934102"/>
            <a:ext cx="6199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</a:t>
            </a:r>
            <a:endParaRPr lang="en-US" sz="900" dirty="0"/>
          </a:p>
        </p:txBody>
      </p:sp>
      <p:sp>
        <p:nvSpPr>
          <p:cNvPr id="68" name="Shape 51"/>
          <p:cNvSpPr/>
          <p:nvPr/>
        </p:nvSpPr>
        <p:spPr>
          <a:xfrm>
            <a:off x="9229954" y="5277002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69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-180" b="-180"/>
          <a:stretch/>
        </p:blipFill>
        <p:spPr>
          <a:xfrm>
            <a:off x="9305849" y="5447995"/>
            <a:ext cx="190195" cy="152705"/>
          </a:xfrm>
          <a:prstGeom prst="rect">
            <a:avLst/>
          </a:prstGeom>
        </p:spPr>
      </p:pic>
      <p:sp>
        <p:nvSpPr>
          <p:cNvPr id="70" name="Text 52"/>
          <p:cNvSpPr txBox="1"/>
          <p:nvPr/>
        </p:nvSpPr>
        <p:spPr>
          <a:xfrm>
            <a:off x="9610344" y="5362956"/>
            <a:ext cx="10625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dlt_config.json</a:t>
            </a:r>
            <a:endParaRPr lang="en-US" sz="1000" dirty="0"/>
          </a:p>
        </p:txBody>
      </p:sp>
      <p:sp>
        <p:nvSpPr>
          <p:cNvPr id="71" name="Text 53"/>
          <p:cNvSpPr txBox="1"/>
          <p:nvPr/>
        </p:nvSpPr>
        <p:spPr>
          <a:xfrm>
            <a:off x="9610344" y="5544007"/>
            <a:ext cx="5340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Settings</a:t>
            </a:r>
            <a:endParaRPr lang="en-US" sz="900" dirty="0"/>
          </a:p>
        </p:txBody>
      </p:sp>
      <p:sp>
        <p:nvSpPr>
          <p:cNvPr id="72" name="Shape 54"/>
          <p:cNvSpPr/>
          <p:nvPr/>
        </p:nvSpPr>
        <p:spPr>
          <a:xfrm>
            <a:off x="9229954" y="5886907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73" name="Image 16" descr="preencoded.png">    </p:cNvPr>
          <p:cNvPicPr>
            <a:picLocks noChangeAspect="1"/>
          </p:cNvPicPr>
          <p:nvPr/>
        </p:nvPicPr>
        <p:blipFill>
          <a:blip r:embed="rId17"/>
          <a:srcRect l="-33" r="-33" t="0" b="0"/>
          <a:stretch/>
        </p:blipFill>
        <p:spPr>
          <a:xfrm>
            <a:off x="9305849" y="6057900"/>
            <a:ext cx="171907" cy="152705"/>
          </a:xfrm>
          <a:prstGeom prst="rect">
            <a:avLst/>
          </a:prstGeom>
        </p:spPr>
      </p:pic>
      <p:sp>
        <p:nvSpPr>
          <p:cNvPr id="74" name="Text 55"/>
          <p:cNvSpPr txBox="1"/>
          <p:nvPr/>
        </p:nvSpPr>
        <p:spPr>
          <a:xfrm>
            <a:off x="9592056" y="5971946"/>
            <a:ext cx="9482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screenshots/</a:t>
            </a:r>
            <a:endParaRPr lang="en-US" sz="1000" dirty="0"/>
          </a:p>
        </p:txBody>
      </p:sp>
      <p:sp>
        <p:nvSpPr>
          <p:cNvPr id="75" name="Text 56"/>
          <p:cNvSpPr txBox="1"/>
          <p:nvPr/>
        </p:nvSpPr>
        <p:spPr>
          <a:xfrm>
            <a:off x="9592056" y="6152998"/>
            <a:ext cx="6382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</a:t>
            </a:r>
            <a:endParaRPr lang="en-US" sz="900" dirty="0"/>
          </a:p>
        </p:txBody>
      </p:sp>
      <p:sp>
        <p:nvSpPr>
          <p:cNvPr id="76" name="Text 57"/>
          <p:cNvSpPr txBox="1"/>
          <p:nvPr/>
        </p:nvSpPr>
        <p:spPr>
          <a:xfrm>
            <a:off x="9938614" y="6553505"/>
            <a:ext cx="1819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Training Material</a:t>
            </a:r>
            <a:endParaRPr lang="en-US" sz="900" dirty="0"/>
          </a:p>
        </p:txBody>
      </p:sp>
      <p:sp>
        <p:nvSpPr>
          <p:cNvPr id="77" name="Text 58"/>
          <p:cNvSpPr txBox="1"/>
          <p:nvPr/>
        </p:nvSpPr>
        <p:spPr>
          <a:xfrm>
            <a:off x="11822278" y="6553505"/>
            <a:ext cx="2286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</a:t>
            </a:r>
            <a:endParaRPr lang="en-US" sz="900" dirty="0"/>
          </a:p>
        </p:txBody>
      </p:sp>
      <p:sp>
        <p:nvSpPr>
          <p:cNvPr id="78" name="Shape 59"/>
          <p:cNvSpPr/>
          <p:nvPr/>
        </p:nvSpPr>
        <p:spPr>
          <a:xfrm>
            <a:off x="3392424" y="226679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79" name="Text 60"/>
          <p:cNvSpPr txBox="1"/>
          <p:nvPr/>
        </p:nvSpPr>
        <p:spPr>
          <a:xfrm>
            <a:off x="3584448" y="2361895"/>
            <a:ext cx="2048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00" dirty="0"/>
          </a:p>
        </p:txBody>
      </p:sp>
      <p:sp>
        <p:nvSpPr>
          <p:cNvPr id="80" name="Shape 61"/>
          <p:cNvSpPr/>
          <p:nvPr/>
        </p:nvSpPr>
        <p:spPr>
          <a:xfrm>
            <a:off x="3392424" y="3645713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1" name="Text 62"/>
          <p:cNvSpPr txBox="1"/>
          <p:nvPr/>
        </p:nvSpPr>
        <p:spPr>
          <a:xfrm>
            <a:off x="3567074" y="3740810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00" dirty="0"/>
          </a:p>
        </p:txBody>
      </p:sp>
      <p:sp>
        <p:nvSpPr>
          <p:cNvPr id="82" name="Shape 63"/>
          <p:cNvSpPr/>
          <p:nvPr/>
        </p:nvSpPr>
        <p:spPr>
          <a:xfrm>
            <a:off x="3392424" y="4840834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3" name="Text 64"/>
          <p:cNvSpPr txBox="1"/>
          <p:nvPr/>
        </p:nvSpPr>
        <p:spPr>
          <a:xfrm>
            <a:off x="3566160" y="4935931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00" dirty="0"/>
          </a:p>
        </p:txBody>
      </p:sp>
      <p:sp>
        <p:nvSpPr>
          <p:cNvPr id="84" name="Shape 65"/>
          <p:cNvSpPr/>
          <p:nvPr/>
        </p:nvSpPr>
        <p:spPr>
          <a:xfrm>
            <a:off x="3392424" y="6436462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5" name="Text 66"/>
          <p:cNvSpPr txBox="1"/>
          <p:nvPr/>
        </p:nvSpPr>
        <p:spPr>
          <a:xfrm>
            <a:off x="3563417" y="6531559"/>
            <a:ext cx="253289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300" dirty="0"/>
          </a:p>
        </p:txBody>
      </p:sp>
      <p:sp>
        <p:nvSpPr>
          <p:cNvPr id="86" name="Shape 67"/>
          <p:cNvSpPr/>
          <p:nvPr/>
        </p:nvSpPr>
        <p:spPr>
          <a:xfrm>
            <a:off x="3392424" y="7594092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7" name="Text 68"/>
          <p:cNvSpPr txBox="1"/>
          <p:nvPr/>
        </p:nvSpPr>
        <p:spPr>
          <a:xfrm>
            <a:off x="3567989" y="7689190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3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485546"/>
            <a:ext cx="609905" cy="3840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5076749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57046" y="5219395"/>
            <a:ext cx="171907" cy="17190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2514600" y="5305349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" name="Shape 8"/>
          <p:cNvSpPr/>
          <p:nvPr/>
        </p:nvSpPr>
        <p:spPr>
          <a:xfrm>
            <a:off x="2905049" y="5076749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CFDF5"/>
          </a:solidFill>
          <a:ln w="25400">
            <a:solidFill>
              <a:srgbClr val="059669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047695" y="5219395"/>
            <a:ext cx="171907" cy="171907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505249" y="5305349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4" name="Shape 10"/>
          <p:cNvSpPr/>
          <p:nvPr/>
        </p:nvSpPr>
        <p:spPr>
          <a:xfrm>
            <a:off x="4895698" y="5076749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9FAFB"/>
          </a:solidFill>
          <a:ln w="25400">
            <a:solidFill>
              <a:srgbClr val="4B5563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-760" r="-760" t="0" b="0"/>
          <a:stretch/>
        </p:blipFill>
        <p:spPr>
          <a:xfrm>
            <a:off x="5048402" y="5219395"/>
            <a:ext cx="152705" cy="171907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1676095" y="418795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 02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914400" y="914400"/>
            <a:ext cx="4029761" cy="21150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SLA-driven Workflows &amp; Breakpoints</a:t>
            </a:r>
            <a:endParaRPr lang="en-US" sz="4500" dirty="0"/>
          </a:p>
        </p:txBody>
      </p:sp>
      <p:sp>
        <p:nvSpPr>
          <p:cNvPr id="18" name="Text 13"/>
          <p:cNvSpPr txBox="1"/>
          <p:nvPr/>
        </p:nvSpPr>
        <p:spPr>
          <a:xfrm>
            <a:off x="914400" y="3400654"/>
            <a:ext cx="5962802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intelligent quality gates tied to Service Level Objectives (SLOs) with automated canary releases, rollback capabilities, and real-time alerting.</a:t>
            </a:r>
            <a:endParaRPr lang="en-US" sz="1800" dirty="0"/>
          </a:p>
        </p:txBody>
      </p:sp>
      <p:sp>
        <p:nvSpPr>
          <p:cNvPr id="19" name="Text 14"/>
          <p:cNvSpPr txBox="1"/>
          <p:nvPr/>
        </p:nvSpPr>
        <p:spPr>
          <a:xfrm>
            <a:off x="914400" y="5648249"/>
            <a:ext cx="6958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914400" y="5867705"/>
            <a:ext cx="9957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 Gates</a:t>
            </a:r>
            <a:endParaRPr lang="en-US" sz="1300" dirty="0"/>
          </a:p>
        </p:txBody>
      </p:sp>
      <p:sp>
        <p:nvSpPr>
          <p:cNvPr id="21" name="Text 16"/>
          <p:cNvSpPr txBox="1"/>
          <p:nvPr/>
        </p:nvSpPr>
        <p:spPr>
          <a:xfrm>
            <a:off x="914400" y="6143854"/>
            <a:ext cx="781812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Threshold Enforcement</a:t>
            </a:r>
            <a:endParaRPr lang="en-US" sz="900" dirty="0"/>
          </a:p>
        </p:txBody>
      </p:sp>
      <p:sp>
        <p:nvSpPr>
          <p:cNvPr id="22" name="Text 17"/>
          <p:cNvSpPr txBox="1"/>
          <p:nvPr/>
        </p:nvSpPr>
        <p:spPr>
          <a:xfrm>
            <a:off x="2905049" y="5648249"/>
            <a:ext cx="5815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SAFETY</a:t>
            </a:r>
            <a:endParaRPr lang="en-US" sz="900" dirty="0"/>
          </a:p>
        </p:txBody>
      </p:sp>
      <p:sp>
        <p:nvSpPr>
          <p:cNvPr id="23" name="Text 18"/>
          <p:cNvSpPr txBox="1"/>
          <p:nvPr/>
        </p:nvSpPr>
        <p:spPr>
          <a:xfrm>
            <a:off x="2905049" y="5867705"/>
            <a:ext cx="8531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Rollback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2905049" y="6143854"/>
            <a:ext cx="11247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Canary &amp; Recovery</a:t>
            </a:r>
            <a:endParaRPr lang="en-US" sz="900" dirty="0"/>
          </a:p>
        </p:txBody>
      </p:sp>
      <p:sp>
        <p:nvSpPr>
          <p:cNvPr id="25" name="Text 20"/>
          <p:cNvSpPr txBox="1"/>
          <p:nvPr/>
        </p:nvSpPr>
        <p:spPr>
          <a:xfrm>
            <a:off x="4895698" y="5648249"/>
            <a:ext cx="5532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SIGNAL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4895698" y="5867705"/>
            <a:ext cx="80558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Alerting</a:t>
            </a:r>
            <a:endParaRPr lang="en-US" sz="1300" dirty="0"/>
          </a:p>
        </p:txBody>
      </p:sp>
      <p:sp>
        <p:nvSpPr>
          <p:cNvPr id="27" name="Text 22"/>
          <p:cNvSpPr txBox="1"/>
          <p:nvPr/>
        </p:nvSpPr>
        <p:spPr>
          <a:xfrm>
            <a:off x="4895698" y="6143854"/>
            <a:ext cx="8860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Obs.</a:t>
            </a:r>
            <a:endParaRPr lang="en-US" sz="9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5" b="-5"/>
          <a:stretch/>
        </p:blipFill>
        <p:spPr>
          <a:xfrm>
            <a:off x="8229600" y="1257300"/>
            <a:ext cx="3047695" cy="4000500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8890711" y="5419649"/>
            <a:ext cx="18342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Quality Pipeline</a:t>
            </a:r>
            <a:endParaRPr lang="en-US" sz="1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047902"/>
          </a:xfrm>
          <a:prstGeom prst="rect">
            <a:avLst/>
          </a:prstGeom>
          <a:solidFill>
            <a:srgbClr val="00263E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476402" y="286207"/>
            <a:ext cx="6377026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Workflows with Quality Gates &amp; SLO Enforcement</a:t>
            </a:r>
            <a:endParaRPr lang="en-US" sz="2200" dirty="0"/>
          </a:p>
        </p:txBody>
      </p:sp>
      <p:sp>
        <p:nvSpPr>
          <p:cNvPr id="6" name="Text 4"/>
          <p:cNvSpPr txBox="1"/>
          <p:nvPr/>
        </p:nvSpPr>
        <p:spPr>
          <a:xfrm>
            <a:off x="476402" y="685800"/>
            <a:ext cx="533918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Designing conditional pipelines with automated validation, thresholds, and incident routing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952805" y="5467198"/>
            <a:ext cx="10287000" cy="571500"/>
          </a:xfrm>
          <a:prstGeom prst="roundRect">
            <a:avLst>
              <a:gd name="adj" fmla="val 40000"/>
            </a:avLst>
          </a:prstGeom>
          <a:noFill/>
          <a:ln w="25400">
            <a:solidFill>
              <a:srgbClr val="EF444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044745" y="5372100"/>
            <a:ext cx="2104949" cy="171907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>
            <a:alphaModFix amt="60000"/>
          </a:blip>
          <a:srcRect l="-2571" r="-2571" t="0" b="0"/>
          <a:stretch/>
        </p:blipFill>
        <p:spPr>
          <a:xfrm>
            <a:off x="5187391" y="5400446"/>
            <a:ext cx="105156" cy="114300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5368442" y="5372100"/>
            <a:ext cx="1724558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EF4444">
                    <a:alpha val="6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GATES FAIL: Incident Routing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972007" y="5486400"/>
            <a:ext cx="19202" cy="228600"/>
          </a:xfrm>
          <a:prstGeom prst="rect">
            <a:avLst/>
          </a:prstGeom>
          <a:solidFill>
            <a:srgbClr val="F87171"/>
          </a:solidFill>
          <a:ln/>
        </p:spPr>
      </p:sp>
      <p:sp>
        <p:nvSpPr>
          <p:cNvPr id="12" name="Shape 9"/>
          <p:cNvSpPr/>
          <p:nvPr/>
        </p:nvSpPr>
        <p:spPr>
          <a:xfrm>
            <a:off x="972007" y="5486400"/>
            <a:ext cx="19202" cy="228600"/>
          </a:xfrm>
          <a:prstGeom prst="rect">
            <a:avLst/>
          </a:prstGeom>
          <a:solidFill>
            <a:srgbClr val="F87171"/>
          </a:solidFill>
          <a:ln/>
        </p:spPr>
      </p:sp>
      <p:sp>
        <p:nvSpPr>
          <p:cNvPr id="13" name="Shape 10"/>
          <p:cNvSpPr/>
          <p:nvPr/>
        </p:nvSpPr>
        <p:spPr>
          <a:xfrm>
            <a:off x="972007" y="5486400"/>
            <a:ext cx="19202" cy="228600"/>
          </a:xfrm>
          <a:prstGeom prst="rect">
            <a:avLst/>
          </a:prstGeom>
          <a:solidFill>
            <a:srgbClr val="F87171"/>
          </a:solidFill>
          <a:ln/>
        </p:spPr>
      </p:sp>
      <p:sp>
        <p:nvSpPr>
          <p:cNvPr id="14" name="Text 11"/>
          <p:cNvSpPr txBox="1"/>
          <p:nvPr/>
        </p:nvSpPr>
        <p:spPr>
          <a:xfrm>
            <a:off x="2005279" y="5505602"/>
            <a:ext cx="124815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DC2626">
                    <a:alpha val="6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Auto-Quarantine</a:t>
            </a:r>
            <a:endParaRPr lang="en-US" sz="1200" dirty="0"/>
          </a:p>
        </p:txBody>
      </p:sp>
      <p:sp>
        <p:nvSpPr>
          <p:cNvPr id="15" name="Text 12"/>
          <p:cNvSpPr txBox="1"/>
          <p:nvPr/>
        </p:nvSpPr>
        <p:spPr>
          <a:xfrm>
            <a:off x="5198364" y="5505602"/>
            <a:ext cx="1534363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DC2626">
                    <a:alpha val="6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PagerDuty Alert (P2)</a:t>
            </a:r>
            <a:endParaRPr lang="en-US" sz="1200" dirty="0"/>
          </a:p>
        </p:txBody>
      </p:sp>
      <p:sp>
        <p:nvSpPr>
          <p:cNvPr id="16" name="Text 13"/>
          <p:cNvSpPr txBox="1"/>
          <p:nvPr/>
        </p:nvSpPr>
        <p:spPr>
          <a:xfrm>
            <a:off x="8678570" y="5505602"/>
            <a:ext cx="162946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DC2626">
                    <a:alpha val="6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Rollback &amp; Notify (P1)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0" y="6420002"/>
            <a:ext cx="12191695" cy="4379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0" y="6420002"/>
            <a:ext cx="12191695" cy="9144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9" name="Text 16"/>
          <p:cNvSpPr txBox="1"/>
          <p:nvPr/>
        </p:nvSpPr>
        <p:spPr>
          <a:xfrm>
            <a:off x="476402" y="6590995"/>
            <a:ext cx="2514600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2 — Databricks Native Data Validation Framework</a:t>
            </a:r>
            <a:endParaRPr lang="en-US" sz="800" dirty="0"/>
          </a:p>
        </p:txBody>
      </p:sp>
      <p:sp>
        <p:nvSpPr>
          <p:cNvPr id="20" name="Text 17"/>
          <p:cNvSpPr txBox="1"/>
          <p:nvPr/>
        </p:nvSpPr>
        <p:spPr>
          <a:xfrm>
            <a:off x="11608308" y="6590995"/>
            <a:ext cx="191110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</a:t>
            </a:r>
            <a:endParaRPr lang="en-US" sz="800" dirty="0"/>
          </a:p>
        </p:txBody>
      </p:sp>
      <p:sp>
        <p:nvSpPr>
          <p:cNvPr id="21" name="Shape 18"/>
          <p:cNvSpPr/>
          <p:nvPr/>
        </p:nvSpPr>
        <p:spPr>
          <a:xfrm>
            <a:off x="476402" y="3446374"/>
            <a:ext cx="11239805" cy="38405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2" name="Text 19"/>
          <p:cNvSpPr txBox="1"/>
          <p:nvPr/>
        </p:nvSpPr>
        <p:spPr>
          <a:xfrm>
            <a:off x="2797150" y="3372307"/>
            <a:ext cx="676656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730A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INGEST GATE</a:t>
            </a:r>
            <a:endParaRPr lang="en-US" sz="1200" dirty="0"/>
          </a:p>
        </p:txBody>
      </p:sp>
      <p:sp>
        <p:nvSpPr>
          <p:cNvPr id="23" name="Text 20"/>
          <p:cNvSpPr txBox="1"/>
          <p:nvPr/>
        </p:nvSpPr>
        <p:spPr>
          <a:xfrm>
            <a:off x="2734056" y="4190695"/>
            <a:ext cx="800100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Stop if Schema Mismatch</a:t>
            </a:r>
            <a:endParaRPr lang="en-US" sz="1200" dirty="0"/>
          </a:p>
        </p:txBody>
      </p:sp>
      <p:sp>
        <p:nvSpPr>
          <p:cNvPr id="24" name="Text 21"/>
          <p:cNvSpPr txBox="1"/>
          <p:nvPr/>
        </p:nvSpPr>
        <p:spPr>
          <a:xfrm>
            <a:off x="5771693" y="3372307"/>
            <a:ext cx="771754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B4530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QUALITY GATE</a:t>
            </a:r>
            <a:endParaRPr lang="en-US" sz="1200" dirty="0"/>
          </a:p>
        </p:txBody>
      </p:sp>
      <p:sp>
        <p:nvSpPr>
          <p:cNvPr id="25" name="Text 22"/>
          <p:cNvSpPr txBox="1"/>
          <p:nvPr/>
        </p:nvSpPr>
        <p:spPr>
          <a:xfrm>
            <a:off x="5693969" y="4190695"/>
            <a:ext cx="924458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Stop if Error % &gt; Threshold</a:t>
            </a:r>
            <a:endParaRPr lang="en-US" sz="1200" dirty="0"/>
          </a:p>
        </p:txBody>
      </p:sp>
      <p:sp>
        <p:nvSpPr>
          <p:cNvPr id="26" name="Text 23"/>
          <p:cNvSpPr txBox="1"/>
          <p:nvPr/>
        </p:nvSpPr>
        <p:spPr>
          <a:xfrm>
            <a:off x="8757209" y="3372307"/>
            <a:ext cx="83850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65F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SLO GATE</a:t>
            </a:r>
            <a:endParaRPr lang="en-US" sz="1200" dirty="0"/>
          </a:p>
        </p:txBody>
      </p:sp>
      <p:sp>
        <p:nvSpPr>
          <p:cNvPr id="27" name="Text 24"/>
          <p:cNvSpPr txBox="1"/>
          <p:nvPr/>
        </p:nvSpPr>
        <p:spPr>
          <a:xfrm>
            <a:off x="8710574" y="4190695"/>
            <a:ext cx="933602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Breach if Freshness &gt; SLA</a:t>
            </a:r>
            <a:endParaRPr lang="en-US" sz="1200" dirty="0"/>
          </a:p>
        </p:txBody>
      </p:sp>
      <p:sp>
        <p:nvSpPr>
          <p:cNvPr id="28" name="Shape 25"/>
          <p:cNvSpPr/>
          <p:nvPr/>
        </p:nvSpPr>
        <p:spPr>
          <a:xfrm>
            <a:off x="514807" y="2882189"/>
            <a:ext cx="2095805" cy="1705356"/>
          </a:xfrm>
          <a:prstGeom prst="rect">
            <a:avLst/>
          </a:prstGeom>
          <a:solidFill>
            <a:srgbClr val="FFFFFF"/>
          </a:solidFill>
          <a:ln w="50800">
            <a:solidFill>
              <a:srgbClr val="6366F1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2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286000" y="3063240"/>
            <a:ext cx="171907" cy="171907"/>
          </a:xfrm>
          <a:prstGeom prst="rect">
            <a:avLst/>
          </a:prstGeom>
        </p:spPr>
      </p:pic>
      <p:sp>
        <p:nvSpPr>
          <p:cNvPr id="30" name="Text 26"/>
          <p:cNvSpPr txBox="1"/>
          <p:nvPr/>
        </p:nvSpPr>
        <p:spPr>
          <a:xfrm>
            <a:off x="666598" y="3072384"/>
            <a:ext cx="948233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VALIDATE</a:t>
            </a:r>
            <a:endParaRPr lang="en-US" sz="1000" dirty="0"/>
          </a:p>
        </p:txBody>
      </p:sp>
      <p:sp>
        <p:nvSpPr>
          <p:cNvPr id="31" name="Text 27"/>
          <p:cNvSpPr txBox="1"/>
          <p:nvPr/>
        </p:nvSpPr>
        <p:spPr>
          <a:xfrm>
            <a:off x="666598" y="3310128"/>
            <a:ext cx="878738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Ingest &amp; Schema</a:t>
            </a:r>
            <a:endParaRPr lang="en-US" sz="800" dirty="0"/>
          </a:p>
        </p:txBody>
      </p:sp>
      <p:sp>
        <p:nvSpPr>
          <p:cNvPr id="32" name="Text 28"/>
          <p:cNvSpPr txBox="1"/>
          <p:nvPr/>
        </p:nvSpPr>
        <p:spPr>
          <a:xfrm>
            <a:off x="800100" y="3610966"/>
            <a:ext cx="17145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Schema drift check Auto Loader</a:t>
            </a:r>
            <a:endParaRPr lang="en-US" sz="900" dirty="0"/>
          </a:p>
        </p:txBody>
      </p:sp>
      <p:sp>
        <p:nvSpPr>
          <p:cNvPr id="33" name="Text 29"/>
          <p:cNvSpPr txBox="1"/>
          <p:nvPr/>
        </p:nvSpPr>
        <p:spPr>
          <a:xfrm>
            <a:off x="800100" y="3816706"/>
            <a:ext cx="136245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Contract validation JSON</a:t>
            </a:r>
            <a:endParaRPr lang="en-US" sz="900" dirty="0"/>
          </a:p>
        </p:txBody>
      </p:sp>
      <p:sp>
        <p:nvSpPr>
          <p:cNvPr id="34" name="Text 30"/>
          <p:cNvSpPr txBox="1"/>
          <p:nvPr/>
        </p:nvSpPr>
        <p:spPr>
          <a:xfrm>
            <a:off x="800100" y="4021531"/>
            <a:ext cx="1086307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 format integrity</a:t>
            </a:r>
            <a:endParaRPr lang="en-US" sz="900" dirty="0"/>
          </a:p>
        </p:txBody>
      </p:sp>
      <p:sp>
        <p:nvSpPr>
          <p:cNvPr id="35" name="Text 31"/>
          <p:cNvSpPr txBox="1"/>
          <p:nvPr/>
        </p:nvSpPr>
        <p:spPr>
          <a:xfrm>
            <a:off x="800100" y="4227271"/>
            <a:ext cx="140086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Sample row checks Spark</a:t>
            </a:r>
            <a:endParaRPr lang="en-US" sz="900" dirty="0"/>
          </a:p>
        </p:txBody>
      </p:sp>
      <p:sp>
        <p:nvSpPr>
          <p:cNvPr id="36" name="Shape 32"/>
          <p:cNvSpPr/>
          <p:nvPr/>
        </p:nvSpPr>
        <p:spPr>
          <a:xfrm>
            <a:off x="3536899" y="2882189"/>
            <a:ext cx="2095805" cy="1705356"/>
          </a:xfrm>
          <a:prstGeom prst="rect">
            <a:avLst/>
          </a:prstGeom>
          <a:solidFill>
            <a:srgbClr val="FFFFFF"/>
          </a:solidFill>
          <a:ln w="50800">
            <a:solidFill>
              <a:srgbClr val="3B82F6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37" name="Image 2" descr="preencoded.png">    </p:cNvPr>
          <p:cNvPicPr>
            <a:picLocks noChangeAspect="1"/>
          </p:cNvPicPr>
          <p:nvPr/>
        </p:nvPicPr>
        <p:blipFill>
          <a:blip r:embed="rId3"/>
          <a:srcRect l="-1064" r="-1064" t="0" b="0"/>
          <a:stretch/>
        </p:blipFill>
        <p:spPr>
          <a:xfrm>
            <a:off x="5260543" y="3063240"/>
            <a:ext cx="219456" cy="171907"/>
          </a:xfrm>
          <a:prstGeom prst="rect">
            <a:avLst/>
          </a:prstGeom>
        </p:spPr>
      </p:pic>
      <p:sp>
        <p:nvSpPr>
          <p:cNvPr id="38" name="Text 33"/>
          <p:cNvSpPr txBox="1"/>
          <p:nvPr/>
        </p:nvSpPr>
        <p:spPr>
          <a:xfrm>
            <a:off x="3689604" y="3072384"/>
            <a:ext cx="114848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TRANSFORM</a:t>
            </a:r>
            <a:endParaRPr lang="en-US" sz="1000" dirty="0"/>
          </a:p>
        </p:txBody>
      </p:sp>
      <p:sp>
        <p:nvSpPr>
          <p:cNvPr id="39" name="Text 34"/>
          <p:cNvSpPr txBox="1"/>
          <p:nvPr/>
        </p:nvSpPr>
        <p:spPr>
          <a:xfrm>
            <a:off x="3689604" y="3310128"/>
            <a:ext cx="793699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Logic</a:t>
            </a:r>
            <a:endParaRPr lang="en-US" sz="800" dirty="0"/>
          </a:p>
        </p:txBody>
      </p:sp>
      <p:sp>
        <p:nvSpPr>
          <p:cNvPr id="40" name="Text 35"/>
          <p:cNvSpPr txBox="1"/>
          <p:nvPr/>
        </p:nvSpPr>
        <p:spPr>
          <a:xfrm>
            <a:off x="3822192" y="3610966"/>
            <a:ext cx="1410005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Completeness (Nulls) DLT</a:t>
            </a:r>
            <a:endParaRPr lang="en-US" sz="900" dirty="0"/>
          </a:p>
        </p:txBody>
      </p:sp>
      <p:sp>
        <p:nvSpPr>
          <p:cNvPr id="41" name="Text 36"/>
          <p:cNvSpPr txBox="1"/>
          <p:nvPr/>
        </p:nvSpPr>
        <p:spPr>
          <a:xfrm>
            <a:off x="3822192" y="3816706"/>
            <a:ext cx="124815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Domain rules (Ranges)</a:t>
            </a:r>
            <a:endParaRPr lang="en-US" sz="900" dirty="0"/>
          </a:p>
        </p:txBody>
      </p:sp>
      <p:sp>
        <p:nvSpPr>
          <p:cNvPr id="42" name="Text 37"/>
          <p:cNvSpPr txBox="1"/>
          <p:nvPr/>
        </p:nvSpPr>
        <p:spPr>
          <a:xfrm>
            <a:off x="3822192" y="4021531"/>
            <a:ext cx="10287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Referential checks</a:t>
            </a:r>
            <a:endParaRPr lang="en-US" sz="900" dirty="0"/>
          </a:p>
        </p:txBody>
      </p:sp>
      <p:sp>
        <p:nvSpPr>
          <p:cNvPr id="43" name="Text 38"/>
          <p:cNvSpPr txBox="1"/>
          <p:nvPr/>
        </p:nvSpPr>
        <p:spPr>
          <a:xfrm>
            <a:off x="3822192" y="4227271"/>
            <a:ext cx="12765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Dedup logic Watermark</a:t>
            </a:r>
            <a:endParaRPr lang="en-US" sz="900" dirty="0"/>
          </a:p>
        </p:txBody>
      </p:sp>
      <p:sp>
        <p:nvSpPr>
          <p:cNvPr id="44" name="Shape 39"/>
          <p:cNvSpPr/>
          <p:nvPr/>
        </p:nvSpPr>
        <p:spPr>
          <a:xfrm>
            <a:off x="6558991" y="2882189"/>
            <a:ext cx="2095805" cy="1705356"/>
          </a:xfrm>
          <a:prstGeom prst="rect">
            <a:avLst/>
          </a:prstGeom>
          <a:solidFill>
            <a:srgbClr val="FFFFFF"/>
          </a:solidFill>
          <a:ln w="50800">
            <a:solidFill>
              <a:srgbClr val="F59E0B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45" name="Image 3" descr="preencoded.png">    </p:cNvPr>
          <p:cNvPicPr>
            <a:picLocks noChangeAspect="1"/>
          </p:cNvPicPr>
          <p:nvPr/>
        </p:nvPicPr>
        <p:blipFill>
          <a:blip r:embed="rId4"/>
          <a:srcRect l="-1064" r="-1064" t="0" b="0"/>
          <a:stretch/>
        </p:blipFill>
        <p:spPr>
          <a:xfrm>
            <a:off x="8283550" y="3063240"/>
            <a:ext cx="219456" cy="171907"/>
          </a:xfrm>
          <a:prstGeom prst="rect">
            <a:avLst/>
          </a:prstGeom>
        </p:spPr>
      </p:pic>
      <p:sp>
        <p:nvSpPr>
          <p:cNvPr id="46" name="Text 40"/>
          <p:cNvSpPr txBox="1"/>
          <p:nvPr/>
        </p:nvSpPr>
        <p:spPr>
          <a:xfrm>
            <a:off x="6711696" y="3072384"/>
            <a:ext cx="105338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RECONCILE</a:t>
            </a:r>
            <a:endParaRPr lang="en-US" sz="1000" dirty="0"/>
          </a:p>
        </p:txBody>
      </p:sp>
      <p:sp>
        <p:nvSpPr>
          <p:cNvPr id="47" name="Text 41"/>
          <p:cNvSpPr txBox="1"/>
          <p:nvPr/>
        </p:nvSpPr>
        <p:spPr>
          <a:xfrm>
            <a:off x="6711696" y="3310128"/>
            <a:ext cx="1069848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Aggregates &amp; Trends</a:t>
            </a:r>
            <a:endParaRPr lang="en-US" sz="800" dirty="0"/>
          </a:p>
        </p:txBody>
      </p:sp>
      <p:sp>
        <p:nvSpPr>
          <p:cNvPr id="48" name="Text 42"/>
          <p:cNvSpPr txBox="1"/>
          <p:nvPr/>
        </p:nvSpPr>
        <p:spPr>
          <a:xfrm>
            <a:off x="6845198" y="3610966"/>
            <a:ext cx="124815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Source-to-Target totals</a:t>
            </a:r>
            <a:endParaRPr lang="en-US" sz="900" dirty="0"/>
          </a:p>
        </p:txBody>
      </p:sp>
      <p:sp>
        <p:nvSpPr>
          <p:cNvPr id="49" name="Text 43"/>
          <p:cNvSpPr txBox="1"/>
          <p:nvPr/>
        </p:nvSpPr>
        <p:spPr>
          <a:xfrm>
            <a:off x="6845198" y="3816706"/>
            <a:ext cx="12573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Variance vs 30-day avg</a:t>
            </a:r>
            <a:endParaRPr lang="en-US" sz="900" dirty="0"/>
          </a:p>
        </p:txBody>
      </p:sp>
      <p:sp>
        <p:nvSpPr>
          <p:cNvPr id="50" name="Text 44"/>
          <p:cNvSpPr txBox="1"/>
          <p:nvPr/>
        </p:nvSpPr>
        <p:spPr>
          <a:xfrm>
            <a:off x="6845198" y="4021531"/>
            <a:ext cx="1000354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Cross-table sanity</a:t>
            </a:r>
            <a:endParaRPr lang="en-US" sz="900" dirty="0"/>
          </a:p>
        </p:txBody>
      </p:sp>
      <p:sp>
        <p:nvSpPr>
          <p:cNvPr id="51" name="Text 45"/>
          <p:cNvSpPr txBox="1"/>
          <p:nvPr/>
        </p:nvSpPr>
        <p:spPr>
          <a:xfrm>
            <a:off x="6845198" y="4227271"/>
            <a:ext cx="11622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Gold data-diff DBSQL</a:t>
            </a:r>
            <a:endParaRPr lang="en-US" sz="900" dirty="0"/>
          </a:p>
        </p:txBody>
      </p:sp>
      <p:sp>
        <p:nvSpPr>
          <p:cNvPr id="52" name="Shape 46"/>
          <p:cNvSpPr/>
          <p:nvPr/>
        </p:nvSpPr>
        <p:spPr>
          <a:xfrm>
            <a:off x="9581998" y="2882189"/>
            <a:ext cx="2095805" cy="1705356"/>
          </a:xfrm>
          <a:prstGeom prst="rect">
            <a:avLst/>
          </a:prstGeom>
          <a:solidFill>
            <a:srgbClr val="FFFFFF"/>
          </a:solidFill>
          <a:ln w="50800">
            <a:solidFill>
              <a:srgbClr val="10B981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5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1353190" y="3063240"/>
            <a:ext cx="171907" cy="171907"/>
          </a:xfrm>
          <a:prstGeom prst="rect">
            <a:avLst/>
          </a:prstGeom>
        </p:spPr>
      </p:pic>
      <p:sp>
        <p:nvSpPr>
          <p:cNvPr id="54" name="Text 47"/>
          <p:cNvSpPr txBox="1"/>
          <p:nvPr/>
        </p:nvSpPr>
        <p:spPr>
          <a:xfrm>
            <a:off x="9733788" y="3072384"/>
            <a:ext cx="87233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 PUBLISH</a:t>
            </a:r>
            <a:endParaRPr lang="en-US" sz="1000" dirty="0"/>
          </a:p>
        </p:txBody>
      </p:sp>
      <p:sp>
        <p:nvSpPr>
          <p:cNvPr id="55" name="Text 48"/>
          <p:cNvSpPr txBox="1"/>
          <p:nvPr/>
        </p:nvSpPr>
        <p:spPr>
          <a:xfrm>
            <a:off x="9733788" y="3310128"/>
            <a:ext cx="716890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Serving Layer</a:t>
            </a:r>
            <a:endParaRPr lang="en-US" sz="800" dirty="0"/>
          </a:p>
        </p:txBody>
      </p:sp>
      <p:sp>
        <p:nvSpPr>
          <p:cNvPr id="56" name="Text 49"/>
          <p:cNvSpPr txBox="1"/>
          <p:nvPr/>
        </p:nvSpPr>
        <p:spPr>
          <a:xfrm>
            <a:off x="9867290" y="3610966"/>
            <a:ext cx="124815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 Views/MVs UC</a:t>
            </a:r>
            <a:endParaRPr lang="en-US" sz="900" dirty="0"/>
          </a:p>
        </p:txBody>
      </p:sp>
      <p:sp>
        <p:nvSpPr>
          <p:cNvPr id="57" name="Text 50"/>
          <p:cNvSpPr txBox="1"/>
          <p:nvPr/>
        </p:nvSpPr>
        <p:spPr>
          <a:xfrm>
            <a:off x="9867290" y="3816706"/>
            <a:ext cx="11430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Grant Access (ACLs)</a:t>
            </a:r>
            <a:endParaRPr lang="en-US" sz="900" dirty="0"/>
          </a:p>
        </p:txBody>
      </p:sp>
      <p:sp>
        <p:nvSpPr>
          <p:cNvPr id="58" name="Text 51"/>
          <p:cNvSpPr txBox="1"/>
          <p:nvPr/>
        </p:nvSpPr>
        <p:spPr>
          <a:xfrm>
            <a:off x="9867290" y="4021531"/>
            <a:ext cx="117226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 Lineage Meta</a:t>
            </a:r>
            <a:endParaRPr lang="en-US" sz="900" dirty="0"/>
          </a:p>
        </p:txBody>
      </p:sp>
      <p:sp>
        <p:nvSpPr>
          <p:cNvPr id="59" name="Text 52"/>
          <p:cNvSpPr txBox="1"/>
          <p:nvPr/>
        </p:nvSpPr>
        <p:spPr>
          <a:xfrm>
            <a:off x="9867290" y="4227271"/>
            <a:ext cx="1000354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Canary API Check</a:t>
            </a:r>
            <a:endParaRPr lang="en-US" sz="900" dirty="0"/>
          </a:p>
        </p:txBody>
      </p:sp>
      <p:sp>
        <p:nvSpPr>
          <p:cNvPr id="60" name="Shape 53"/>
          <p:cNvSpPr/>
          <p:nvPr/>
        </p:nvSpPr>
        <p:spPr>
          <a:xfrm>
            <a:off x="2902306" y="3562502"/>
            <a:ext cx="342900" cy="342900"/>
          </a:xfrm>
          <a:prstGeom prst="ellipse">
            <a:avLst/>
          </a:prstGeom>
          <a:solidFill>
            <a:srgbClr val="005EB8"/>
          </a:solidFill>
          <a:ln/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pic>
        <p:nvPicPr>
          <p:cNvPr id="61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006547" y="3666744"/>
            <a:ext cx="133502" cy="133502"/>
          </a:xfrm>
          <a:prstGeom prst="rect">
            <a:avLst/>
          </a:prstGeom>
        </p:spPr>
      </p:pic>
      <p:sp>
        <p:nvSpPr>
          <p:cNvPr id="62" name="Shape 54"/>
          <p:cNvSpPr/>
          <p:nvPr/>
        </p:nvSpPr>
        <p:spPr>
          <a:xfrm>
            <a:off x="5924398" y="3562502"/>
            <a:ext cx="342900" cy="342900"/>
          </a:xfrm>
          <a:prstGeom prst="ellipse">
            <a:avLst/>
          </a:prstGeom>
          <a:solidFill>
            <a:srgbClr val="D97706"/>
          </a:solidFill>
          <a:ln/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pic>
        <p:nvPicPr>
          <p:cNvPr id="63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028639" y="3666744"/>
            <a:ext cx="133502" cy="133502"/>
          </a:xfrm>
          <a:prstGeom prst="rect">
            <a:avLst/>
          </a:prstGeom>
        </p:spPr>
      </p:pic>
      <p:sp>
        <p:nvSpPr>
          <p:cNvPr id="64" name="Shape 55"/>
          <p:cNvSpPr/>
          <p:nvPr/>
        </p:nvSpPr>
        <p:spPr>
          <a:xfrm>
            <a:off x="8946490" y="3562502"/>
            <a:ext cx="342900" cy="342900"/>
          </a:xfrm>
          <a:prstGeom prst="ellipse">
            <a:avLst/>
          </a:prstGeom>
          <a:solidFill>
            <a:srgbClr val="059669"/>
          </a:solidFill>
          <a:ln/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pic>
        <p:nvPicPr>
          <p:cNvPr id="65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100" b="-1100"/>
          <a:stretch/>
        </p:blipFill>
        <p:spPr>
          <a:xfrm>
            <a:off x="9060790" y="3666744"/>
            <a:ext cx="114300" cy="133502"/>
          </a:xfrm>
          <a:prstGeom prst="rect">
            <a:avLst/>
          </a:prstGeom>
        </p:spPr>
      </p:pic>
      <p:sp>
        <p:nvSpPr>
          <p:cNvPr id="66" name="Shape 56"/>
          <p:cNvSpPr/>
          <p:nvPr/>
        </p:nvSpPr>
        <p:spPr>
          <a:xfrm>
            <a:off x="9525305" y="5029200"/>
            <a:ext cx="2438705" cy="1162202"/>
          </a:xfrm>
          <a:prstGeom prst="rect">
            <a:avLst/>
          </a:prstGeom>
          <a:solidFill>
            <a:srgbClr val="EFF6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67" name="Shape 57"/>
          <p:cNvSpPr/>
          <p:nvPr/>
        </p:nvSpPr>
        <p:spPr>
          <a:xfrm>
            <a:off x="9525305" y="5029200"/>
            <a:ext cx="38405" cy="1162202"/>
          </a:xfrm>
          <a:prstGeom prst="rect">
            <a:avLst/>
          </a:prstGeom>
          <a:solidFill>
            <a:srgbClr val="1E40AF"/>
          </a:solidFill>
          <a:ln/>
        </p:spPr>
      </p:sp>
      <p:sp>
        <p:nvSpPr>
          <p:cNvPr id="68" name="Text 58"/>
          <p:cNvSpPr txBox="1"/>
          <p:nvPr/>
        </p:nvSpPr>
        <p:spPr>
          <a:xfrm>
            <a:off x="9677095" y="5152644"/>
            <a:ext cx="101955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SLA-Driven Logic:</a:t>
            </a:r>
            <a:endParaRPr lang="en-US" sz="900" dirty="0"/>
          </a:p>
        </p:txBody>
      </p:sp>
      <p:sp>
        <p:nvSpPr>
          <p:cNvPr id="69" name="Text 59"/>
          <p:cNvSpPr txBox="1"/>
          <p:nvPr/>
        </p:nvSpPr>
        <p:spPr>
          <a:xfrm>
            <a:off x="9677095" y="5352898"/>
            <a:ext cx="2134210" cy="695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Workflows conditional tasks utilize Job Task Values to check failure ratios. If validation passes, the pipeline proceeds; otherwise, it branches to an alert task.</a:t>
            </a:r>
            <a:endParaRPr lang="en-US" sz="9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14300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" name="Shape 3"/>
          <p:cNvSpPr/>
          <p:nvPr/>
        </p:nvSpPr>
        <p:spPr>
          <a:xfrm>
            <a:off x="457200" y="304495"/>
            <a:ext cx="3152851" cy="228600"/>
          </a:xfrm>
          <a:prstGeom prst="roundRect">
            <a:avLst>
              <a:gd name="adj" fmla="val 400000"/>
            </a:avLst>
          </a:prstGeom>
          <a:solidFill>
            <a:srgbClr val="DBEAFE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571500" y="342900"/>
            <a:ext cx="30102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2 — NATIVE VALIDATION FRAMEWORK</a:t>
            </a:r>
            <a:endParaRPr lang="en-US" sz="900" dirty="0"/>
          </a:p>
        </p:txBody>
      </p:sp>
      <p:sp>
        <p:nvSpPr>
          <p:cNvPr id="7" name="Text 5"/>
          <p:cNvSpPr txBox="1"/>
          <p:nvPr/>
        </p:nvSpPr>
        <p:spPr>
          <a:xfrm>
            <a:off x="3718865" y="333756"/>
            <a:ext cx="17766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Workflows &amp; Breakpoints</a:t>
            </a:r>
            <a:endParaRPr lang="en-US" sz="1000" dirty="0"/>
          </a:p>
        </p:txBody>
      </p:sp>
      <p:sp>
        <p:nvSpPr>
          <p:cNvPr id="8" name="Text 6"/>
          <p:cNvSpPr txBox="1"/>
          <p:nvPr/>
        </p:nvSpPr>
        <p:spPr>
          <a:xfrm>
            <a:off x="457200" y="590702"/>
            <a:ext cx="676290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Breakpoints: Canary &amp; Rollback Patterns</a:t>
            </a:r>
            <a:endParaRPr lang="en-US" sz="2700" dirty="0"/>
          </a:p>
        </p:txBody>
      </p:sp>
      <p:sp>
        <p:nvSpPr>
          <p:cNvPr id="9" name="Text 7"/>
          <p:cNvSpPr txBox="1"/>
          <p:nvPr/>
        </p:nvSpPr>
        <p:spPr>
          <a:xfrm>
            <a:off x="9491472" y="752551"/>
            <a:ext cx="23765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 deployment strategies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457200" y="1380744"/>
            <a:ext cx="5486400" cy="4524451"/>
          </a:xfrm>
          <a:prstGeom prst="roundRect">
            <a:avLst>
              <a:gd name="adj" fmla="val 681"/>
            </a:avLst>
          </a:prstGeom>
          <a:solidFill>
            <a:srgbClr val="EFF6FF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94944" y="2153412"/>
            <a:ext cx="5009998" cy="9144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12" name="Shape 10"/>
          <p:cNvSpPr/>
          <p:nvPr/>
        </p:nvSpPr>
        <p:spPr>
          <a:xfrm>
            <a:off x="694944" y="163860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2563E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rcRect l="-1282" r="-1282" t="0" b="0"/>
          <a:stretch/>
        </p:blipFill>
        <p:spPr>
          <a:xfrm>
            <a:off x="776326" y="1733702"/>
            <a:ext cx="219456" cy="190195"/>
          </a:xfrm>
          <a:prstGeom prst="rect">
            <a:avLst/>
          </a:prstGeom>
        </p:spPr>
      </p:pic>
      <p:sp>
        <p:nvSpPr>
          <p:cNvPr id="14" name="Text 11"/>
          <p:cNvSpPr txBox="1"/>
          <p:nvPr/>
        </p:nvSpPr>
        <p:spPr>
          <a:xfrm>
            <a:off x="1190549" y="1638605"/>
            <a:ext cx="28008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Streaming: Canary / Shadow</a:t>
            </a:r>
            <a:endParaRPr lang="en-US" sz="1500" dirty="0"/>
          </a:p>
        </p:txBody>
      </p:sp>
      <p:sp>
        <p:nvSpPr>
          <p:cNvPr id="15" name="Text 12"/>
          <p:cNvSpPr txBox="1"/>
          <p:nvPr/>
        </p:nvSpPr>
        <p:spPr>
          <a:xfrm>
            <a:off x="1190549" y="1886407"/>
            <a:ext cx="12765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SAFETY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3191256" y="2962656"/>
            <a:ext cx="19202" cy="2704795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17" name="Shape 14"/>
          <p:cNvSpPr/>
          <p:nvPr/>
        </p:nvSpPr>
        <p:spPr>
          <a:xfrm>
            <a:off x="3200400" y="2391156"/>
            <a:ext cx="2352751" cy="647395"/>
          </a:xfrm>
          <a:prstGeom prst="roundRect">
            <a:avLst>
              <a:gd name="adj" fmla="val 830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3200400" y="2391156"/>
            <a:ext cx="38405" cy="647395"/>
          </a:xfrm>
          <a:prstGeom prst="rect">
            <a:avLst/>
          </a:prstGeom>
          <a:solidFill>
            <a:srgbClr val="60A5FA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rcRect l="-1911" r="-1911" t="0" b="0"/>
          <a:stretch/>
        </p:blipFill>
        <p:spPr>
          <a:xfrm>
            <a:off x="3314700" y="2481682"/>
            <a:ext cx="133502" cy="114300"/>
          </a:xfrm>
          <a:prstGeom prst="rect">
            <a:avLst/>
          </a:prstGeom>
        </p:spPr>
      </p:pic>
      <p:sp>
        <p:nvSpPr>
          <p:cNvPr id="20" name="Text 16"/>
          <p:cNvSpPr txBox="1"/>
          <p:nvPr/>
        </p:nvSpPr>
        <p:spPr>
          <a:xfrm>
            <a:off x="3486607" y="2467051"/>
            <a:ext cx="8860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Shadow Mode</a:t>
            </a:r>
            <a:endParaRPr lang="en-US" sz="900" dirty="0"/>
          </a:p>
        </p:txBody>
      </p:sp>
      <p:sp>
        <p:nvSpPr>
          <p:cNvPr id="21" name="Text 17"/>
          <p:cNvSpPr txBox="1"/>
          <p:nvPr/>
        </p:nvSpPr>
        <p:spPr>
          <a:xfrm>
            <a:off x="3314700" y="2657246"/>
            <a:ext cx="1762963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Dual-write to temp location (no consumer impact)</a:t>
            </a:r>
            <a:endParaRPr lang="en-US" sz="900" dirty="0"/>
          </a:p>
        </p:txBody>
      </p:sp>
      <p:sp>
        <p:nvSpPr>
          <p:cNvPr id="22" name="Shape 18"/>
          <p:cNvSpPr/>
          <p:nvPr/>
        </p:nvSpPr>
        <p:spPr>
          <a:xfrm>
            <a:off x="3200400" y="3267151"/>
            <a:ext cx="2352751" cy="647395"/>
          </a:xfrm>
          <a:prstGeom prst="roundRect">
            <a:avLst>
              <a:gd name="adj" fmla="val 830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3" name="Shape 19"/>
          <p:cNvSpPr/>
          <p:nvPr/>
        </p:nvSpPr>
        <p:spPr>
          <a:xfrm>
            <a:off x="3200400" y="3267151"/>
            <a:ext cx="38405" cy="647395"/>
          </a:xfrm>
          <a:prstGeom prst="rect">
            <a:avLst/>
          </a:prstGeom>
          <a:solidFill>
            <a:srgbClr val="60A5FA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80" b="-80"/>
          <a:stretch/>
        </p:blipFill>
        <p:spPr>
          <a:xfrm>
            <a:off x="3314700" y="3357677"/>
            <a:ext cx="142646" cy="114300"/>
          </a:xfrm>
          <a:prstGeom prst="rect">
            <a:avLst/>
          </a:prstGeom>
        </p:spPr>
      </p:pic>
      <p:sp>
        <p:nvSpPr>
          <p:cNvPr id="25" name="Text 20"/>
          <p:cNvSpPr txBox="1"/>
          <p:nvPr/>
        </p:nvSpPr>
        <p:spPr>
          <a:xfrm>
            <a:off x="3495751" y="3343046"/>
            <a:ext cx="10579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Metrics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3314700" y="3534156"/>
            <a:ext cx="1772107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error ratio &amp; latency vs production</a:t>
            </a:r>
            <a:endParaRPr lang="en-US" sz="900" dirty="0"/>
          </a:p>
        </p:txBody>
      </p:sp>
      <p:sp>
        <p:nvSpPr>
          <p:cNvPr id="27" name="Shape 22"/>
          <p:cNvSpPr/>
          <p:nvPr/>
        </p:nvSpPr>
        <p:spPr>
          <a:xfrm>
            <a:off x="3200400" y="4143146"/>
            <a:ext cx="2352751" cy="647395"/>
          </a:xfrm>
          <a:prstGeom prst="roundRect">
            <a:avLst>
              <a:gd name="adj" fmla="val 830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8" name="Shape 23"/>
          <p:cNvSpPr/>
          <p:nvPr/>
        </p:nvSpPr>
        <p:spPr>
          <a:xfrm>
            <a:off x="3200400" y="4143146"/>
            <a:ext cx="38405" cy="647395"/>
          </a:xfrm>
          <a:prstGeom prst="rect">
            <a:avLst/>
          </a:prstGeom>
          <a:solidFill>
            <a:srgbClr val="60A5FA"/>
          </a:solidFill>
          <a:ln/>
        </p:spPr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314700" y="4233672"/>
            <a:ext cx="114300" cy="114300"/>
          </a:xfrm>
          <a:prstGeom prst="rect">
            <a:avLst/>
          </a:prstGeom>
        </p:spPr>
      </p:pic>
      <p:sp>
        <p:nvSpPr>
          <p:cNvPr id="30" name="Text 24"/>
          <p:cNvSpPr txBox="1"/>
          <p:nvPr/>
        </p:nvSpPr>
        <p:spPr>
          <a:xfrm>
            <a:off x="3467405" y="4219956"/>
            <a:ext cx="6958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Breakpoint</a:t>
            </a:r>
            <a:endParaRPr lang="en-US" sz="900" dirty="0"/>
          </a:p>
        </p:txBody>
      </p:sp>
      <p:sp>
        <p:nvSpPr>
          <p:cNvPr id="31" name="Text 25"/>
          <p:cNvSpPr txBox="1"/>
          <p:nvPr/>
        </p:nvSpPr>
        <p:spPr>
          <a:xfrm>
            <a:off x="3314700" y="4410151"/>
            <a:ext cx="1933956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error &gt; 1%: Halt. If &lt; 1%: Update checkpoint.</a:t>
            </a:r>
            <a:endParaRPr lang="en-US" sz="900" dirty="0"/>
          </a:p>
        </p:txBody>
      </p:sp>
      <p:sp>
        <p:nvSpPr>
          <p:cNvPr id="32" name="Shape 26"/>
          <p:cNvSpPr/>
          <p:nvPr/>
        </p:nvSpPr>
        <p:spPr>
          <a:xfrm>
            <a:off x="6248095" y="1380744"/>
            <a:ext cx="5486400" cy="4524451"/>
          </a:xfrm>
          <a:prstGeom prst="roundRect">
            <a:avLst>
              <a:gd name="adj" fmla="val 681"/>
            </a:avLst>
          </a:prstGeom>
          <a:solidFill>
            <a:srgbClr val="F5F3FF"/>
          </a:solidFill>
          <a:ln w="12700">
            <a:solidFill>
              <a:srgbClr val="EDE9FE"/>
            </a:solidFill>
            <a:prstDash val="solid"/>
          </a:ln>
        </p:spPr>
      </p:sp>
      <p:sp>
        <p:nvSpPr>
          <p:cNvPr id="33" name="Shape 27"/>
          <p:cNvSpPr/>
          <p:nvPr/>
        </p:nvSpPr>
        <p:spPr>
          <a:xfrm>
            <a:off x="6486754" y="2153412"/>
            <a:ext cx="5009998" cy="9144"/>
          </a:xfrm>
          <a:prstGeom prst="rect">
            <a:avLst/>
          </a:prstGeom>
          <a:solidFill>
            <a:srgbClr val="DDD6FE"/>
          </a:solidFill>
          <a:ln/>
        </p:spPr>
      </p:sp>
      <p:sp>
        <p:nvSpPr>
          <p:cNvPr id="34" name="Shape 28"/>
          <p:cNvSpPr/>
          <p:nvPr/>
        </p:nvSpPr>
        <p:spPr>
          <a:xfrm>
            <a:off x="6486754" y="163860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7C3AED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5"/>
          <a:srcRect l="-1282" r="-1282" t="0" b="0"/>
          <a:stretch/>
        </p:blipFill>
        <p:spPr>
          <a:xfrm>
            <a:off x="6567221" y="1733702"/>
            <a:ext cx="219456" cy="190195"/>
          </a:xfrm>
          <a:prstGeom prst="rect">
            <a:avLst/>
          </a:prstGeom>
        </p:spPr>
      </p:pic>
      <p:sp>
        <p:nvSpPr>
          <p:cNvPr id="36" name="Text 29"/>
          <p:cNvSpPr txBox="1"/>
          <p:nvPr/>
        </p:nvSpPr>
        <p:spPr>
          <a:xfrm>
            <a:off x="6981444" y="1638605"/>
            <a:ext cx="25438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4C1D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Batch: Promote / Rollback</a:t>
            </a:r>
            <a:endParaRPr lang="en-US" sz="1500" dirty="0"/>
          </a:p>
        </p:txBody>
      </p:sp>
      <p:sp>
        <p:nvSpPr>
          <p:cNvPr id="37" name="Text 30"/>
          <p:cNvSpPr txBox="1"/>
          <p:nvPr/>
        </p:nvSpPr>
        <p:spPr>
          <a:xfrm>
            <a:off x="6981444" y="1886407"/>
            <a:ext cx="12765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SCHEDULED GATES</a:t>
            </a:r>
            <a:endParaRPr lang="en-US" sz="900" dirty="0"/>
          </a:p>
        </p:txBody>
      </p:sp>
      <p:sp>
        <p:nvSpPr>
          <p:cNvPr id="38" name="Shape 31"/>
          <p:cNvSpPr/>
          <p:nvPr/>
        </p:nvSpPr>
        <p:spPr>
          <a:xfrm>
            <a:off x="8982151" y="2962656"/>
            <a:ext cx="19202" cy="2704795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39" name="Shape 32"/>
          <p:cNvSpPr/>
          <p:nvPr/>
        </p:nvSpPr>
        <p:spPr>
          <a:xfrm>
            <a:off x="6638544" y="2391156"/>
            <a:ext cx="2352751" cy="647395"/>
          </a:xfrm>
          <a:prstGeom prst="roundRect">
            <a:avLst>
              <a:gd name="adj" fmla="val 830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0" name="Shape 33"/>
          <p:cNvSpPr/>
          <p:nvPr/>
        </p:nvSpPr>
        <p:spPr>
          <a:xfrm>
            <a:off x="8952890" y="2391156"/>
            <a:ext cx="38405" cy="647395"/>
          </a:xfrm>
          <a:prstGeom prst="rect">
            <a:avLst/>
          </a:prstGeom>
          <a:solidFill>
            <a:srgbClr val="A78BFA"/>
          </a:solidFill>
          <a:ln/>
        </p:spPr>
      </p:sp>
      <p:sp>
        <p:nvSpPr>
          <p:cNvPr id="41" name="Text 34"/>
          <p:cNvSpPr txBox="1"/>
          <p:nvPr/>
        </p:nvSpPr>
        <p:spPr>
          <a:xfrm>
            <a:off x="7830007" y="2467051"/>
            <a:ext cx="9811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Data-Diff Check</a:t>
            </a:r>
            <a:endParaRPr lang="en-US" sz="900" dirty="0"/>
          </a:p>
        </p:txBody>
      </p:sp>
      <p:pic>
        <p:nvPicPr>
          <p:cNvPr id="42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762695" y="2481682"/>
            <a:ext cx="114300" cy="114300"/>
          </a:xfrm>
          <a:prstGeom prst="rect">
            <a:avLst/>
          </a:prstGeom>
        </p:spPr>
      </p:pic>
      <p:sp>
        <p:nvSpPr>
          <p:cNvPr id="43" name="Text 35"/>
          <p:cNvSpPr txBox="1"/>
          <p:nvPr/>
        </p:nvSpPr>
        <p:spPr>
          <a:xfrm>
            <a:off x="7233818" y="2657246"/>
            <a:ext cx="1733702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partition stats vs last successful run</a:t>
            </a:r>
            <a:endParaRPr lang="en-US" sz="900" dirty="0"/>
          </a:p>
        </p:txBody>
      </p:sp>
      <p:sp>
        <p:nvSpPr>
          <p:cNvPr id="44" name="Shape 36"/>
          <p:cNvSpPr/>
          <p:nvPr/>
        </p:nvSpPr>
        <p:spPr>
          <a:xfrm>
            <a:off x="6638544" y="3267151"/>
            <a:ext cx="2352751" cy="647395"/>
          </a:xfrm>
          <a:prstGeom prst="roundRect">
            <a:avLst>
              <a:gd name="adj" fmla="val 830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5" name="Shape 37"/>
          <p:cNvSpPr/>
          <p:nvPr/>
        </p:nvSpPr>
        <p:spPr>
          <a:xfrm>
            <a:off x="8952890" y="3267151"/>
            <a:ext cx="38405" cy="647395"/>
          </a:xfrm>
          <a:prstGeom prst="rect">
            <a:avLst/>
          </a:prstGeom>
          <a:solidFill>
            <a:srgbClr val="A78BFA"/>
          </a:solidFill>
          <a:ln/>
        </p:spPr>
      </p:sp>
      <p:sp>
        <p:nvSpPr>
          <p:cNvPr id="46" name="Text 38"/>
          <p:cNvSpPr txBox="1"/>
          <p:nvPr/>
        </p:nvSpPr>
        <p:spPr>
          <a:xfrm>
            <a:off x="7951622" y="3343046"/>
            <a:ext cx="8668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Gate Decision</a:t>
            </a:r>
            <a:endParaRPr lang="en-US" sz="900" dirty="0"/>
          </a:p>
        </p:txBody>
      </p:sp>
      <p:pic>
        <p:nvPicPr>
          <p:cNvPr id="47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8762695" y="3357677"/>
            <a:ext cx="114300" cy="114300"/>
          </a:xfrm>
          <a:prstGeom prst="rect">
            <a:avLst/>
          </a:prstGeom>
        </p:spPr>
      </p:pic>
      <p:sp>
        <p:nvSpPr>
          <p:cNvPr id="48" name="Text 39"/>
          <p:cNvSpPr txBox="1"/>
          <p:nvPr/>
        </p:nvSpPr>
        <p:spPr>
          <a:xfrm>
            <a:off x="6964070" y="3534156"/>
            <a:ext cx="2000707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Completeness &gt; 99.9%? Freshness within SLA?</a:t>
            </a:r>
            <a:endParaRPr lang="en-US" sz="900" dirty="0"/>
          </a:p>
        </p:txBody>
      </p:sp>
      <p:sp>
        <p:nvSpPr>
          <p:cNvPr id="49" name="Shape 40"/>
          <p:cNvSpPr/>
          <p:nvPr/>
        </p:nvSpPr>
        <p:spPr>
          <a:xfrm>
            <a:off x="6638544" y="4143146"/>
            <a:ext cx="2352751" cy="647395"/>
          </a:xfrm>
          <a:prstGeom prst="roundRect">
            <a:avLst>
              <a:gd name="adj" fmla="val 830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50" name="Shape 41"/>
          <p:cNvSpPr/>
          <p:nvPr/>
        </p:nvSpPr>
        <p:spPr>
          <a:xfrm>
            <a:off x="8952890" y="4143146"/>
            <a:ext cx="38405" cy="647395"/>
          </a:xfrm>
          <a:prstGeom prst="rect">
            <a:avLst/>
          </a:prstGeom>
          <a:solidFill>
            <a:srgbClr val="A78BFA"/>
          </a:solidFill>
          <a:ln/>
        </p:spPr>
      </p:sp>
      <p:sp>
        <p:nvSpPr>
          <p:cNvPr id="51" name="Text 42"/>
          <p:cNvSpPr txBox="1"/>
          <p:nvPr/>
        </p:nvSpPr>
        <p:spPr>
          <a:xfrm>
            <a:off x="8161934" y="4219956"/>
            <a:ext cx="6574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Failure</a:t>
            </a:r>
            <a:endParaRPr lang="en-US" sz="900" dirty="0"/>
          </a:p>
        </p:txBody>
      </p:sp>
      <p:pic>
        <p:nvPicPr>
          <p:cNvPr id="52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8762695" y="4233672"/>
            <a:ext cx="114300" cy="114300"/>
          </a:xfrm>
          <a:prstGeom prst="rect">
            <a:avLst/>
          </a:prstGeom>
        </p:spPr>
      </p:pic>
      <p:sp>
        <p:nvSpPr>
          <p:cNvPr id="53" name="Text 43"/>
          <p:cNvSpPr txBox="1"/>
          <p:nvPr/>
        </p:nvSpPr>
        <p:spPr>
          <a:xfrm>
            <a:off x="6900977" y="4410151"/>
            <a:ext cx="2067458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Restore previous table version (Time Travel)</a:t>
            </a:r>
            <a:endParaRPr lang="en-US" sz="900" dirty="0"/>
          </a:p>
        </p:txBody>
      </p:sp>
      <p:sp>
        <p:nvSpPr>
          <p:cNvPr id="54" name="Text 44"/>
          <p:cNvSpPr txBox="1"/>
          <p:nvPr/>
        </p:nvSpPr>
        <p:spPr>
          <a:xfrm>
            <a:off x="11889029" y="6610198"/>
            <a:ext cx="3054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39</a:t>
            </a:r>
            <a:endParaRPr lang="en-US" sz="1200" dirty="0"/>
          </a:p>
        </p:txBody>
      </p:sp>
      <p:sp>
        <p:nvSpPr>
          <p:cNvPr id="55" name="Shape 45"/>
          <p:cNvSpPr/>
          <p:nvPr/>
        </p:nvSpPr>
        <p:spPr>
          <a:xfrm>
            <a:off x="847649" y="2400300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BFDB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56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43" b="-43"/>
          <a:stretch/>
        </p:blipFill>
        <p:spPr>
          <a:xfrm>
            <a:off x="1565453" y="2523744"/>
            <a:ext cx="133502" cy="152705"/>
          </a:xfrm>
          <a:prstGeom prst="rect">
            <a:avLst/>
          </a:prstGeom>
        </p:spPr>
      </p:pic>
      <p:sp>
        <p:nvSpPr>
          <p:cNvPr id="57" name="Text 46"/>
          <p:cNvSpPr txBox="1"/>
          <p:nvPr/>
        </p:nvSpPr>
        <p:spPr>
          <a:xfrm>
            <a:off x="1172261" y="2752344"/>
            <a:ext cx="10104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New Ver.</a:t>
            </a:r>
            <a:endParaRPr lang="en-US" sz="900" dirty="0"/>
          </a:p>
        </p:txBody>
      </p:sp>
      <p:sp>
        <p:nvSpPr>
          <p:cNvPr id="58" name="Shape 47"/>
          <p:cNvSpPr/>
          <p:nvPr/>
        </p:nvSpPr>
        <p:spPr>
          <a:xfrm>
            <a:off x="847649" y="3276295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BFDB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59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555394" y="3400654"/>
            <a:ext cx="152705" cy="152705"/>
          </a:xfrm>
          <a:prstGeom prst="rect">
            <a:avLst/>
          </a:prstGeom>
        </p:spPr>
      </p:pic>
      <p:sp>
        <p:nvSpPr>
          <p:cNvPr id="60" name="Text 48"/>
          <p:cNvSpPr txBox="1"/>
          <p:nvPr/>
        </p:nvSpPr>
        <p:spPr>
          <a:xfrm>
            <a:off x="1215238" y="3629254"/>
            <a:ext cx="9244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Canary Stream</a:t>
            </a:r>
            <a:endParaRPr lang="en-US" sz="900" dirty="0"/>
          </a:p>
        </p:txBody>
      </p:sp>
      <p:sp>
        <p:nvSpPr>
          <p:cNvPr id="61" name="Shape 49"/>
          <p:cNvSpPr/>
          <p:nvPr/>
        </p:nvSpPr>
        <p:spPr>
          <a:xfrm>
            <a:off x="847649" y="4153205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BFDB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62" name="Image 10" descr="preencoded.png">    </p:cNvPr>
          <p:cNvPicPr>
            <a:picLocks noChangeAspect="1"/>
          </p:cNvPicPr>
          <p:nvPr/>
        </p:nvPicPr>
        <p:blipFill>
          <a:blip r:embed="rId11"/>
          <a:srcRect l="-33" r="-33" t="0" b="0"/>
          <a:stretch/>
        </p:blipFill>
        <p:spPr>
          <a:xfrm>
            <a:off x="1546250" y="4276649"/>
            <a:ext cx="171907" cy="152705"/>
          </a:xfrm>
          <a:prstGeom prst="rect">
            <a:avLst/>
          </a:prstGeom>
        </p:spPr>
      </p:pic>
      <p:sp>
        <p:nvSpPr>
          <p:cNvPr id="63" name="Text 50"/>
          <p:cNvSpPr txBox="1"/>
          <p:nvPr/>
        </p:nvSpPr>
        <p:spPr>
          <a:xfrm>
            <a:off x="1243584" y="4505249"/>
            <a:ext cx="8668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 Traffic</a:t>
            </a:r>
            <a:endParaRPr lang="en-US" sz="900" dirty="0"/>
          </a:p>
        </p:txBody>
      </p:sp>
      <p:sp>
        <p:nvSpPr>
          <p:cNvPr id="64" name="Shape 51"/>
          <p:cNvSpPr/>
          <p:nvPr/>
        </p:nvSpPr>
        <p:spPr>
          <a:xfrm>
            <a:off x="9775850" y="2400300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DDD6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65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43" b="-43"/>
          <a:stretch/>
        </p:blipFill>
        <p:spPr>
          <a:xfrm>
            <a:off x="10493654" y="2523744"/>
            <a:ext cx="133502" cy="152705"/>
          </a:xfrm>
          <a:prstGeom prst="rect">
            <a:avLst/>
          </a:prstGeom>
        </p:spPr>
      </p:pic>
      <p:sp>
        <p:nvSpPr>
          <p:cNvPr id="66" name="Text 52"/>
          <p:cNvSpPr txBox="1"/>
          <p:nvPr/>
        </p:nvSpPr>
        <p:spPr>
          <a:xfrm>
            <a:off x="10276027" y="2752344"/>
            <a:ext cx="6574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Stage Run</a:t>
            </a:r>
            <a:endParaRPr lang="en-US" sz="900" dirty="0"/>
          </a:p>
        </p:txBody>
      </p:sp>
      <p:sp>
        <p:nvSpPr>
          <p:cNvPr id="67" name="Shape 53"/>
          <p:cNvSpPr/>
          <p:nvPr/>
        </p:nvSpPr>
        <p:spPr>
          <a:xfrm>
            <a:off x="9775850" y="3276295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DDD6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68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0483596" y="3400654"/>
            <a:ext cx="152705" cy="152705"/>
          </a:xfrm>
          <a:prstGeom prst="rect">
            <a:avLst/>
          </a:prstGeom>
        </p:spPr>
      </p:pic>
      <p:sp>
        <p:nvSpPr>
          <p:cNvPr id="69" name="Text 54"/>
          <p:cNvSpPr txBox="1"/>
          <p:nvPr/>
        </p:nvSpPr>
        <p:spPr>
          <a:xfrm>
            <a:off x="10154412" y="3629254"/>
            <a:ext cx="9052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 Validation</a:t>
            </a:r>
            <a:endParaRPr lang="en-US" sz="900" dirty="0"/>
          </a:p>
        </p:txBody>
      </p:sp>
      <p:sp>
        <p:nvSpPr>
          <p:cNvPr id="70" name="Shape 55"/>
          <p:cNvSpPr/>
          <p:nvPr/>
        </p:nvSpPr>
        <p:spPr>
          <a:xfrm>
            <a:off x="9775850" y="4153205"/>
            <a:ext cx="1571854" cy="629107"/>
          </a:xfrm>
          <a:prstGeom prst="roundRect">
            <a:avLst>
              <a:gd name="adj" fmla="val 17618"/>
            </a:avLst>
          </a:prstGeom>
          <a:solidFill>
            <a:srgbClr val="FFFFFF"/>
          </a:solidFill>
          <a:ln w="12700">
            <a:solidFill>
              <a:srgbClr val="DDD6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71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10483596" y="4276649"/>
            <a:ext cx="152705" cy="152705"/>
          </a:xfrm>
          <a:prstGeom prst="rect">
            <a:avLst/>
          </a:prstGeom>
        </p:spPr>
      </p:pic>
      <p:sp>
        <p:nvSpPr>
          <p:cNvPr id="72" name="Text 56"/>
          <p:cNvSpPr txBox="1"/>
          <p:nvPr/>
        </p:nvSpPr>
        <p:spPr>
          <a:xfrm>
            <a:off x="10159898" y="4505249"/>
            <a:ext cx="8860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Auto-Rollback</a:t>
            </a:r>
            <a:endParaRPr lang="en-US" sz="900" dirty="0"/>
          </a:p>
        </p:txBody>
      </p:sp>
      <p:sp>
        <p:nvSpPr>
          <p:cNvPr id="73" name="Shape 57"/>
          <p:cNvSpPr/>
          <p:nvPr/>
        </p:nvSpPr>
        <p:spPr>
          <a:xfrm>
            <a:off x="3096158" y="6324905"/>
            <a:ext cx="9144" cy="342900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74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-45" b="-45"/>
          <a:stretch/>
        </p:blipFill>
        <p:spPr>
          <a:xfrm>
            <a:off x="457200" y="6381598"/>
            <a:ext cx="256946" cy="228600"/>
          </a:xfrm>
          <a:prstGeom prst="rect">
            <a:avLst/>
          </a:prstGeom>
        </p:spPr>
      </p:pic>
      <p:sp>
        <p:nvSpPr>
          <p:cNvPr id="75" name="Shape 58"/>
          <p:cNvSpPr/>
          <p:nvPr/>
        </p:nvSpPr>
        <p:spPr>
          <a:xfrm>
            <a:off x="5972861" y="6324905"/>
            <a:ext cx="9144" cy="342900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76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-45" b="-45"/>
          <a:stretch/>
        </p:blipFill>
        <p:spPr>
          <a:xfrm>
            <a:off x="3333902" y="6381598"/>
            <a:ext cx="256946" cy="228600"/>
          </a:xfrm>
          <a:prstGeom prst="rect">
            <a:avLst/>
          </a:prstGeom>
        </p:spPr>
      </p:pic>
      <p:sp>
        <p:nvSpPr>
          <p:cNvPr id="77" name="Shape 59"/>
          <p:cNvSpPr/>
          <p:nvPr/>
        </p:nvSpPr>
        <p:spPr>
          <a:xfrm>
            <a:off x="8849563" y="6324905"/>
            <a:ext cx="9144" cy="342900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78" name="Image 16" descr="preencoded.png">    </p:cNvPr>
          <p:cNvPicPr>
            <a:picLocks noChangeAspect="1"/>
          </p:cNvPicPr>
          <p:nvPr/>
        </p:nvPicPr>
        <p:blipFill>
          <a:blip r:embed="rId17"/>
          <a:srcRect l="-57" r="-57" t="0" b="0"/>
          <a:stretch/>
        </p:blipFill>
        <p:spPr>
          <a:xfrm>
            <a:off x="6210605" y="6381598"/>
            <a:ext cx="200254" cy="228600"/>
          </a:xfrm>
          <a:prstGeom prst="rect">
            <a:avLst/>
          </a:prstGeom>
        </p:spPr>
      </p:pic>
      <p:pic>
        <p:nvPicPr>
          <p:cNvPr id="7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9087307" y="6381598"/>
            <a:ext cx="228600" cy="228600"/>
          </a:xfrm>
          <a:prstGeom prst="rect">
            <a:avLst/>
          </a:prstGeom>
        </p:spPr>
      </p:pic>
      <p:sp>
        <p:nvSpPr>
          <p:cNvPr id="80" name="Text 60"/>
          <p:cNvSpPr txBox="1"/>
          <p:nvPr/>
        </p:nvSpPr>
        <p:spPr>
          <a:xfrm>
            <a:off x="828446" y="6334049"/>
            <a:ext cx="7479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Contracts</a:t>
            </a:r>
            <a:endParaRPr lang="en-US" sz="1000" dirty="0"/>
          </a:p>
        </p:txBody>
      </p:sp>
      <p:sp>
        <p:nvSpPr>
          <p:cNvPr id="81" name="Text 61"/>
          <p:cNvSpPr txBox="1"/>
          <p:nvPr/>
        </p:nvSpPr>
        <p:spPr>
          <a:xfrm>
            <a:off x="828446" y="6515100"/>
            <a:ext cx="19248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Versioned schema &amp; expectations</a:t>
            </a:r>
            <a:endParaRPr lang="en-US" sz="900" dirty="0"/>
          </a:p>
        </p:txBody>
      </p:sp>
      <p:sp>
        <p:nvSpPr>
          <p:cNvPr id="82" name="Text 62"/>
          <p:cNvSpPr txBox="1"/>
          <p:nvPr/>
        </p:nvSpPr>
        <p:spPr>
          <a:xfrm>
            <a:off x="3705149" y="6334049"/>
            <a:ext cx="6245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Lineage</a:t>
            </a:r>
            <a:endParaRPr lang="en-US" sz="1000" dirty="0"/>
          </a:p>
        </p:txBody>
      </p:sp>
      <p:sp>
        <p:nvSpPr>
          <p:cNvPr id="83" name="Text 63"/>
          <p:cNvSpPr txBox="1"/>
          <p:nvPr/>
        </p:nvSpPr>
        <p:spPr>
          <a:xfrm>
            <a:off x="3705149" y="6515100"/>
            <a:ext cx="16294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analysis for rollbacks</a:t>
            </a:r>
            <a:endParaRPr lang="en-US" sz="900" dirty="0"/>
          </a:p>
        </p:txBody>
      </p:sp>
      <p:sp>
        <p:nvSpPr>
          <p:cNvPr id="84" name="Text 64"/>
          <p:cNvSpPr txBox="1"/>
          <p:nvPr/>
        </p:nvSpPr>
        <p:spPr>
          <a:xfrm>
            <a:off x="6524244" y="6334049"/>
            <a:ext cx="6336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Alerting</a:t>
            </a:r>
            <a:endParaRPr lang="en-US" sz="1000" dirty="0"/>
          </a:p>
        </p:txBody>
      </p:sp>
      <p:sp>
        <p:nvSpPr>
          <p:cNvPr id="85" name="Text 65"/>
          <p:cNvSpPr txBox="1"/>
          <p:nvPr/>
        </p:nvSpPr>
        <p:spPr>
          <a:xfrm>
            <a:off x="6524244" y="6515100"/>
            <a:ext cx="18772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PagerDuty routing on gate failure</a:t>
            </a:r>
            <a:endParaRPr lang="en-US" sz="900" dirty="0"/>
          </a:p>
        </p:txBody>
      </p:sp>
      <p:sp>
        <p:nvSpPr>
          <p:cNvPr id="86" name="Text 66"/>
          <p:cNvSpPr txBox="1"/>
          <p:nvPr/>
        </p:nvSpPr>
        <p:spPr>
          <a:xfrm>
            <a:off x="9430207" y="6334049"/>
            <a:ext cx="7763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Trail</a:t>
            </a:r>
            <a:endParaRPr lang="en-US" sz="1000" dirty="0"/>
          </a:p>
        </p:txBody>
      </p:sp>
      <p:sp>
        <p:nvSpPr>
          <p:cNvPr id="87" name="Text 67"/>
          <p:cNvSpPr txBox="1"/>
          <p:nvPr/>
        </p:nvSpPr>
        <p:spPr>
          <a:xfrm>
            <a:off x="9430207" y="6515100"/>
            <a:ext cx="17529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 all promotions &amp; rejections</a:t>
            </a:r>
            <a:endParaRPr lang="en-US" sz="900" dirty="0"/>
          </a:p>
        </p:txBody>
      </p:sp>
      <p:sp>
        <p:nvSpPr>
          <p:cNvPr id="88" name="Shape 68"/>
          <p:cNvSpPr/>
          <p:nvPr/>
        </p:nvSpPr>
        <p:spPr>
          <a:xfrm>
            <a:off x="4742993" y="6019495"/>
            <a:ext cx="2714854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9" name="Text 69"/>
          <p:cNvSpPr txBox="1"/>
          <p:nvPr/>
        </p:nvSpPr>
        <p:spPr>
          <a:xfrm>
            <a:off x="4894783" y="6067044"/>
            <a:ext cx="24963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CONTROLS &amp; GOVERNANCE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485546"/>
            <a:ext cx="609905" cy="3840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5076749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57046" y="5219395"/>
            <a:ext cx="171907" cy="17190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2514600" y="5305349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" name="Shape 8"/>
          <p:cNvSpPr/>
          <p:nvPr/>
        </p:nvSpPr>
        <p:spPr>
          <a:xfrm>
            <a:off x="2905049" y="5076749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CFDF5"/>
          </a:solidFill>
          <a:ln w="25400">
            <a:solidFill>
              <a:srgbClr val="059669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-760" r="-760" t="0" b="0"/>
          <a:stretch/>
        </p:blipFill>
        <p:spPr>
          <a:xfrm>
            <a:off x="3057754" y="5219395"/>
            <a:ext cx="152705" cy="171907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505249" y="5305349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4" name="Shape 10"/>
          <p:cNvSpPr/>
          <p:nvPr/>
        </p:nvSpPr>
        <p:spPr>
          <a:xfrm>
            <a:off x="4895698" y="5076749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9FAFB"/>
          </a:solidFill>
          <a:ln w="25400">
            <a:solidFill>
              <a:srgbClr val="4B5563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-1773" r="-1773" t="0" b="0"/>
          <a:stretch/>
        </p:blipFill>
        <p:spPr>
          <a:xfrm>
            <a:off x="5057546" y="5219395"/>
            <a:ext cx="133502" cy="171907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1676095" y="418795"/>
            <a:ext cx="10149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 01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914400" y="914400"/>
            <a:ext cx="5696712" cy="21150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 — Lakehouse Quality Engineering</a:t>
            </a:r>
            <a:endParaRPr lang="en-US" sz="4500" dirty="0"/>
          </a:p>
        </p:txBody>
      </p:sp>
      <p:sp>
        <p:nvSpPr>
          <p:cNvPr id="18" name="Text 13"/>
          <p:cNvSpPr txBox="1"/>
          <p:nvPr/>
        </p:nvSpPr>
        <p:spPr>
          <a:xfrm>
            <a:off x="914400" y="3400654"/>
            <a:ext cx="5867705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the strategic pillars that drive trust, ensure velocity, and guarantee compliance on the Databricks Data Intelligence Platform.</a:t>
            </a:r>
            <a:endParaRPr lang="en-US" sz="1800" dirty="0"/>
          </a:p>
        </p:txBody>
      </p:sp>
      <p:sp>
        <p:nvSpPr>
          <p:cNvPr id="19" name="Text 14"/>
          <p:cNvSpPr txBox="1"/>
          <p:nvPr/>
        </p:nvSpPr>
        <p:spPr>
          <a:xfrm>
            <a:off x="914400" y="5648249"/>
            <a:ext cx="6099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PILLAR 1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914400" y="5867705"/>
            <a:ext cx="57698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</a:t>
            </a:r>
            <a:endParaRPr lang="en-US" sz="1300" dirty="0"/>
          </a:p>
        </p:txBody>
      </p:sp>
      <p:sp>
        <p:nvSpPr>
          <p:cNvPr id="21" name="Text 16"/>
          <p:cNvSpPr txBox="1"/>
          <p:nvPr/>
        </p:nvSpPr>
        <p:spPr>
          <a:xfrm>
            <a:off x="914400" y="6143854"/>
            <a:ext cx="752551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&amp; Consistency</a:t>
            </a:r>
            <a:endParaRPr lang="en-US" sz="900" dirty="0"/>
          </a:p>
        </p:txBody>
      </p:sp>
      <p:sp>
        <p:nvSpPr>
          <p:cNvPr id="22" name="Text 17"/>
          <p:cNvSpPr txBox="1"/>
          <p:nvPr/>
        </p:nvSpPr>
        <p:spPr>
          <a:xfrm>
            <a:off x="2905049" y="5648249"/>
            <a:ext cx="6291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PILLAR 2</a:t>
            </a:r>
            <a:endParaRPr lang="en-US" sz="900" dirty="0"/>
          </a:p>
        </p:txBody>
      </p:sp>
      <p:sp>
        <p:nvSpPr>
          <p:cNvPr id="23" name="Text 18"/>
          <p:cNvSpPr txBox="1"/>
          <p:nvPr/>
        </p:nvSpPr>
        <p:spPr>
          <a:xfrm>
            <a:off x="2905049" y="5867705"/>
            <a:ext cx="8247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Velocity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2905049" y="6143854"/>
            <a:ext cx="12765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 via Automation</a:t>
            </a:r>
            <a:endParaRPr lang="en-US" sz="900" dirty="0"/>
          </a:p>
        </p:txBody>
      </p:sp>
      <p:sp>
        <p:nvSpPr>
          <p:cNvPr id="25" name="Text 20"/>
          <p:cNvSpPr txBox="1"/>
          <p:nvPr/>
        </p:nvSpPr>
        <p:spPr>
          <a:xfrm>
            <a:off x="4895698" y="5648249"/>
            <a:ext cx="6291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PILLAR 3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4895698" y="5867705"/>
            <a:ext cx="11292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</a:t>
            </a:r>
            <a:endParaRPr lang="en-US" sz="1300" dirty="0"/>
          </a:p>
        </p:txBody>
      </p:sp>
      <p:sp>
        <p:nvSpPr>
          <p:cNvPr id="27" name="Text 22"/>
          <p:cNvSpPr txBox="1"/>
          <p:nvPr/>
        </p:nvSpPr>
        <p:spPr>
          <a:xfrm>
            <a:off x="4895698" y="6143854"/>
            <a:ext cx="11622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&amp; Audit</a:t>
            </a:r>
            <a:endParaRPr lang="en-US" sz="9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5" b="-5"/>
          <a:stretch/>
        </p:blipFill>
        <p:spPr>
          <a:xfrm>
            <a:off x="8229600" y="1218895"/>
            <a:ext cx="3047695" cy="4000500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8908999" y="5458054"/>
            <a:ext cx="17958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Alignment Model</a:t>
            </a:r>
            <a:endParaRPr lang="en-US" sz="1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562356"/>
            <a:ext cx="609905" cy="3840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5152644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CFDF5"/>
          </a:solidFill>
          <a:ln w="25400">
            <a:solidFill>
              <a:srgbClr val="059669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57046" y="5296205"/>
            <a:ext cx="171907" cy="17190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2514600" y="5305349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" name="Shape 8"/>
          <p:cNvSpPr/>
          <p:nvPr/>
        </p:nvSpPr>
        <p:spPr>
          <a:xfrm>
            <a:off x="2905049" y="5152644"/>
            <a:ext cx="457200" cy="457200"/>
          </a:xfrm>
          <a:prstGeom prst="roundRect">
            <a:avLst>
              <a:gd name="adj" fmla="val 200000"/>
            </a:avLst>
          </a:prstGeom>
          <a:noFill/>
          <a:ln w="254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-7143" r="-7143" t="0" b="0"/>
          <a:stretch/>
        </p:blipFill>
        <p:spPr>
          <a:xfrm>
            <a:off x="3047695" y="5296205"/>
            <a:ext cx="171907" cy="171907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505249" y="5305349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4" name="Shape 10"/>
          <p:cNvSpPr/>
          <p:nvPr/>
        </p:nvSpPr>
        <p:spPr>
          <a:xfrm>
            <a:off x="4895698" y="5152644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038344" y="5296205"/>
            <a:ext cx="171907" cy="171907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1676095" y="495605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 03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914400" y="990295"/>
            <a:ext cx="6106363" cy="21150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Savings — Native vs Additional Tools</a:t>
            </a:r>
            <a:endParaRPr lang="en-US" sz="4500" dirty="0"/>
          </a:p>
        </p:txBody>
      </p:sp>
      <p:sp>
        <p:nvSpPr>
          <p:cNvPr id="18" name="Text 13"/>
          <p:cNvSpPr txBox="1"/>
          <p:nvPr/>
        </p:nvSpPr>
        <p:spPr>
          <a:xfrm>
            <a:off x="914400" y="3476549"/>
            <a:ext cx="5820156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Total Cost of Ownership (TCO), eliminating tool duplication, and achieving operational simplification through native validation.</a:t>
            </a:r>
            <a:endParaRPr lang="en-US" sz="1800" dirty="0"/>
          </a:p>
        </p:txBody>
      </p:sp>
      <p:sp>
        <p:nvSpPr>
          <p:cNvPr id="19" name="Text 14"/>
          <p:cNvSpPr txBox="1"/>
          <p:nvPr/>
        </p:nvSpPr>
        <p:spPr>
          <a:xfrm>
            <a:off x="914400" y="5724144"/>
            <a:ext cx="6291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 1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914400" y="5943600"/>
            <a:ext cx="5001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TCO</a:t>
            </a:r>
            <a:endParaRPr lang="en-US" sz="1300" dirty="0"/>
          </a:p>
        </p:txBody>
      </p:sp>
      <p:sp>
        <p:nvSpPr>
          <p:cNvPr id="21" name="Text 16"/>
          <p:cNvSpPr txBox="1"/>
          <p:nvPr/>
        </p:nvSpPr>
        <p:spPr>
          <a:xfrm>
            <a:off x="914400" y="6219749"/>
            <a:ext cx="11622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License Fees</a:t>
            </a:r>
            <a:endParaRPr lang="en-US" sz="900" dirty="0"/>
          </a:p>
        </p:txBody>
      </p:sp>
      <p:sp>
        <p:nvSpPr>
          <p:cNvPr id="22" name="Text 17"/>
          <p:cNvSpPr txBox="1"/>
          <p:nvPr/>
        </p:nvSpPr>
        <p:spPr>
          <a:xfrm>
            <a:off x="2905049" y="5724144"/>
            <a:ext cx="6574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 2</a:t>
            </a:r>
            <a:endParaRPr lang="en-US" sz="900" dirty="0"/>
          </a:p>
        </p:txBody>
      </p:sp>
      <p:sp>
        <p:nvSpPr>
          <p:cNvPr id="23" name="Text 18"/>
          <p:cNvSpPr txBox="1"/>
          <p:nvPr/>
        </p:nvSpPr>
        <p:spPr>
          <a:xfrm>
            <a:off x="2905049" y="5943600"/>
            <a:ext cx="10908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Duplication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2905049" y="6219749"/>
            <a:ext cx="12865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 Redundancy</a:t>
            </a:r>
            <a:endParaRPr lang="en-US" sz="900" dirty="0"/>
          </a:p>
        </p:txBody>
      </p:sp>
      <p:sp>
        <p:nvSpPr>
          <p:cNvPr id="25" name="Text 20"/>
          <p:cNvSpPr txBox="1"/>
          <p:nvPr/>
        </p:nvSpPr>
        <p:spPr>
          <a:xfrm>
            <a:off x="4895698" y="5724144"/>
            <a:ext cx="6574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 3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4895698" y="5943600"/>
            <a:ext cx="9674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Simplicity</a:t>
            </a:r>
            <a:endParaRPr lang="en-US" sz="1300" dirty="0"/>
          </a:p>
        </p:txBody>
      </p:sp>
      <p:sp>
        <p:nvSpPr>
          <p:cNvPr id="27" name="Text 22"/>
          <p:cNvSpPr txBox="1"/>
          <p:nvPr/>
        </p:nvSpPr>
        <p:spPr>
          <a:xfrm>
            <a:off x="4895698" y="6219749"/>
            <a:ext cx="11055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Operations</a:t>
            </a:r>
            <a:endParaRPr lang="en-US" sz="9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5" b="-5"/>
          <a:stretch/>
        </p:blipFill>
        <p:spPr>
          <a:xfrm>
            <a:off x="8229600" y="1218895"/>
            <a:ext cx="3047695" cy="4000500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9056218" y="5458054"/>
            <a:ext cx="1500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Efficiency Model</a:t>
            </a:r>
            <a:endParaRPr lang="en-US" sz="1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457200" y="1143000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" name="Shape 3"/>
          <p:cNvSpPr/>
          <p:nvPr/>
        </p:nvSpPr>
        <p:spPr>
          <a:xfrm>
            <a:off x="457200" y="304495"/>
            <a:ext cx="2305202" cy="228600"/>
          </a:xfrm>
          <a:prstGeom prst="roundRect">
            <a:avLst>
              <a:gd name="adj" fmla="val 400000"/>
            </a:avLst>
          </a:prstGeom>
          <a:solidFill>
            <a:srgbClr val="E0E7FF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571500" y="342900"/>
            <a:ext cx="21625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2 — NATIVE VALIDATION</a:t>
            </a:r>
            <a:endParaRPr lang="en-US" sz="900" dirty="0"/>
          </a:p>
        </p:txBody>
      </p:sp>
      <p:sp>
        <p:nvSpPr>
          <p:cNvPr id="7" name="Text 5"/>
          <p:cNvSpPr txBox="1"/>
          <p:nvPr/>
        </p:nvSpPr>
        <p:spPr>
          <a:xfrm>
            <a:off x="2870302" y="333756"/>
            <a:ext cx="10049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TCO Analysis</a:t>
            </a:r>
            <a:endParaRPr lang="en-US" sz="1000" dirty="0"/>
          </a:p>
        </p:txBody>
      </p:sp>
      <p:sp>
        <p:nvSpPr>
          <p:cNvPr id="8" name="Text 6"/>
          <p:cNvSpPr txBox="1"/>
          <p:nvPr/>
        </p:nvSpPr>
        <p:spPr>
          <a:xfrm>
            <a:off x="457200" y="590702"/>
            <a:ext cx="710580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Comparison: Native vs. Add-on Tools</a:t>
            </a:r>
            <a:endParaRPr lang="en-US" sz="2700" dirty="0"/>
          </a:p>
        </p:txBody>
      </p:sp>
      <p:sp>
        <p:nvSpPr>
          <p:cNvPr id="9" name="Text 7"/>
          <p:cNvSpPr txBox="1"/>
          <p:nvPr/>
        </p:nvSpPr>
        <p:spPr>
          <a:xfrm>
            <a:off x="9203436" y="752551"/>
            <a:ext cx="26627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Cost of Ownership Model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457200" y="1457554"/>
            <a:ext cx="3657600" cy="2572207"/>
          </a:xfrm>
          <a:prstGeom prst="roundRect">
            <a:avLst>
              <a:gd name="adj" fmla="val 1580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rcRect l="-1282" r="-1282" t="0" b="0"/>
          <a:stretch/>
        </p:blipFill>
        <p:spPr>
          <a:xfrm>
            <a:off x="737921" y="1772107"/>
            <a:ext cx="219456" cy="190195"/>
          </a:xfrm>
          <a:prstGeom prst="rect">
            <a:avLst/>
          </a:prstGeom>
        </p:spPr>
      </p:pic>
      <p:sp>
        <p:nvSpPr>
          <p:cNvPr id="12" name="Text 9"/>
          <p:cNvSpPr txBox="1"/>
          <p:nvPr/>
        </p:nvSpPr>
        <p:spPr>
          <a:xfrm>
            <a:off x="1152144" y="1686154"/>
            <a:ext cx="11960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Stack</a:t>
            </a:r>
            <a:endParaRPr lang="en-US" sz="1300" dirty="0"/>
          </a:p>
        </p:txBody>
      </p:sp>
      <p:sp>
        <p:nvSpPr>
          <p:cNvPr id="13" name="Text 10"/>
          <p:cNvSpPr txBox="1"/>
          <p:nvPr/>
        </p:nvSpPr>
        <p:spPr>
          <a:xfrm>
            <a:off x="1152144" y="1923898"/>
            <a:ext cx="12573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NATIVE</a:t>
            </a:r>
            <a:endParaRPr lang="en-US" sz="900" dirty="0"/>
          </a:p>
        </p:txBody>
      </p:sp>
      <p:sp>
        <p:nvSpPr>
          <p:cNvPr id="14" name="Text 11"/>
          <p:cNvSpPr txBox="1"/>
          <p:nvPr/>
        </p:nvSpPr>
        <p:spPr>
          <a:xfrm>
            <a:off x="657454" y="2229307"/>
            <a:ext cx="337230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Licensing Fees: Included in workspace DBU pricing.</a:t>
            </a:r>
            <a:endParaRPr lang="en-US" sz="1200" dirty="0"/>
          </a:p>
        </p:txBody>
      </p:sp>
      <p:sp>
        <p:nvSpPr>
          <p:cNvPr id="15" name="Text 12"/>
          <p:cNvSpPr txBox="1"/>
          <p:nvPr/>
        </p:nvSpPr>
        <p:spPr>
          <a:xfrm>
            <a:off x="657454" y="2800807"/>
            <a:ext cx="337230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Ops: Reuse existing observability &amp; IAM.</a:t>
            </a:r>
            <a:endParaRPr lang="en-US" sz="1200" dirty="0"/>
          </a:p>
        </p:txBody>
      </p:sp>
      <p:sp>
        <p:nvSpPr>
          <p:cNvPr id="16" name="Text 13"/>
          <p:cNvSpPr txBox="1"/>
          <p:nvPr/>
        </p:nvSpPr>
        <p:spPr>
          <a:xfrm>
            <a:off x="657454" y="3372307"/>
            <a:ext cx="337230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 Zero data movement overhead.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457200" y="4257446"/>
            <a:ext cx="3657600" cy="2572207"/>
          </a:xfrm>
          <a:prstGeom prst="roundRect">
            <a:avLst>
              <a:gd name="adj" fmla="val 1580"/>
            </a:avLst>
          </a:prstGeom>
          <a:solidFill>
            <a:srgbClr val="FEF2F2"/>
          </a:solidFill>
          <a:ln w="12700">
            <a:solidFill>
              <a:srgbClr val="FEE2E2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57454" y="4476902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4444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76326" y="4572000"/>
            <a:ext cx="142646" cy="190195"/>
          </a:xfrm>
          <a:prstGeom prst="rect">
            <a:avLst/>
          </a:prstGeom>
        </p:spPr>
      </p:pic>
      <p:sp>
        <p:nvSpPr>
          <p:cNvPr id="20" name="Text 16"/>
          <p:cNvSpPr txBox="1"/>
          <p:nvPr/>
        </p:nvSpPr>
        <p:spPr>
          <a:xfrm>
            <a:off x="1152144" y="4486046"/>
            <a:ext cx="13103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7F1D1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3rd Party Tool</a:t>
            </a:r>
            <a:endParaRPr lang="en-US" sz="1300" dirty="0"/>
          </a:p>
        </p:txBody>
      </p:sp>
      <p:sp>
        <p:nvSpPr>
          <p:cNvPr id="21" name="Text 17"/>
          <p:cNvSpPr txBox="1"/>
          <p:nvPr/>
        </p:nvSpPr>
        <p:spPr>
          <a:xfrm>
            <a:off x="1152144" y="4724705"/>
            <a:ext cx="10195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SAAS</a:t>
            </a:r>
            <a:endParaRPr lang="en-US" sz="900" dirty="0"/>
          </a:p>
        </p:txBody>
      </p:sp>
      <p:sp>
        <p:nvSpPr>
          <p:cNvPr id="22" name="Text 18"/>
          <p:cNvSpPr txBox="1"/>
          <p:nvPr/>
        </p:nvSpPr>
        <p:spPr>
          <a:xfrm>
            <a:off x="657454" y="5029200"/>
            <a:ext cx="337230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License Costs: Per-seat or volume-based pricing.</a:t>
            </a:r>
            <a:endParaRPr lang="en-US" sz="1200" dirty="0"/>
          </a:p>
        </p:txBody>
      </p:sp>
      <p:sp>
        <p:nvSpPr>
          <p:cNvPr id="23" name="Text 19"/>
          <p:cNvSpPr txBox="1"/>
          <p:nvPr/>
        </p:nvSpPr>
        <p:spPr>
          <a:xfrm>
            <a:off x="657454" y="5600700"/>
            <a:ext cx="337230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Ops: Separate access controls &amp; agents.</a:t>
            </a:r>
            <a:endParaRPr lang="en-US" sz="1200" dirty="0"/>
          </a:p>
        </p:txBody>
      </p:sp>
      <p:sp>
        <p:nvSpPr>
          <p:cNvPr id="24" name="Text 20"/>
          <p:cNvSpPr txBox="1"/>
          <p:nvPr/>
        </p:nvSpPr>
        <p:spPr>
          <a:xfrm>
            <a:off x="657454" y="6172200"/>
            <a:ext cx="337230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Duplication: Redundant compute for validation.</a:t>
            </a:r>
            <a:endParaRPr lang="en-US" sz="1200" dirty="0"/>
          </a:p>
        </p:txBody>
      </p:sp>
      <p:sp>
        <p:nvSpPr>
          <p:cNvPr id="25" name="Shape 21"/>
          <p:cNvSpPr/>
          <p:nvPr/>
        </p:nvSpPr>
        <p:spPr>
          <a:xfrm>
            <a:off x="4413809" y="1457554"/>
            <a:ext cx="7324344" cy="4038905"/>
          </a:xfrm>
          <a:prstGeom prst="roundRect">
            <a:avLst>
              <a:gd name="adj" fmla="val 641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6" name="Text 22"/>
          <p:cNvSpPr txBox="1"/>
          <p:nvPr/>
        </p:nvSpPr>
        <p:spPr>
          <a:xfrm>
            <a:off x="4727448" y="1800454"/>
            <a:ext cx="20336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Annual TCO Projection</a:t>
            </a:r>
            <a:endParaRPr lang="en-US" sz="1300" dirty="0"/>
          </a:p>
        </p:txBody>
      </p:sp>
      <p:sp>
        <p:nvSpPr>
          <p:cNvPr id="27" name="Text 23"/>
          <p:cNvSpPr txBox="1"/>
          <p:nvPr/>
        </p:nvSpPr>
        <p:spPr>
          <a:xfrm>
            <a:off x="4727448" y="2048256"/>
            <a:ext cx="53007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Comparing annual spend for a medium-sized data team (5 engineers, 10 pipelines)</a:t>
            </a:r>
            <a:endParaRPr lang="en-US" sz="1000" dirty="0"/>
          </a:p>
        </p:txBody>
      </p:sp>
      <p:sp>
        <p:nvSpPr>
          <p:cNvPr id="28" name="Shape 24"/>
          <p:cNvSpPr/>
          <p:nvPr/>
        </p:nvSpPr>
        <p:spPr>
          <a:xfrm>
            <a:off x="10444277" y="1772107"/>
            <a:ext cx="981151" cy="247802"/>
          </a:xfrm>
          <a:prstGeom prst="roundRect">
            <a:avLst>
              <a:gd name="adj" fmla="val 56770"/>
            </a:avLst>
          </a:prstGeom>
          <a:solidFill>
            <a:srgbClr val="D1FAE5"/>
          </a:solidFill>
          <a:ln w="12700">
            <a:solidFill>
              <a:srgbClr val="A7F3D0"/>
            </a:solidFill>
            <a:prstDash val="solid"/>
          </a:ln>
        </p:spPr>
      </p:sp>
      <p:sp>
        <p:nvSpPr>
          <p:cNvPr id="29" name="Text 25"/>
          <p:cNvSpPr txBox="1"/>
          <p:nvPr/>
        </p:nvSpPr>
        <p:spPr>
          <a:xfrm>
            <a:off x="10567721" y="1819656"/>
            <a:ext cx="8193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79% Savings</a:t>
            </a:r>
            <a:endParaRPr lang="en-US" sz="900" dirty="0"/>
          </a:p>
        </p:txBody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rcRect l="-69" r="-69" t="0" b="0"/>
          <a:stretch/>
        </p:blipFill>
        <p:spPr>
          <a:xfrm>
            <a:off x="4728362" y="2305202"/>
            <a:ext cx="6696151" cy="2876702"/>
          </a:xfrm>
          <a:prstGeom prst="rect">
            <a:avLst/>
          </a:prstGeom>
        </p:spPr>
      </p:pic>
      <p:sp>
        <p:nvSpPr>
          <p:cNvPr id="31" name="Shape 26"/>
          <p:cNvSpPr/>
          <p:nvPr/>
        </p:nvSpPr>
        <p:spPr>
          <a:xfrm>
            <a:off x="9592056" y="2229307"/>
            <a:ext cx="1828800" cy="1733702"/>
          </a:xfrm>
          <a:prstGeom prst="roundRect">
            <a:avLst>
              <a:gd name="adj" fmla="val 2318"/>
            </a:avLst>
          </a:prstGeom>
          <a:noFill/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32" name="Text 27"/>
          <p:cNvSpPr txBox="1"/>
          <p:nvPr/>
        </p:nvSpPr>
        <p:spPr>
          <a:xfrm>
            <a:off x="9753905" y="2391156"/>
            <a:ext cx="14292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ANNUAL COST</a:t>
            </a:r>
            <a:endParaRPr lang="en-US" sz="900" dirty="0"/>
          </a:p>
        </p:txBody>
      </p:sp>
      <p:sp>
        <p:nvSpPr>
          <p:cNvPr id="33" name="Text 28"/>
          <p:cNvSpPr txBox="1"/>
          <p:nvPr/>
        </p:nvSpPr>
        <p:spPr>
          <a:xfrm>
            <a:off x="9753905" y="2628900"/>
            <a:ext cx="76261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$20k</a:t>
            </a:r>
            <a:endParaRPr lang="en-US" sz="1800" dirty="0"/>
          </a:p>
        </p:txBody>
      </p:sp>
      <p:sp>
        <p:nvSpPr>
          <p:cNvPr id="34" name="Text 29"/>
          <p:cNvSpPr txBox="1"/>
          <p:nvPr/>
        </p:nvSpPr>
        <p:spPr>
          <a:xfrm>
            <a:off x="9753905" y="2943454"/>
            <a:ext cx="13432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Validation</a:t>
            </a:r>
            <a:endParaRPr lang="en-US" sz="1200" dirty="0"/>
          </a:p>
        </p:txBody>
      </p:sp>
      <p:sp>
        <p:nvSpPr>
          <p:cNvPr id="35" name="Text 30"/>
          <p:cNvSpPr txBox="1"/>
          <p:nvPr/>
        </p:nvSpPr>
        <p:spPr>
          <a:xfrm>
            <a:off x="9753905" y="3276295"/>
            <a:ext cx="7434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EF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$97k</a:t>
            </a:r>
            <a:endParaRPr lang="en-US" sz="1800" dirty="0"/>
          </a:p>
        </p:txBody>
      </p:sp>
      <p:sp>
        <p:nvSpPr>
          <p:cNvPr id="36" name="Text 31"/>
          <p:cNvSpPr txBox="1"/>
          <p:nvPr/>
        </p:nvSpPr>
        <p:spPr>
          <a:xfrm>
            <a:off x="9753905" y="3590849"/>
            <a:ext cx="11430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3rd Party Tool</a:t>
            </a:r>
            <a:endParaRPr lang="en-US" sz="1200" dirty="0"/>
          </a:p>
        </p:txBody>
      </p:sp>
      <p:sp>
        <p:nvSpPr>
          <p:cNvPr id="37" name="Shape 32"/>
          <p:cNvSpPr/>
          <p:nvPr/>
        </p:nvSpPr>
        <p:spPr>
          <a:xfrm>
            <a:off x="457200" y="5724144"/>
            <a:ext cx="11277295" cy="905256"/>
          </a:xfrm>
          <a:prstGeom prst="rect">
            <a:avLst/>
          </a:prstGeom>
          <a:solidFill>
            <a:srgbClr val="EEF2FF"/>
          </a:solidFill>
          <a:ln/>
        </p:spPr>
      </p:sp>
      <p:sp>
        <p:nvSpPr>
          <p:cNvPr id="38" name="Shape 33"/>
          <p:cNvSpPr/>
          <p:nvPr/>
        </p:nvSpPr>
        <p:spPr>
          <a:xfrm>
            <a:off x="457200" y="5724144"/>
            <a:ext cx="38405" cy="905256"/>
          </a:xfrm>
          <a:prstGeom prst="rect">
            <a:avLst/>
          </a:prstGeom>
          <a:solidFill>
            <a:srgbClr val="4F46E5"/>
          </a:solidFill>
          <a:ln/>
        </p:spPr>
      </p:sp>
      <p:pic>
        <p:nvPicPr>
          <p:cNvPr id="39" name="Image 3" descr="preencoded.png">    </p:cNvPr>
          <p:cNvPicPr>
            <a:picLocks noChangeAspect="1"/>
          </p:cNvPicPr>
          <p:nvPr/>
        </p:nvPicPr>
        <p:blipFill>
          <a:blip r:embed="rId4"/>
          <a:srcRect l="-2512" r="-2512" t="0" b="0"/>
          <a:stretch/>
        </p:blipFill>
        <p:spPr>
          <a:xfrm>
            <a:off x="647395" y="5903366"/>
            <a:ext cx="105156" cy="133502"/>
          </a:xfrm>
          <a:prstGeom prst="rect">
            <a:avLst/>
          </a:prstGeom>
        </p:spPr>
      </p:pic>
      <p:sp>
        <p:nvSpPr>
          <p:cNvPr id="40" name="Text 34"/>
          <p:cNvSpPr txBox="1"/>
          <p:nvPr/>
        </p:nvSpPr>
        <p:spPr>
          <a:xfrm>
            <a:off x="828446" y="5886907"/>
            <a:ext cx="18150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12E8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ROI Levers &amp; Assumptions</a:t>
            </a:r>
            <a:endParaRPr lang="en-US" sz="1000" dirty="0"/>
          </a:p>
        </p:txBody>
      </p:sp>
      <p:sp>
        <p:nvSpPr>
          <p:cNvPr id="41" name="Text 35"/>
          <p:cNvSpPr txBox="1"/>
          <p:nvPr/>
        </p:nvSpPr>
        <p:spPr>
          <a:xfrm>
            <a:off x="647395" y="6124651"/>
            <a:ext cx="8153705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Assumes 10 pipelines, daily runs. Native: Uses DLT core hours + minor engineering overhead for config. 3rd Party: Includes base platform fee ($40k), connector fees ($20k), plus separate compute costs for scanning data and higher engineering maintenance (context switching).</a:t>
            </a:r>
            <a:endParaRPr lang="en-US" sz="900" dirty="0"/>
          </a:p>
        </p:txBody>
      </p:sp>
      <p:sp>
        <p:nvSpPr>
          <p:cNvPr id="42" name="Text 36"/>
          <p:cNvSpPr txBox="1"/>
          <p:nvPr/>
        </p:nvSpPr>
        <p:spPr>
          <a:xfrm>
            <a:off x="11158423" y="5876849"/>
            <a:ext cx="5148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41</a:t>
            </a:r>
            <a:endParaRPr lang="en-US" sz="9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52705" cy="6858000"/>
          </a:xfrm>
          <a:prstGeom prst="rect">
            <a:avLst/>
          </a:prstGeom>
          <a:solidFill>
            <a:srgbClr val="0056B3"/>
          </a:solidFill>
          <a:ln/>
        </p:spPr>
      </p:sp>
      <p:sp>
        <p:nvSpPr>
          <p:cNvPr id="5" name="Shape 3"/>
          <p:cNvSpPr/>
          <p:nvPr/>
        </p:nvSpPr>
        <p:spPr>
          <a:xfrm>
            <a:off x="6476695" y="3047695"/>
            <a:ext cx="5715000" cy="3810305"/>
          </a:xfrm>
          <a:prstGeom prst="rect">
            <a:avLst/>
          </a:prstGeom>
          <a:solidFill>
            <a:srgbClr val="E9ECEF"/>
          </a:solidFill>
          <a:ln/>
        </p:spPr>
      </p:sp>
      <p:sp>
        <p:nvSpPr>
          <p:cNvPr id="6" name="Shape 4"/>
          <p:cNvSpPr/>
          <p:nvPr/>
        </p:nvSpPr>
        <p:spPr>
          <a:xfrm>
            <a:off x="8382305" y="4953305"/>
            <a:ext cx="3810305" cy="1904695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52805" y="2997403"/>
            <a:ext cx="228600" cy="228600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52805" y="3435401"/>
            <a:ext cx="228600" cy="228600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52805" y="3873398"/>
            <a:ext cx="228600" cy="22860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52805" y="4312310"/>
            <a:ext cx="228600" cy="228600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952805" y="5283403"/>
            <a:ext cx="7619695" cy="9144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52805" y="5545836"/>
            <a:ext cx="152705" cy="152705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140964" y="5545836"/>
            <a:ext cx="152705" cy="152705"/>
          </a:xfrm>
          <a:prstGeom prst="rect">
            <a:avLst/>
          </a:prstGeom>
        </p:spPr>
      </p:pic>
      <p:sp>
        <p:nvSpPr>
          <p:cNvPr id="14" name="Text 6"/>
          <p:cNvSpPr txBox="1"/>
          <p:nvPr/>
        </p:nvSpPr>
        <p:spPr>
          <a:xfrm>
            <a:off x="1447495" y="1155802"/>
            <a:ext cx="22247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2-HOUR TRAINING MODULE</a:t>
            </a:r>
            <a:endParaRPr lang="en-US" sz="1000" dirty="0"/>
          </a:p>
        </p:txBody>
      </p:sp>
      <p:sp>
        <p:nvSpPr>
          <p:cNvPr id="15" name="Text 7"/>
          <p:cNvSpPr txBox="1"/>
          <p:nvPr/>
        </p:nvSpPr>
        <p:spPr>
          <a:xfrm>
            <a:off x="952805" y="1507846"/>
            <a:ext cx="9829800" cy="120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900" dirty="0">
                <a:solidFill>
                  <a:srgbClr val="212529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Module 3 — Data Contracts, Governance &amp; Observability</a:t>
            </a:r>
            <a:endParaRPr lang="en-US" sz="3900" dirty="0"/>
          </a:p>
        </p:txBody>
      </p:sp>
      <p:sp>
        <p:nvSpPr>
          <p:cNvPr id="16" name="Text 8"/>
          <p:cNvSpPr txBox="1"/>
          <p:nvPr/>
        </p:nvSpPr>
        <p:spPr>
          <a:xfrm>
            <a:off x="1295705" y="2988259"/>
            <a:ext cx="4791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Unity Catalog: Schema Enforcement &amp; Access Controls</a:t>
            </a:r>
            <a:endParaRPr lang="en-US" sz="1500" dirty="0"/>
          </a:p>
        </p:txBody>
      </p:sp>
      <p:sp>
        <p:nvSpPr>
          <p:cNvPr id="17" name="Text 9"/>
          <p:cNvSpPr txBox="1"/>
          <p:nvPr/>
        </p:nvSpPr>
        <p:spPr>
          <a:xfrm>
            <a:off x="1295705" y="3426257"/>
            <a:ext cx="3982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Lineage-based Compliance for Business KPIs</a:t>
            </a:r>
            <a:endParaRPr lang="en-US" sz="1500" dirty="0"/>
          </a:p>
        </p:txBody>
      </p:sp>
      <p:sp>
        <p:nvSpPr>
          <p:cNvPr id="18" name="Text 10"/>
          <p:cNvSpPr txBox="1"/>
          <p:nvPr/>
        </p:nvSpPr>
        <p:spPr>
          <a:xfrm>
            <a:off x="1295705" y="3864254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Operational Data Quality Scorecards</a:t>
            </a:r>
            <a:endParaRPr lang="en-US" sz="1500" dirty="0"/>
          </a:p>
        </p:txBody>
      </p:sp>
      <p:sp>
        <p:nvSpPr>
          <p:cNvPr id="19" name="Text 11"/>
          <p:cNvSpPr txBox="1"/>
          <p:nvPr/>
        </p:nvSpPr>
        <p:spPr>
          <a:xfrm>
            <a:off x="1295705" y="4302252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 Hours | Strategy &amp; Implementation</a:t>
            </a:r>
            <a:endParaRPr lang="en-US" sz="1500" dirty="0"/>
          </a:p>
        </p:txBody>
      </p:sp>
      <p:sp>
        <p:nvSpPr>
          <p:cNvPr id="20" name="Text 12"/>
          <p:cNvSpPr txBox="1"/>
          <p:nvPr/>
        </p:nvSpPr>
        <p:spPr>
          <a:xfrm>
            <a:off x="1181405" y="5540350"/>
            <a:ext cx="168158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[Name, Title]</a:t>
            </a:r>
            <a:endParaRPr lang="en-US" sz="1000" dirty="0"/>
          </a:p>
        </p:txBody>
      </p:sp>
      <p:sp>
        <p:nvSpPr>
          <p:cNvPr id="21" name="Text 13"/>
          <p:cNvSpPr txBox="1"/>
          <p:nvPr/>
        </p:nvSpPr>
        <p:spPr>
          <a:xfrm>
            <a:off x="3369564" y="5540350"/>
            <a:ext cx="208208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[MM/DD/YYYY] | [Team/BU]</a:t>
            </a:r>
            <a:endParaRPr lang="en-US" sz="1000" dirty="0"/>
          </a:p>
        </p:txBody>
      </p:sp>
      <p:sp>
        <p:nvSpPr>
          <p:cNvPr id="22" name="Text 14"/>
          <p:cNvSpPr txBox="1"/>
          <p:nvPr/>
        </p:nvSpPr>
        <p:spPr>
          <a:xfrm>
            <a:off x="10497312" y="418795"/>
            <a:ext cx="12957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800" b="1" dirty="0">
                <a:solidFill>
                  <a:srgbClr val="343A4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GENSPARK</a:t>
            </a:r>
            <a:endParaRPr lang="en-US" sz="1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381305" y="1105510"/>
            <a:ext cx="11430000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381305" y="381305"/>
            <a:ext cx="42437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3 Agenda &amp; Outcomes</a:t>
            </a:r>
            <a:endParaRPr lang="en-US" sz="2200" dirty="0"/>
          </a:p>
        </p:txBody>
      </p:sp>
      <p:sp>
        <p:nvSpPr>
          <p:cNvPr id="6" name="Text 4"/>
          <p:cNvSpPr txBox="1"/>
          <p:nvPr/>
        </p:nvSpPr>
        <p:spPr>
          <a:xfrm>
            <a:off x="381305" y="780898"/>
            <a:ext cx="322966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Contracts, Governance &amp; Observability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10791749" y="647395"/>
            <a:ext cx="1028700" cy="342900"/>
          </a:xfrm>
          <a:prstGeom prst="roundRect">
            <a:avLst>
              <a:gd name="adj" fmla="val 266667"/>
            </a:avLst>
          </a:prstGeom>
          <a:solidFill>
            <a:srgbClr val="EFF6FF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943539" y="752551"/>
            <a:ext cx="133502" cy="133502"/>
          </a:xfrm>
          <a:prstGeom prst="rect">
            <a:avLst/>
          </a:prstGeom>
        </p:spPr>
      </p:pic>
      <p:sp>
        <p:nvSpPr>
          <p:cNvPr id="9" name="Text 6"/>
          <p:cNvSpPr txBox="1"/>
          <p:nvPr/>
        </p:nvSpPr>
        <p:spPr>
          <a:xfrm>
            <a:off x="11152937" y="724205"/>
            <a:ext cx="6144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Hours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381305" y="1343254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2841955" y="1352398"/>
            <a:ext cx="1218895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2917850" y="1410005"/>
            <a:ext cx="11814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00:00 – 00:35</a:t>
            </a:r>
            <a:endParaRPr lang="en-US" sz="1200" dirty="0"/>
          </a:p>
        </p:txBody>
      </p:sp>
      <p:sp>
        <p:nvSpPr>
          <p:cNvPr id="13" name="Text 10"/>
          <p:cNvSpPr txBox="1"/>
          <p:nvPr/>
        </p:nvSpPr>
        <p:spPr>
          <a:xfrm>
            <a:off x="580644" y="1543507"/>
            <a:ext cx="53858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1011326" y="1543507"/>
            <a:ext cx="247802" cy="342900"/>
          </a:xfrm>
          <a:prstGeom prst="roundRect">
            <a:avLst>
              <a:gd name="adj" fmla="val 113540"/>
            </a:avLst>
          </a:prstGeom>
          <a:solidFill>
            <a:srgbClr val="DBEAFE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68019" y="1655064"/>
            <a:ext cx="133502" cy="133502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580644" y="1962302"/>
            <a:ext cx="20244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 Controls</a:t>
            </a:r>
            <a:endParaRPr lang="en-US" sz="1300" dirty="0"/>
          </a:p>
        </p:txBody>
      </p:sp>
      <p:sp>
        <p:nvSpPr>
          <p:cNvPr id="17" name="Text 13"/>
          <p:cNvSpPr txBox="1"/>
          <p:nvPr/>
        </p:nvSpPr>
        <p:spPr>
          <a:xfrm>
            <a:off x="580644" y="2271370"/>
            <a:ext cx="2981858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enforcement strategies, Access Control Lists (ACLs), and tagging policies.</a:t>
            </a:r>
            <a:endParaRPr lang="en-US" sz="900" dirty="0"/>
          </a:p>
        </p:txBody>
      </p:sp>
      <p:sp>
        <p:nvSpPr>
          <p:cNvPr id="18" name="Shape 14"/>
          <p:cNvSpPr/>
          <p:nvPr/>
        </p:nvSpPr>
        <p:spPr>
          <a:xfrm>
            <a:off x="4254703" y="1343254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6752844" y="1352398"/>
            <a:ext cx="1181405" cy="304495"/>
          </a:xfrm>
          <a:prstGeom prst="rect">
            <a:avLst/>
          </a:prstGeom>
          <a:solidFill>
            <a:srgbClr val="EEF2FF"/>
          </a:solidFill>
          <a:ln/>
        </p:spPr>
      </p:sp>
      <p:sp>
        <p:nvSpPr>
          <p:cNvPr id="20" name="Text 16"/>
          <p:cNvSpPr txBox="1"/>
          <p:nvPr/>
        </p:nvSpPr>
        <p:spPr>
          <a:xfrm>
            <a:off x="6828739" y="1410005"/>
            <a:ext cx="11430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00:35 – 01:00</a:t>
            </a:r>
            <a:endParaRPr lang="en-US" sz="1200" dirty="0"/>
          </a:p>
        </p:txBody>
      </p:sp>
      <p:sp>
        <p:nvSpPr>
          <p:cNvPr id="21" name="Text 17"/>
          <p:cNvSpPr txBox="1"/>
          <p:nvPr/>
        </p:nvSpPr>
        <p:spPr>
          <a:xfrm>
            <a:off x="4454042" y="1543507"/>
            <a:ext cx="5961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</a:t>
            </a:r>
            <a:endParaRPr lang="en-US" sz="2200" dirty="0"/>
          </a:p>
        </p:txBody>
      </p:sp>
      <p:sp>
        <p:nvSpPr>
          <p:cNvPr id="22" name="Shape 18"/>
          <p:cNvSpPr/>
          <p:nvPr/>
        </p:nvSpPr>
        <p:spPr>
          <a:xfrm>
            <a:off x="4941418" y="1543507"/>
            <a:ext cx="219456" cy="342900"/>
          </a:xfrm>
          <a:prstGeom prst="roundRect">
            <a:avLst>
              <a:gd name="adj" fmla="val 144928"/>
            </a:avLst>
          </a:prstGeom>
          <a:solidFill>
            <a:srgbClr val="E0E7FF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rcRect l="-2512" r="-2512" t="0" b="0"/>
          <a:stretch/>
        </p:blipFill>
        <p:spPr>
          <a:xfrm>
            <a:off x="4999025" y="1655064"/>
            <a:ext cx="105156" cy="133502"/>
          </a:xfrm>
          <a:prstGeom prst="rect">
            <a:avLst/>
          </a:prstGeom>
        </p:spPr>
      </p:pic>
      <p:sp>
        <p:nvSpPr>
          <p:cNvPr id="24" name="Text 19"/>
          <p:cNvSpPr txBox="1"/>
          <p:nvPr/>
        </p:nvSpPr>
        <p:spPr>
          <a:xfrm>
            <a:off x="4454042" y="1962302"/>
            <a:ext cx="218633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Contracts Lifecycle</a:t>
            </a:r>
            <a:endParaRPr lang="en-US" sz="1300" dirty="0"/>
          </a:p>
        </p:txBody>
      </p:sp>
      <p:sp>
        <p:nvSpPr>
          <p:cNvPr id="25" name="Text 20"/>
          <p:cNvSpPr txBox="1"/>
          <p:nvPr/>
        </p:nvSpPr>
        <p:spPr>
          <a:xfrm>
            <a:off x="4454042" y="2271370"/>
            <a:ext cx="3219602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contracts in code and enforcement points across CI/CD and runtime.</a:t>
            </a:r>
            <a:endParaRPr lang="en-US" sz="900" dirty="0"/>
          </a:p>
        </p:txBody>
      </p:sp>
      <p:sp>
        <p:nvSpPr>
          <p:cNvPr id="26" name="Shape 21"/>
          <p:cNvSpPr/>
          <p:nvPr/>
        </p:nvSpPr>
        <p:spPr>
          <a:xfrm>
            <a:off x="8128102" y="1343254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7" name="Shape 22"/>
          <p:cNvSpPr/>
          <p:nvPr/>
        </p:nvSpPr>
        <p:spPr>
          <a:xfrm>
            <a:off x="10655503" y="1352398"/>
            <a:ext cx="1152144" cy="304495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28" name="Text 23"/>
          <p:cNvSpPr txBox="1"/>
          <p:nvPr/>
        </p:nvSpPr>
        <p:spPr>
          <a:xfrm>
            <a:off x="10731398" y="1410005"/>
            <a:ext cx="11146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01:00 – 01:30</a:t>
            </a:r>
            <a:endParaRPr lang="en-US" sz="1200" dirty="0"/>
          </a:p>
        </p:txBody>
      </p:sp>
      <p:sp>
        <p:nvSpPr>
          <p:cNvPr id="29" name="Text 24"/>
          <p:cNvSpPr txBox="1"/>
          <p:nvPr/>
        </p:nvSpPr>
        <p:spPr>
          <a:xfrm>
            <a:off x="8328355" y="1543507"/>
            <a:ext cx="5961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2200" dirty="0"/>
          </a:p>
        </p:txBody>
      </p:sp>
      <p:sp>
        <p:nvSpPr>
          <p:cNvPr id="30" name="Shape 25"/>
          <p:cNvSpPr/>
          <p:nvPr/>
        </p:nvSpPr>
        <p:spPr>
          <a:xfrm>
            <a:off x="8819388" y="1543507"/>
            <a:ext cx="267005" cy="342900"/>
          </a:xfrm>
          <a:prstGeom prst="roundRect">
            <a:avLst>
              <a:gd name="adj" fmla="val 97847"/>
            </a:avLst>
          </a:prstGeom>
          <a:solidFill>
            <a:srgbClr val="EDE9FE"/>
          </a:solidFill>
          <a:ln/>
        </p:spPr>
      </p:sp>
      <p:pic>
        <p:nvPicPr>
          <p:cNvPr id="31" name="Image 3" descr="preencoded.png">    </p:cNvPr>
          <p:cNvPicPr>
            <a:picLocks noChangeAspect="1"/>
          </p:cNvPicPr>
          <p:nvPr/>
        </p:nvPicPr>
        <p:blipFill>
          <a:blip r:embed="rId4"/>
          <a:srcRect l="-837" r="-837" t="0" b="0"/>
          <a:stretch/>
        </p:blipFill>
        <p:spPr>
          <a:xfrm>
            <a:off x="8876995" y="1655064"/>
            <a:ext cx="152705" cy="133502"/>
          </a:xfrm>
          <a:prstGeom prst="rect">
            <a:avLst/>
          </a:prstGeom>
        </p:spPr>
      </p:pic>
      <p:sp>
        <p:nvSpPr>
          <p:cNvPr id="32" name="Text 26"/>
          <p:cNvSpPr txBox="1"/>
          <p:nvPr/>
        </p:nvSpPr>
        <p:spPr>
          <a:xfrm>
            <a:off x="8328355" y="1962302"/>
            <a:ext cx="24341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Lineage-based Compliance</a:t>
            </a:r>
            <a:endParaRPr lang="en-US" sz="1300" dirty="0"/>
          </a:p>
        </p:txBody>
      </p:sp>
      <p:sp>
        <p:nvSpPr>
          <p:cNvPr id="33" name="Text 27"/>
          <p:cNvSpPr txBox="1"/>
          <p:nvPr/>
        </p:nvSpPr>
        <p:spPr>
          <a:xfrm>
            <a:off x="8328355" y="2271370"/>
            <a:ext cx="2867558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Tracing Business KPIs back to source data for audit readiness and impact analysis.</a:t>
            </a:r>
            <a:endParaRPr lang="en-US" sz="900" dirty="0"/>
          </a:p>
        </p:txBody>
      </p:sp>
      <p:sp>
        <p:nvSpPr>
          <p:cNvPr id="34" name="Shape 28"/>
          <p:cNvSpPr/>
          <p:nvPr/>
        </p:nvSpPr>
        <p:spPr>
          <a:xfrm>
            <a:off x="381305" y="3181198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5" name="Text 29"/>
          <p:cNvSpPr txBox="1"/>
          <p:nvPr/>
        </p:nvSpPr>
        <p:spPr>
          <a:xfrm>
            <a:off x="2991917" y="3247949"/>
            <a:ext cx="11055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01:30 – 01:50</a:t>
            </a:r>
            <a:endParaRPr lang="en-US" sz="1200" dirty="0"/>
          </a:p>
        </p:txBody>
      </p:sp>
      <p:sp>
        <p:nvSpPr>
          <p:cNvPr id="36" name="Text 30"/>
          <p:cNvSpPr txBox="1"/>
          <p:nvPr/>
        </p:nvSpPr>
        <p:spPr>
          <a:xfrm>
            <a:off x="580644" y="3381451"/>
            <a:ext cx="60533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00" dirty="0"/>
          </a:p>
        </p:txBody>
      </p:sp>
      <p:pic>
        <p:nvPicPr>
          <p:cNvPr id="37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138428" y="3493008"/>
            <a:ext cx="133502" cy="133502"/>
          </a:xfrm>
          <a:prstGeom prst="rect">
            <a:avLst/>
          </a:prstGeom>
        </p:spPr>
      </p:pic>
      <p:sp>
        <p:nvSpPr>
          <p:cNvPr id="38" name="Text 31"/>
          <p:cNvSpPr txBox="1"/>
          <p:nvPr/>
        </p:nvSpPr>
        <p:spPr>
          <a:xfrm>
            <a:off x="580644" y="3800246"/>
            <a:ext cx="21104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 Scorecards</a:t>
            </a:r>
            <a:endParaRPr lang="en-US" sz="1300" dirty="0"/>
          </a:p>
        </p:txBody>
      </p:sp>
      <p:sp>
        <p:nvSpPr>
          <p:cNvPr id="39" name="Text 32"/>
          <p:cNvSpPr txBox="1"/>
          <p:nvPr/>
        </p:nvSpPr>
        <p:spPr>
          <a:xfrm>
            <a:off x="580644" y="4110228"/>
            <a:ext cx="3333902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Data Quality dashboards with RAG status, SLIs, and trend metrics.</a:t>
            </a:r>
            <a:endParaRPr lang="en-US" sz="900" dirty="0"/>
          </a:p>
        </p:txBody>
      </p:sp>
      <p:sp>
        <p:nvSpPr>
          <p:cNvPr id="40" name="Shape 33"/>
          <p:cNvSpPr/>
          <p:nvPr/>
        </p:nvSpPr>
        <p:spPr>
          <a:xfrm>
            <a:off x="4254703" y="3181198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1" name="Text 34"/>
          <p:cNvSpPr txBox="1"/>
          <p:nvPr/>
        </p:nvSpPr>
        <p:spPr>
          <a:xfrm>
            <a:off x="6831482" y="3247949"/>
            <a:ext cx="11430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01:50 – 02:00</a:t>
            </a:r>
            <a:endParaRPr lang="en-US" sz="1200" dirty="0"/>
          </a:p>
        </p:txBody>
      </p:sp>
      <p:sp>
        <p:nvSpPr>
          <p:cNvPr id="42" name="Text 35"/>
          <p:cNvSpPr txBox="1"/>
          <p:nvPr/>
        </p:nvSpPr>
        <p:spPr>
          <a:xfrm>
            <a:off x="4454042" y="3381451"/>
            <a:ext cx="5861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00" dirty="0"/>
          </a:p>
        </p:txBody>
      </p:sp>
      <p:pic>
        <p:nvPicPr>
          <p:cNvPr id="43" name="Image 5" descr="preencoded.png">    </p:cNvPr>
          <p:cNvPicPr>
            <a:picLocks noChangeAspect="1"/>
          </p:cNvPicPr>
          <p:nvPr/>
        </p:nvPicPr>
        <p:blipFill>
          <a:blip r:embed="rId6"/>
          <a:srcRect l="-1507" r="-1507" t="0" b="0"/>
          <a:stretch/>
        </p:blipFill>
        <p:spPr>
          <a:xfrm>
            <a:off x="4996282" y="3493008"/>
            <a:ext cx="171907" cy="133502"/>
          </a:xfrm>
          <a:prstGeom prst="rect">
            <a:avLst/>
          </a:prstGeom>
        </p:spPr>
      </p:pic>
      <p:sp>
        <p:nvSpPr>
          <p:cNvPr id="44" name="Text 36"/>
          <p:cNvSpPr txBox="1"/>
          <p:nvPr/>
        </p:nvSpPr>
        <p:spPr>
          <a:xfrm>
            <a:off x="4454042" y="3800246"/>
            <a:ext cx="14529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Q&amp;A &amp; Wrap-up</a:t>
            </a:r>
            <a:endParaRPr lang="en-US" sz="1300" dirty="0"/>
          </a:p>
        </p:txBody>
      </p:sp>
      <p:sp>
        <p:nvSpPr>
          <p:cNvPr id="45" name="Text 37"/>
          <p:cNvSpPr txBox="1"/>
          <p:nvPr/>
        </p:nvSpPr>
        <p:spPr>
          <a:xfrm>
            <a:off x="4454042" y="4110228"/>
            <a:ext cx="3115361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Reviewing key module takeaways, open discussion, and next steps.</a:t>
            </a:r>
            <a:endParaRPr lang="en-US" sz="900" dirty="0"/>
          </a:p>
        </p:txBody>
      </p:sp>
      <p:sp>
        <p:nvSpPr>
          <p:cNvPr id="46" name="Shape 38"/>
          <p:cNvSpPr/>
          <p:nvPr/>
        </p:nvSpPr>
        <p:spPr>
          <a:xfrm>
            <a:off x="8128102" y="3181198"/>
            <a:ext cx="3685946" cy="1647749"/>
          </a:xfrm>
          <a:prstGeom prst="roundRect">
            <a:avLst>
              <a:gd name="adj" fmla="val 3849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7" name="Text 39"/>
          <p:cNvSpPr txBox="1"/>
          <p:nvPr/>
        </p:nvSpPr>
        <p:spPr>
          <a:xfrm>
            <a:off x="9406433" y="3919118"/>
            <a:ext cx="12335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>
                    <a:alpha val="5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Complete</a:t>
            </a:r>
            <a:endParaRPr lang="en-US" sz="1000" dirty="0"/>
          </a:p>
        </p:txBody>
      </p:sp>
      <p:sp>
        <p:nvSpPr>
          <p:cNvPr id="48" name="Shape 40"/>
          <p:cNvSpPr/>
          <p:nvPr/>
        </p:nvSpPr>
        <p:spPr>
          <a:xfrm>
            <a:off x="381305" y="5057546"/>
            <a:ext cx="11430000" cy="914400"/>
          </a:xfrm>
          <a:prstGeom prst="roundRect">
            <a:avLst>
              <a:gd name="adj" fmla="val 12500"/>
            </a:avLst>
          </a:prstGeom>
          <a:solidFill>
            <a:srgbClr val="111827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9" name="Shape 41"/>
          <p:cNvSpPr/>
          <p:nvPr/>
        </p:nvSpPr>
        <p:spPr>
          <a:xfrm>
            <a:off x="3343961" y="5286146"/>
            <a:ext cx="9144" cy="457200"/>
          </a:xfrm>
          <a:prstGeom prst="rect">
            <a:avLst/>
          </a:prstGeom>
          <a:solidFill>
            <a:srgbClr val="374151"/>
          </a:solidFill>
          <a:ln/>
        </p:spPr>
      </p:sp>
      <p:pic>
        <p:nvPicPr>
          <p:cNvPr id="50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09905" y="5343754"/>
            <a:ext cx="114300" cy="114300"/>
          </a:xfrm>
          <a:prstGeom prst="rect">
            <a:avLst/>
          </a:prstGeom>
        </p:spPr>
      </p:pic>
      <p:sp>
        <p:nvSpPr>
          <p:cNvPr id="51" name="Text 42"/>
          <p:cNvSpPr txBox="1"/>
          <p:nvPr/>
        </p:nvSpPr>
        <p:spPr>
          <a:xfrm>
            <a:off x="800100" y="5305349"/>
            <a:ext cx="17721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BBF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OUTCOMES</a:t>
            </a:r>
            <a:endParaRPr lang="en-US" sz="1200" dirty="0"/>
          </a:p>
        </p:txBody>
      </p:sp>
      <p:sp>
        <p:nvSpPr>
          <p:cNvPr id="52" name="Text 43"/>
          <p:cNvSpPr txBox="1"/>
          <p:nvPr/>
        </p:nvSpPr>
        <p:spPr>
          <a:xfrm>
            <a:off x="609905" y="5533949"/>
            <a:ext cx="15910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3 Goals</a:t>
            </a:r>
            <a:endParaRPr lang="en-US" sz="1500" dirty="0"/>
          </a:p>
        </p:txBody>
      </p:sp>
      <p:pic>
        <p:nvPicPr>
          <p:cNvPr id="53" name="Image 7" descr="preencoded.png">    </p:cNvPr>
          <p:cNvPicPr>
            <a:picLocks noChangeAspect="1"/>
          </p:cNvPicPr>
          <p:nvPr/>
        </p:nvPicPr>
        <p:blipFill>
          <a:blip r:embed="rId8"/>
          <a:srcRect l="-2571" r="-2571" t="0" b="0"/>
          <a:stretch/>
        </p:blipFill>
        <p:spPr>
          <a:xfrm>
            <a:off x="3581705" y="5343754"/>
            <a:ext cx="105156" cy="114300"/>
          </a:xfrm>
          <a:prstGeom prst="rect">
            <a:avLst/>
          </a:prstGeom>
        </p:spPr>
      </p:pic>
      <p:sp>
        <p:nvSpPr>
          <p:cNvPr id="54" name="Text 44"/>
          <p:cNvSpPr txBox="1"/>
          <p:nvPr/>
        </p:nvSpPr>
        <p:spPr>
          <a:xfrm>
            <a:off x="3762756" y="5324551"/>
            <a:ext cx="18004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&amp; enforce data contracts</a:t>
            </a:r>
            <a:endParaRPr lang="en-US" sz="900" dirty="0"/>
          </a:p>
        </p:txBody>
      </p:sp>
      <p:pic>
        <p:nvPicPr>
          <p:cNvPr id="55" name="Image 8" descr="preencoded.png">    </p:cNvPr>
          <p:cNvPicPr>
            <a:picLocks noChangeAspect="1"/>
          </p:cNvPicPr>
          <p:nvPr/>
        </p:nvPicPr>
        <p:blipFill>
          <a:blip r:embed="rId9"/>
          <a:srcRect l="-2571" r="-2571" t="0" b="0"/>
          <a:stretch/>
        </p:blipFill>
        <p:spPr>
          <a:xfrm>
            <a:off x="7658100" y="5343754"/>
            <a:ext cx="105156" cy="114300"/>
          </a:xfrm>
          <a:prstGeom prst="rect">
            <a:avLst/>
          </a:prstGeom>
        </p:spPr>
      </p:pic>
      <p:sp>
        <p:nvSpPr>
          <p:cNvPr id="56" name="Text 45"/>
          <p:cNvSpPr txBox="1"/>
          <p:nvPr/>
        </p:nvSpPr>
        <p:spPr>
          <a:xfrm>
            <a:off x="7839151" y="5324551"/>
            <a:ext cx="18672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Trace KPI lineage for compliance</a:t>
            </a:r>
            <a:endParaRPr lang="en-US" sz="900" dirty="0"/>
          </a:p>
        </p:txBody>
      </p:sp>
      <p:pic>
        <p:nvPicPr>
          <p:cNvPr id="57" name="Image 9" descr="preencoded.png">    </p:cNvPr>
          <p:cNvPicPr>
            <a:picLocks noChangeAspect="1"/>
          </p:cNvPicPr>
          <p:nvPr/>
        </p:nvPicPr>
        <p:blipFill>
          <a:blip r:embed="rId10"/>
          <a:srcRect l="-2571" r="-2571" t="0" b="0"/>
          <a:stretch/>
        </p:blipFill>
        <p:spPr>
          <a:xfrm>
            <a:off x="3581705" y="5572354"/>
            <a:ext cx="105156" cy="114300"/>
          </a:xfrm>
          <a:prstGeom prst="rect">
            <a:avLst/>
          </a:prstGeom>
        </p:spPr>
      </p:pic>
      <p:sp>
        <p:nvSpPr>
          <p:cNvPr id="58" name="Text 46"/>
          <p:cNvSpPr txBox="1"/>
          <p:nvPr/>
        </p:nvSpPr>
        <p:spPr>
          <a:xfrm>
            <a:off x="3762756" y="5553151"/>
            <a:ext cx="20482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Unity Catalog access controls</a:t>
            </a:r>
            <a:endParaRPr lang="en-US" sz="900" dirty="0"/>
          </a:p>
        </p:txBody>
      </p:sp>
      <p:pic>
        <p:nvPicPr>
          <p:cNvPr id="59" name="Image 10" descr="preencoded.png">    </p:cNvPr>
          <p:cNvPicPr>
            <a:picLocks noChangeAspect="1"/>
          </p:cNvPicPr>
          <p:nvPr/>
        </p:nvPicPr>
        <p:blipFill>
          <a:blip r:embed="rId11"/>
          <a:srcRect l="-2571" r="-2571" t="0" b="0"/>
          <a:stretch/>
        </p:blipFill>
        <p:spPr>
          <a:xfrm>
            <a:off x="7658100" y="5572354"/>
            <a:ext cx="105156" cy="114300"/>
          </a:xfrm>
          <a:prstGeom prst="rect">
            <a:avLst/>
          </a:prstGeom>
        </p:spPr>
      </p:pic>
      <p:sp>
        <p:nvSpPr>
          <p:cNvPr id="60" name="Text 47"/>
          <p:cNvSpPr txBox="1"/>
          <p:nvPr/>
        </p:nvSpPr>
        <p:spPr>
          <a:xfrm>
            <a:off x="7839151" y="5553151"/>
            <a:ext cx="19248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 up DQ scorecard with SLOs</a:t>
            </a:r>
            <a:endParaRPr lang="en-US" sz="900" dirty="0"/>
          </a:p>
        </p:txBody>
      </p:sp>
      <p:sp>
        <p:nvSpPr>
          <p:cNvPr id="61" name="Shape 48"/>
          <p:cNvSpPr/>
          <p:nvPr/>
        </p:nvSpPr>
        <p:spPr>
          <a:xfrm>
            <a:off x="381305" y="6124651"/>
            <a:ext cx="11430000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2" name="Text 49"/>
          <p:cNvSpPr txBox="1"/>
          <p:nvPr/>
        </p:nvSpPr>
        <p:spPr>
          <a:xfrm>
            <a:off x="381305" y="6267298"/>
            <a:ext cx="30102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Internal Training Material</a:t>
            </a:r>
            <a:endParaRPr lang="en-US" sz="1200" dirty="0"/>
          </a:p>
        </p:txBody>
      </p:sp>
      <p:sp>
        <p:nvSpPr>
          <p:cNvPr id="63" name="Text 50"/>
          <p:cNvSpPr txBox="1"/>
          <p:nvPr/>
        </p:nvSpPr>
        <p:spPr>
          <a:xfrm>
            <a:off x="11210544" y="6267298"/>
            <a:ext cx="7242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43</a:t>
            </a:r>
            <a:endParaRPr lang="en-US" sz="12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204826"/>
            <a:ext cx="609905" cy="3840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5510174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57046" y="5652821"/>
            <a:ext cx="171907" cy="17190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2514600" y="5662879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" name="Shape 8"/>
          <p:cNvSpPr/>
          <p:nvPr/>
        </p:nvSpPr>
        <p:spPr>
          <a:xfrm>
            <a:off x="2905049" y="5510174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CFDF5"/>
          </a:solidFill>
          <a:ln w="25400">
            <a:solidFill>
              <a:srgbClr val="059669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-1064" r="-1064" t="0" b="0"/>
          <a:stretch/>
        </p:blipFill>
        <p:spPr>
          <a:xfrm>
            <a:off x="3023921" y="5652821"/>
            <a:ext cx="219456" cy="171907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505249" y="5662879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4" name="Shape 10"/>
          <p:cNvSpPr/>
          <p:nvPr/>
        </p:nvSpPr>
        <p:spPr>
          <a:xfrm>
            <a:off x="4895698" y="5510174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9FAFB"/>
          </a:solidFill>
          <a:ln w="25400">
            <a:solidFill>
              <a:srgbClr val="4B5563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842" b="-842"/>
          <a:stretch/>
        </p:blipFill>
        <p:spPr>
          <a:xfrm>
            <a:off x="5029200" y="5652821"/>
            <a:ext cx="190195" cy="171907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1676095" y="138074"/>
            <a:ext cx="10149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 01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914400" y="633679"/>
            <a:ext cx="5086807" cy="28291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 — Schema Enforcement &amp; Access Controls</a:t>
            </a:r>
            <a:endParaRPr lang="en-US" sz="4500" dirty="0"/>
          </a:p>
        </p:txBody>
      </p:sp>
      <p:sp>
        <p:nvSpPr>
          <p:cNvPr id="18" name="Text 13"/>
          <p:cNvSpPr txBox="1"/>
          <p:nvPr/>
        </p:nvSpPr>
        <p:spPr>
          <a:xfrm>
            <a:off x="914400" y="3834079"/>
            <a:ext cx="5610758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Establishing the foundation of governance through strict contract enforcement, schema validation, and fine-grained, compliant access policies.</a:t>
            </a:r>
            <a:endParaRPr lang="en-US" sz="1800" dirty="0"/>
          </a:p>
        </p:txBody>
      </p:sp>
      <p:sp>
        <p:nvSpPr>
          <p:cNvPr id="19" name="Text 14"/>
          <p:cNvSpPr txBox="1"/>
          <p:nvPr/>
        </p:nvSpPr>
        <p:spPr>
          <a:xfrm>
            <a:off x="914400" y="6081674"/>
            <a:ext cx="7818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 1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914400" y="6301130"/>
            <a:ext cx="81473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</a:t>
            </a:r>
            <a:endParaRPr lang="en-US" sz="1300" dirty="0"/>
          </a:p>
        </p:txBody>
      </p:sp>
      <p:sp>
        <p:nvSpPr>
          <p:cNvPr id="21" name="Text 16"/>
          <p:cNvSpPr txBox="1"/>
          <p:nvPr/>
        </p:nvSpPr>
        <p:spPr>
          <a:xfrm>
            <a:off x="914400" y="6577279"/>
            <a:ext cx="12097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Typing &amp; Constraints</a:t>
            </a:r>
            <a:endParaRPr lang="en-US" sz="900" dirty="0"/>
          </a:p>
        </p:txBody>
      </p:sp>
      <p:sp>
        <p:nvSpPr>
          <p:cNvPr id="22" name="Text 17"/>
          <p:cNvSpPr txBox="1"/>
          <p:nvPr/>
        </p:nvSpPr>
        <p:spPr>
          <a:xfrm>
            <a:off x="2905049" y="6081674"/>
            <a:ext cx="8101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 2</a:t>
            </a:r>
            <a:endParaRPr lang="en-US" sz="900" dirty="0"/>
          </a:p>
        </p:txBody>
      </p:sp>
      <p:sp>
        <p:nvSpPr>
          <p:cNvPr id="23" name="Text 18"/>
          <p:cNvSpPr txBox="1"/>
          <p:nvPr/>
        </p:nvSpPr>
        <p:spPr>
          <a:xfrm>
            <a:off x="2905049" y="6301130"/>
            <a:ext cx="7580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2905049" y="6577279"/>
            <a:ext cx="9720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RBAC &amp; Filtering</a:t>
            </a:r>
            <a:endParaRPr lang="en-US" sz="900" dirty="0"/>
          </a:p>
        </p:txBody>
      </p:sp>
      <p:sp>
        <p:nvSpPr>
          <p:cNvPr id="25" name="Text 20"/>
          <p:cNvSpPr txBox="1"/>
          <p:nvPr/>
        </p:nvSpPr>
        <p:spPr>
          <a:xfrm>
            <a:off x="4895698" y="6081674"/>
            <a:ext cx="8101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 3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4895698" y="6301130"/>
            <a:ext cx="11292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</a:t>
            </a:r>
            <a:endParaRPr lang="en-US" sz="1300" dirty="0"/>
          </a:p>
        </p:txBody>
      </p:sp>
      <p:sp>
        <p:nvSpPr>
          <p:cNvPr id="27" name="Text 22"/>
          <p:cNvSpPr txBox="1"/>
          <p:nvPr/>
        </p:nvSpPr>
        <p:spPr>
          <a:xfrm>
            <a:off x="4895698" y="6577279"/>
            <a:ext cx="9436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&amp; Lineage</a:t>
            </a:r>
            <a:endParaRPr lang="en-US" sz="9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5" b="-5"/>
          <a:stretch/>
        </p:blipFill>
        <p:spPr>
          <a:xfrm>
            <a:off x="8229600" y="1218895"/>
            <a:ext cx="3047695" cy="4000500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8663026" y="5458054"/>
            <a:ext cx="22814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&amp; Enforcement Model</a:t>
            </a:r>
            <a:endParaRPr lang="en-US" sz="1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7344461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Unity Catalog Controls — Schema &amp; Access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61630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Enforcing strict data contracts and compliant access patterns across the Lakehouse</a:t>
            </a:r>
            <a:endParaRPr lang="en-US" sz="1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-1528" r="-1528" t="0" b="0"/>
          <a:stretch/>
        </p:blipFill>
        <p:spPr>
          <a:xfrm>
            <a:off x="571500" y="1833372"/>
            <a:ext cx="161849" cy="209398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847649" y="1781251"/>
            <a:ext cx="2319833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BE123C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Schema Enforcement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71500" y="2324405"/>
            <a:ext cx="5524805" cy="1057046"/>
          </a:xfrm>
          <a:prstGeom prst="roundRect">
            <a:avLst>
              <a:gd name="adj" fmla="val 623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71500" y="2324405"/>
            <a:ext cx="57607" cy="1057046"/>
          </a:xfrm>
          <a:prstGeom prst="rect">
            <a:avLst/>
          </a:prstGeom>
          <a:solidFill>
            <a:srgbClr val="E11D48"/>
          </a:solidFill>
          <a:ln/>
        </p:spPr>
      </p:sp>
      <p:sp>
        <p:nvSpPr>
          <p:cNvPr id="11" name="Shape 8"/>
          <p:cNvSpPr/>
          <p:nvPr/>
        </p:nvSpPr>
        <p:spPr>
          <a:xfrm>
            <a:off x="819302" y="2514600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FFE4E6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-760" r="-760" t="0" b="0"/>
          <a:stretch/>
        </p:blipFill>
        <p:spPr>
          <a:xfrm>
            <a:off x="933602" y="2619756"/>
            <a:ext cx="152705" cy="171907"/>
          </a:xfrm>
          <a:prstGeom prst="rect">
            <a:avLst/>
          </a:prstGeom>
        </p:spPr>
      </p:pic>
      <p:sp>
        <p:nvSpPr>
          <p:cNvPr id="13" name="Text 9"/>
          <p:cNvSpPr txBox="1"/>
          <p:nvPr/>
        </p:nvSpPr>
        <p:spPr>
          <a:xfrm>
            <a:off x="1352398" y="2542946"/>
            <a:ext cx="24533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Typing &amp; Constraints</a:t>
            </a:r>
            <a:endParaRPr lang="en-US" sz="1300" dirty="0"/>
          </a:p>
        </p:txBody>
      </p:sp>
      <p:sp>
        <p:nvSpPr>
          <p:cNvPr id="14" name="Text 10"/>
          <p:cNvSpPr txBox="1"/>
          <p:nvPr/>
        </p:nvSpPr>
        <p:spPr>
          <a:xfrm>
            <a:off x="1352398" y="2819095"/>
            <a:ext cx="395843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 data types, NOT NULL constraints, and Delta CHECK constraints to reject invalid records at write time.</a:t>
            </a:r>
            <a:endParaRPr lang="en-US" sz="1000" dirty="0"/>
          </a:p>
        </p:txBody>
      </p:sp>
      <p:sp>
        <p:nvSpPr>
          <p:cNvPr id="15" name="Shape 11"/>
          <p:cNvSpPr/>
          <p:nvPr/>
        </p:nvSpPr>
        <p:spPr>
          <a:xfrm>
            <a:off x="571500" y="3564331"/>
            <a:ext cx="5524805" cy="1057046"/>
          </a:xfrm>
          <a:prstGeom prst="roundRect">
            <a:avLst>
              <a:gd name="adj" fmla="val 623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6" name="Shape 12"/>
          <p:cNvSpPr/>
          <p:nvPr/>
        </p:nvSpPr>
        <p:spPr>
          <a:xfrm>
            <a:off x="571500" y="3564331"/>
            <a:ext cx="57607" cy="1057046"/>
          </a:xfrm>
          <a:prstGeom prst="rect">
            <a:avLst/>
          </a:prstGeom>
          <a:solidFill>
            <a:srgbClr val="E11D48"/>
          </a:solidFill>
          <a:ln/>
        </p:spPr>
      </p:sp>
      <p:sp>
        <p:nvSpPr>
          <p:cNvPr id="17" name="Shape 13"/>
          <p:cNvSpPr/>
          <p:nvPr/>
        </p:nvSpPr>
        <p:spPr>
          <a:xfrm>
            <a:off x="819302" y="3754526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FFE4E6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rcRect l="-760" r="-760" t="0" b="0"/>
          <a:stretch/>
        </p:blipFill>
        <p:spPr>
          <a:xfrm>
            <a:off x="933602" y="3859682"/>
            <a:ext cx="152705" cy="171907"/>
          </a:xfrm>
          <a:prstGeom prst="rect">
            <a:avLst/>
          </a:prstGeom>
        </p:spPr>
      </p:pic>
      <p:sp>
        <p:nvSpPr>
          <p:cNvPr id="19" name="Text 14"/>
          <p:cNvSpPr txBox="1"/>
          <p:nvPr/>
        </p:nvSpPr>
        <p:spPr>
          <a:xfrm>
            <a:off x="1352398" y="3782873"/>
            <a:ext cx="25484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Evolution &amp; Versions</a:t>
            </a:r>
            <a:endParaRPr lang="en-US" sz="1300" dirty="0"/>
          </a:p>
        </p:txBody>
      </p:sp>
      <p:sp>
        <p:nvSpPr>
          <p:cNvPr id="20" name="Text 15"/>
          <p:cNvSpPr txBox="1"/>
          <p:nvPr/>
        </p:nvSpPr>
        <p:spPr>
          <a:xfrm>
            <a:off x="1352398" y="4059022"/>
            <a:ext cx="445312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schema changes via versioned contracts. PR-based reviews for DDL ensures backward compatibility.</a:t>
            </a:r>
            <a:endParaRPr lang="en-US" sz="1000" dirty="0"/>
          </a:p>
        </p:txBody>
      </p:sp>
      <p:sp>
        <p:nvSpPr>
          <p:cNvPr id="21" name="Shape 16"/>
          <p:cNvSpPr/>
          <p:nvPr/>
        </p:nvSpPr>
        <p:spPr>
          <a:xfrm>
            <a:off x="571500" y="4804258"/>
            <a:ext cx="5524805" cy="1057046"/>
          </a:xfrm>
          <a:prstGeom prst="roundRect">
            <a:avLst>
              <a:gd name="adj" fmla="val 623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2" name="Shape 17"/>
          <p:cNvSpPr/>
          <p:nvPr/>
        </p:nvSpPr>
        <p:spPr>
          <a:xfrm>
            <a:off x="571500" y="4804258"/>
            <a:ext cx="57607" cy="1057046"/>
          </a:xfrm>
          <a:prstGeom prst="rect">
            <a:avLst/>
          </a:prstGeom>
          <a:solidFill>
            <a:srgbClr val="E11D48"/>
          </a:solidFill>
          <a:ln/>
        </p:spPr>
      </p:sp>
      <p:sp>
        <p:nvSpPr>
          <p:cNvPr id="23" name="Shape 18"/>
          <p:cNvSpPr/>
          <p:nvPr/>
        </p:nvSpPr>
        <p:spPr>
          <a:xfrm>
            <a:off x="819302" y="4994453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FFE4E6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23544" y="5099609"/>
            <a:ext cx="171907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1352398" y="5022799"/>
            <a:ext cx="19010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Attribute-Based Tags</a:t>
            </a:r>
            <a:endParaRPr lang="en-US" sz="1300" dirty="0"/>
          </a:p>
        </p:txBody>
      </p:sp>
      <p:sp>
        <p:nvSpPr>
          <p:cNvPr id="26" name="Text 20"/>
          <p:cNvSpPr txBox="1"/>
          <p:nvPr/>
        </p:nvSpPr>
        <p:spPr>
          <a:xfrm>
            <a:off x="1352398" y="5299862"/>
            <a:ext cx="4262933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PII and sensitivity tags at the column level. These tags drive downstream policy attachment automatically.</a:t>
            </a:r>
            <a:endParaRPr lang="en-US" sz="1000" dirty="0"/>
          </a:p>
        </p:txBody>
      </p:sp>
      <p:sp>
        <p:nvSpPr>
          <p:cNvPr id="27" name="Shape 21"/>
          <p:cNvSpPr/>
          <p:nvPr/>
        </p:nvSpPr>
        <p:spPr>
          <a:xfrm>
            <a:off x="6572707" y="1781251"/>
            <a:ext cx="5048402" cy="5495544"/>
          </a:xfrm>
          <a:prstGeom prst="roundRect">
            <a:avLst>
              <a:gd name="adj" fmla="val 410"/>
            </a:avLst>
          </a:prstGeom>
          <a:solidFill>
            <a:srgbClr val="F0F9FF"/>
          </a:solidFill>
          <a:ln w="12700">
            <a:solidFill>
              <a:srgbClr val="E0F2FE"/>
            </a:solidFill>
            <a:prstDash val="solid"/>
          </a:ln>
        </p:spPr>
      </p:sp>
      <p:sp>
        <p:nvSpPr>
          <p:cNvPr id="28" name="Shape 22"/>
          <p:cNvSpPr/>
          <p:nvPr/>
        </p:nvSpPr>
        <p:spPr>
          <a:xfrm>
            <a:off x="6867144" y="2505456"/>
            <a:ext cx="4457700" cy="19202"/>
          </a:xfrm>
          <a:prstGeom prst="rect">
            <a:avLst/>
          </a:prstGeom>
          <a:solidFill>
            <a:srgbClr val="BAE6FD"/>
          </a:solidFill>
          <a:ln/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867144" y="2128723"/>
            <a:ext cx="209398" cy="209398"/>
          </a:xfrm>
          <a:prstGeom prst="rect">
            <a:avLst/>
          </a:prstGeom>
        </p:spPr>
      </p:pic>
      <p:sp>
        <p:nvSpPr>
          <p:cNvPr id="30" name="Text 23"/>
          <p:cNvSpPr txBox="1"/>
          <p:nvPr/>
        </p:nvSpPr>
        <p:spPr>
          <a:xfrm>
            <a:off x="7191756" y="2076602"/>
            <a:ext cx="1795882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C4A6E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Access Controls</a:t>
            </a:r>
            <a:endParaRPr lang="en-US" sz="1600" dirty="0"/>
          </a:p>
        </p:txBody>
      </p:sp>
      <p:sp>
        <p:nvSpPr>
          <p:cNvPr id="31" name="Shape 24"/>
          <p:cNvSpPr/>
          <p:nvPr/>
        </p:nvSpPr>
        <p:spPr>
          <a:xfrm>
            <a:off x="6867144" y="2752344"/>
            <a:ext cx="4457700" cy="905256"/>
          </a:xfrm>
          <a:prstGeom prst="roundRect">
            <a:avLst>
              <a:gd name="adj" fmla="val 638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2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180" b="-180"/>
          <a:stretch/>
        </p:blipFill>
        <p:spPr>
          <a:xfrm>
            <a:off x="7029907" y="2924251"/>
            <a:ext cx="190195" cy="152705"/>
          </a:xfrm>
          <a:prstGeom prst="rect">
            <a:avLst/>
          </a:prstGeom>
        </p:spPr>
      </p:pic>
      <p:sp>
        <p:nvSpPr>
          <p:cNvPr id="33" name="Text 25"/>
          <p:cNvSpPr txBox="1"/>
          <p:nvPr/>
        </p:nvSpPr>
        <p:spPr>
          <a:xfrm>
            <a:off x="7334402" y="2905049"/>
            <a:ext cx="144109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Fine-Grained RBAC</a:t>
            </a:r>
            <a:endParaRPr lang="en-US" sz="1100" dirty="0"/>
          </a:p>
        </p:txBody>
      </p:sp>
      <p:sp>
        <p:nvSpPr>
          <p:cNvPr id="34" name="Text 26"/>
          <p:cNvSpPr txBox="1"/>
          <p:nvPr/>
        </p:nvSpPr>
        <p:spPr>
          <a:xfrm>
            <a:off x="7334402" y="3138221"/>
            <a:ext cx="90251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SQL</a:t>
            </a:r>
            <a:endParaRPr lang="en-US" sz="900" dirty="0"/>
          </a:p>
        </p:txBody>
      </p:sp>
      <p:sp>
        <p:nvSpPr>
          <p:cNvPr id="35" name="Text 27"/>
          <p:cNvSpPr txBox="1"/>
          <p:nvPr/>
        </p:nvSpPr>
        <p:spPr>
          <a:xfrm>
            <a:off x="8141818" y="3157423"/>
            <a:ext cx="47457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GRANT</a:t>
            </a:r>
            <a:endParaRPr lang="en-US" sz="900" dirty="0"/>
          </a:p>
        </p:txBody>
      </p:sp>
      <p:sp>
        <p:nvSpPr>
          <p:cNvPr id="36" name="Text 28"/>
          <p:cNvSpPr txBox="1"/>
          <p:nvPr/>
        </p:nvSpPr>
        <p:spPr>
          <a:xfrm>
            <a:off x="8513978" y="3138221"/>
            <a:ext cx="1408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</a:t>
            </a:r>
            <a:endParaRPr lang="en-US" sz="900" dirty="0"/>
          </a:p>
        </p:txBody>
      </p:sp>
      <p:sp>
        <p:nvSpPr>
          <p:cNvPr id="37" name="Text 29"/>
          <p:cNvSpPr txBox="1"/>
          <p:nvPr/>
        </p:nvSpPr>
        <p:spPr>
          <a:xfrm>
            <a:off x="8558784" y="3157423"/>
            <a:ext cx="54132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REVOKE</a:t>
            </a:r>
            <a:endParaRPr lang="en-US" sz="900" dirty="0"/>
          </a:p>
        </p:txBody>
      </p:sp>
      <p:sp>
        <p:nvSpPr>
          <p:cNvPr id="38" name="Text 30"/>
          <p:cNvSpPr txBox="1"/>
          <p:nvPr/>
        </p:nvSpPr>
        <p:spPr>
          <a:xfrm>
            <a:off x="7334402" y="3138221"/>
            <a:ext cx="356981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Catalogs, Schemas, Tables, Views, and Functions.</a:t>
            </a:r>
            <a:endParaRPr lang="en-US" sz="900" dirty="0"/>
          </a:p>
        </p:txBody>
      </p:sp>
      <p:sp>
        <p:nvSpPr>
          <p:cNvPr id="39" name="Shape 31"/>
          <p:cNvSpPr/>
          <p:nvPr/>
        </p:nvSpPr>
        <p:spPr>
          <a:xfrm>
            <a:off x="6867144" y="3767328"/>
            <a:ext cx="4457700" cy="895198"/>
          </a:xfrm>
          <a:prstGeom prst="roundRect">
            <a:avLst>
              <a:gd name="adj" fmla="val 652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40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7029907" y="3938321"/>
            <a:ext cx="152705" cy="152705"/>
          </a:xfrm>
          <a:prstGeom prst="rect">
            <a:avLst/>
          </a:prstGeom>
        </p:spPr>
      </p:pic>
      <p:sp>
        <p:nvSpPr>
          <p:cNvPr id="41" name="Text 32"/>
          <p:cNvSpPr txBox="1"/>
          <p:nvPr/>
        </p:nvSpPr>
        <p:spPr>
          <a:xfrm>
            <a:off x="7295998" y="3919118"/>
            <a:ext cx="167883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 &amp; Column Policies</a:t>
            </a:r>
            <a:endParaRPr lang="en-US" sz="1100" dirty="0"/>
          </a:p>
        </p:txBody>
      </p:sp>
      <p:sp>
        <p:nvSpPr>
          <p:cNvPr id="42" name="Text 33"/>
          <p:cNvSpPr txBox="1"/>
          <p:nvPr/>
        </p:nvSpPr>
        <p:spPr>
          <a:xfrm>
            <a:off x="7295998" y="4153205"/>
            <a:ext cx="391271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masking based on user groups and row-level filtering to segregate tenants/regions.</a:t>
            </a:r>
            <a:endParaRPr lang="en-US" sz="900" dirty="0"/>
          </a:p>
        </p:txBody>
      </p:sp>
      <p:sp>
        <p:nvSpPr>
          <p:cNvPr id="43" name="Shape 34"/>
          <p:cNvSpPr/>
          <p:nvPr/>
        </p:nvSpPr>
        <p:spPr>
          <a:xfrm>
            <a:off x="6867144" y="4772254"/>
            <a:ext cx="4457700" cy="895198"/>
          </a:xfrm>
          <a:prstGeom prst="roundRect">
            <a:avLst>
              <a:gd name="adj" fmla="val 652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44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7029907" y="4943246"/>
            <a:ext cx="152705" cy="152705"/>
          </a:xfrm>
          <a:prstGeom prst="rect">
            <a:avLst/>
          </a:prstGeom>
        </p:spPr>
      </p:pic>
      <p:sp>
        <p:nvSpPr>
          <p:cNvPr id="45" name="Text 35"/>
          <p:cNvSpPr txBox="1"/>
          <p:nvPr/>
        </p:nvSpPr>
        <p:spPr>
          <a:xfrm>
            <a:off x="7295998" y="4924044"/>
            <a:ext cx="119329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&amp; Lineage</a:t>
            </a:r>
            <a:endParaRPr lang="en-US" sz="1100" dirty="0"/>
          </a:p>
        </p:txBody>
      </p:sp>
      <p:sp>
        <p:nvSpPr>
          <p:cNvPr id="46" name="Text 36"/>
          <p:cNvSpPr txBox="1"/>
          <p:nvPr/>
        </p:nvSpPr>
        <p:spPr>
          <a:xfrm>
            <a:off x="7295998" y="5158130"/>
            <a:ext cx="365577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 capture every access event. Lineage Explorer traces permission flow and impact.</a:t>
            </a:r>
            <a:endParaRPr lang="en-US" sz="900" dirty="0"/>
          </a:p>
        </p:txBody>
      </p:sp>
      <p:sp>
        <p:nvSpPr>
          <p:cNvPr id="47" name="Shape 37"/>
          <p:cNvSpPr/>
          <p:nvPr/>
        </p:nvSpPr>
        <p:spPr>
          <a:xfrm>
            <a:off x="6867144" y="5814670"/>
            <a:ext cx="4457700" cy="1171346"/>
          </a:xfrm>
          <a:prstGeom prst="roundRect">
            <a:avLst>
              <a:gd name="adj" fmla="val 5077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8" name="Text 38"/>
          <p:cNvSpPr txBox="1"/>
          <p:nvPr/>
        </p:nvSpPr>
        <p:spPr>
          <a:xfrm>
            <a:off x="7029907" y="5986577"/>
            <a:ext cx="20939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ENFORCEMENT MECHANISMS</a:t>
            </a:r>
            <a:endParaRPr lang="en-US" sz="900" dirty="0"/>
          </a:p>
        </p:txBody>
      </p:sp>
      <p:sp>
        <p:nvSpPr>
          <p:cNvPr id="49" name="Shape 39"/>
          <p:cNvSpPr/>
          <p:nvPr/>
        </p:nvSpPr>
        <p:spPr>
          <a:xfrm>
            <a:off x="7029907" y="6238951"/>
            <a:ext cx="1181405" cy="256946"/>
          </a:xfrm>
          <a:prstGeom prst="roundRect">
            <a:avLst>
              <a:gd name="adj" fmla="val 52722"/>
            </a:avLst>
          </a:prstGeom>
          <a:solidFill>
            <a:srgbClr val="F8FAFC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5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-870" b="-870"/>
          <a:stretch/>
        </p:blipFill>
        <p:spPr>
          <a:xfrm>
            <a:off x="7134149" y="6317590"/>
            <a:ext cx="105156" cy="95098"/>
          </a:xfrm>
          <a:prstGeom prst="rect">
            <a:avLst/>
          </a:prstGeom>
        </p:spPr>
      </p:pic>
      <p:sp>
        <p:nvSpPr>
          <p:cNvPr id="51" name="Text 40"/>
          <p:cNvSpPr txBox="1"/>
          <p:nvPr/>
        </p:nvSpPr>
        <p:spPr>
          <a:xfrm>
            <a:off x="7295998" y="6286500"/>
            <a:ext cx="88879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ANSI Mode</a:t>
            </a:r>
            <a:endParaRPr lang="en-US" sz="800" dirty="0"/>
          </a:p>
        </p:txBody>
      </p:sp>
      <p:sp>
        <p:nvSpPr>
          <p:cNvPr id="52" name="Shape 41"/>
          <p:cNvSpPr/>
          <p:nvPr/>
        </p:nvSpPr>
        <p:spPr>
          <a:xfrm>
            <a:off x="8278978" y="6238951"/>
            <a:ext cx="1476756" cy="256946"/>
          </a:xfrm>
          <a:prstGeom prst="roundRect">
            <a:avLst>
              <a:gd name="adj" fmla="val 52722"/>
            </a:avLst>
          </a:prstGeom>
          <a:solidFill>
            <a:srgbClr val="F8FAFC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53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870" b="-870"/>
          <a:stretch/>
        </p:blipFill>
        <p:spPr>
          <a:xfrm>
            <a:off x="8384134" y="6317590"/>
            <a:ext cx="105156" cy="95098"/>
          </a:xfrm>
          <a:prstGeom prst="rect">
            <a:avLst/>
          </a:prstGeom>
        </p:spPr>
      </p:pic>
      <p:sp>
        <p:nvSpPr>
          <p:cNvPr id="54" name="Text 42"/>
          <p:cNvSpPr txBox="1"/>
          <p:nvPr/>
        </p:nvSpPr>
        <p:spPr>
          <a:xfrm>
            <a:off x="8545982" y="6286500"/>
            <a:ext cx="118414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 Service</a:t>
            </a:r>
            <a:endParaRPr lang="en-US" sz="800" dirty="0"/>
          </a:p>
        </p:txBody>
      </p:sp>
      <p:sp>
        <p:nvSpPr>
          <p:cNvPr id="55" name="Shape 43"/>
          <p:cNvSpPr/>
          <p:nvPr/>
        </p:nvSpPr>
        <p:spPr>
          <a:xfrm>
            <a:off x="9826142" y="6238951"/>
            <a:ext cx="1152144" cy="256946"/>
          </a:xfrm>
          <a:prstGeom prst="roundRect">
            <a:avLst>
              <a:gd name="adj" fmla="val 52722"/>
            </a:avLst>
          </a:prstGeom>
          <a:solidFill>
            <a:srgbClr val="F8FAFC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56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870" b="-870"/>
          <a:stretch/>
        </p:blipFill>
        <p:spPr>
          <a:xfrm>
            <a:off x="9931298" y="6317590"/>
            <a:ext cx="105156" cy="95098"/>
          </a:xfrm>
          <a:prstGeom prst="rect">
            <a:avLst/>
          </a:prstGeom>
        </p:spPr>
      </p:pic>
      <p:sp>
        <p:nvSpPr>
          <p:cNvPr id="57" name="Text 44"/>
          <p:cNvSpPr txBox="1"/>
          <p:nvPr/>
        </p:nvSpPr>
        <p:spPr>
          <a:xfrm>
            <a:off x="10093147" y="6286500"/>
            <a:ext cx="86045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Views</a:t>
            </a:r>
            <a:endParaRPr lang="en-US" sz="800" dirty="0"/>
          </a:p>
        </p:txBody>
      </p:sp>
      <p:sp>
        <p:nvSpPr>
          <p:cNvPr id="58" name="Shape 45"/>
          <p:cNvSpPr/>
          <p:nvPr/>
        </p:nvSpPr>
        <p:spPr>
          <a:xfrm>
            <a:off x="7029907" y="6567221"/>
            <a:ext cx="1238098" cy="256946"/>
          </a:xfrm>
          <a:prstGeom prst="roundRect">
            <a:avLst>
              <a:gd name="adj" fmla="val 52722"/>
            </a:avLst>
          </a:prstGeom>
          <a:solidFill>
            <a:srgbClr val="F8FAFC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59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7134149" y="6645859"/>
            <a:ext cx="95098" cy="95098"/>
          </a:xfrm>
          <a:prstGeom prst="rect">
            <a:avLst/>
          </a:prstGeom>
        </p:spPr>
      </p:pic>
      <p:sp>
        <p:nvSpPr>
          <p:cNvPr id="60" name="Text 46"/>
          <p:cNvSpPr txBox="1"/>
          <p:nvPr/>
        </p:nvSpPr>
        <p:spPr>
          <a:xfrm>
            <a:off x="7286854" y="6614770"/>
            <a:ext cx="95554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Constraints</a:t>
            </a:r>
            <a:endParaRPr lang="en-US" sz="800" dirty="0"/>
          </a:p>
        </p:txBody>
      </p:sp>
      <p:sp>
        <p:nvSpPr>
          <p:cNvPr id="61" name="Shape 47"/>
          <p:cNvSpPr/>
          <p:nvPr/>
        </p:nvSpPr>
        <p:spPr>
          <a:xfrm>
            <a:off x="0" y="7658100"/>
            <a:ext cx="12191695" cy="181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2" name="Shape 48"/>
          <p:cNvSpPr/>
          <p:nvPr/>
        </p:nvSpPr>
        <p:spPr>
          <a:xfrm>
            <a:off x="0" y="7658100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63" name="Text 49"/>
          <p:cNvSpPr txBox="1"/>
          <p:nvPr/>
        </p:nvSpPr>
        <p:spPr>
          <a:xfrm>
            <a:off x="571500" y="7677302"/>
            <a:ext cx="31528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3 — Data Contracts, Governance &amp; Observability</a:t>
            </a:r>
            <a:endParaRPr lang="en-US" sz="900" dirty="0"/>
          </a:p>
        </p:txBody>
      </p:sp>
      <p:sp>
        <p:nvSpPr>
          <p:cNvPr id="64" name="Text 50"/>
          <p:cNvSpPr txBox="1"/>
          <p:nvPr/>
        </p:nvSpPr>
        <p:spPr>
          <a:xfrm>
            <a:off x="10229393" y="7677302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&amp; Proprietary</a:t>
            </a:r>
            <a:endParaRPr lang="en-US" sz="9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0" y="1067105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457200" y="314554"/>
            <a:ext cx="38340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3 — DATA CONTRACTS &amp; GOVERNANCE</a:t>
            </a:r>
            <a:endParaRPr lang="en-US" sz="1000" dirty="0"/>
          </a:p>
        </p:txBody>
      </p:sp>
      <p:sp>
        <p:nvSpPr>
          <p:cNvPr id="6" name="Text 4"/>
          <p:cNvSpPr txBox="1"/>
          <p:nvPr/>
        </p:nvSpPr>
        <p:spPr>
          <a:xfrm>
            <a:off x="457200" y="514807"/>
            <a:ext cx="692475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Matrix — Objects x Policies</a:t>
            </a:r>
            <a:endParaRPr lang="en-US" sz="2700" dirty="0"/>
          </a:p>
        </p:txBody>
      </p:sp>
      <p:sp>
        <p:nvSpPr>
          <p:cNvPr id="7" name="Text 5"/>
          <p:cNvSpPr txBox="1"/>
          <p:nvPr/>
        </p:nvSpPr>
        <p:spPr>
          <a:xfrm>
            <a:off x="10312603" y="733349"/>
            <a:ext cx="15288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 Controls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457200" y="1876349"/>
            <a:ext cx="11277295" cy="19202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609905" y="1609344"/>
            <a:ext cx="8001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UC OBJECT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2349094" y="1419149"/>
            <a:ext cx="9144" cy="3429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" name="Text 9"/>
          <p:cNvSpPr txBox="1"/>
          <p:nvPr/>
        </p:nvSpPr>
        <p:spPr>
          <a:xfrm>
            <a:off x="3045866" y="1429207"/>
            <a:ext cx="5385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Owner</a:t>
            </a:r>
            <a:endParaRPr lang="en-US" sz="1000" dirty="0"/>
          </a:p>
        </p:txBody>
      </p:sp>
      <p:sp>
        <p:nvSpPr>
          <p:cNvPr id="12" name="Text 10"/>
          <p:cNvSpPr txBox="1"/>
          <p:nvPr/>
        </p:nvSpPr>
        <p:spPr>
          <a:xfrm>
            <a:off x="2916022" y="1609344"/>
            <a:ext cx="7818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/ Group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241902" y="1419149"/>
            <a:ext cx="9144" cy="3429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4" name="Text 12"/>
          <p:cNvSpPr txBox="1"/>
          <p:nvPr/>
        </p:nvSpPr>
        <p:spPr>
          <a:xfrm>
            <a:off x="4830775" y="1429207"/>
            <a:ext cx="7479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Privileges</a:t>
            </a:r>
            <a:endParaRPr lang="en-US" sz="1000" dirty="0"/>
          </a:p>
        </p:txBody>
      </p:sp>
      <p:sp>
        <p:nvSpPr>
          <p:cNvPr id="15" name="Text 13"/>
          <p:cNvSpPr txBox="1"/>
          <p:nvPr/>
        </p:nvSpPr>
        <p:spPr>
          <a:xfrm>
            <a:off x="4578401" y="1609344"/>
            <a:ext cx="12481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RBAC (Grant/Revoke)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6133795" y="1419149"/>
            <a:ext cx="9144" cy="3429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7" name="Text 15"/>
          <p:cNvSpPr txBox="1"/>
          <p:nvPr/>
        </p:nvSpPr>
        <p:spPr>
          <a:xfrm>
            <a:off x="6751015" y="1429207"/>
            <a:ext cx="7004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Tags / PII</a:t>
            </a:r>
            <a:endParaRPr lang="en-US" sz="1000" dirty="0"/>
          </a:p>
        </p:txBody>
      </p:sp>
      <p:sp>
        <p:nvSpPr>
          <p:cNvPr id="18" name="Text 16"/>
          <p:cNvSpPr txBox="1"/>
          <p:nvPr/>
        </p:nvSpPr>
        <p:spPr>
          <a:xfrm>
            <a:off x="6684264" y="1609344"/>
            <a:ext cx="8193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Classification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8026603" y="1419149"/>
            <a:ext cx="9144" cy="3429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0" name="Text 18"/>
          <p:cNvSpPr txBox="1"/>
          <p:nvPr/>
        </p:nvSpPr>
        <p:spPr>
          <a:xfrm>
            <a:off x="8451799" y="1429207"/>
            <a:ext cx="10817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Row/Col Policy</a:t>
            </a:r>
            <a:endParaRPr lang="en-US" sz="1000" dirty="0"/>
          </a:p>
        </p:txBody>
      </p:sp>
      <p:sp>
        <p:nvSpPr>
          <p:cNvPr id="21" name="Text 19"/>
          <p:cNvSpPr txBox="1"/>
          <p:nvPr/>
        </p:nvSpPr>
        <p:spPr>
          <a:xfrm>
            <a:off x="8378647" y="1609344"/>
            <a:ext cx="12097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Fine-grained Access</a:t>
            </a:r>
            <a:endParaRPr lang="en-US" sz="900" dirty="0"/>
          </a:p>
        </p:txBody>
      </p:sp>
      <p:sp>
        <p:nvSpPr>
          <p:cNvPr id="22" name="Shape 20"/>
          <p:cNvSpPr/>
          <p:nvPr/>
        </p:nvSpPr>
        <p:spPr>
          <a:xfrm>
            <a:off x="9918497" y="1419149"/>
            <a:ext cx="9144" cy="3429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3" name="Text 21"/>
          <p:cNvSpPr txBox="1"/>
          <p:nvPr/>
        </p:nvSpPr>
        <p:spPr>
          <a:xfrm>
            <a:off x="10340035" y="1429207"/>
            <a:ext cx="10908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/ Lineage</a:t>
            </a:r>
            <a:endParaRPr lang="en-US" sz="1000" dirty="0"/>
          </a:p>
        </p:txBody>
      </p:sp>
      <p:sp>
        <p:nvSpPr>
          <p:cNvPr id="24" name="Text 22"/>
          <p:cNvSpPr txBox="1"/>
          <p:nvPr/>
        </p:nvSpPr>
        <p:spPr>
          <a:xfrm>
            <a:off x="10437876" y="1609344"/>
            <a:ext cx="8769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</a:t>
            </a:r>
            <a:endParaRPr lang="en-US" sz="900" dirty="0"/>
          </a:p>
        </p:txBody>
      </p:sp>
      <p:sp>
        <p:nvSpPr>
          <p:cNvPr id="25" name="Shape 23"/>
          <p:cNvSpPr/>
          <p:nvPr/>
        </p:nvSpPr>
        <p:spPr>
          <a:xfrm>
            <a:off x="457200" y="2619756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26" name="Shape 24"/>
          <p:cNvSpPr/>
          <p:nvPr/>
        </p:nvSpPr>
        <p:spPr>
          <a:xfrm>
            <a:off x="609905" y="2143354"/>
            <a:ext cx="304495" cy="304495"/>
          </a:xfrm>
          <a:prstGeom prst="roundRect">
            <a:avLst>
              <a:gd name="adj" fmla="val 37538"/>
            </a:avLst>
          </a:prstGeom>
          <a:solidFill>
            <a:srgbClr val="DBEAFE"/>
          </a:solidFill>
          <a:ln/>
        </p:spPr>
      </p:sp>
      <p:pic>
        <p:nvPicPr>
          <p:cNvPr id="2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100" b="-1100"/>
          <a:stretch/>
        </p:blipFill>
        <p:spPr>
          <a:xfrm>
            <a:off x="705002" y="2229307"/>
            <a:ext cx="114300" cy="133502"/>
          </a:xfrm>
          <a:prstGeom prst="rect">
            <a:avLst/>
          </a:prstGeom>
        </p:spPr>
      </p:pic>
      <p:sp>
        <p:nvSpPr>
          <p:cNvPr id="28" name="Text 25"/>
          <p:cNvSpPr txBox="1"/>
          <p:nvPr/>
        </p:nvSpPr>
        <p:spPr>
          <a:xfrm>
            <a:off x="1028700" y="2210105"/>
            <a:ext cx="6144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Catalog</a:t>
            </a:r>
            <a:endParaRPr lang="en-US" sz="1000" dirty="0"/>
          </a:p>
        </p:txBody>
      </p:sp>
      <p:pic>
        <p:nvPicPr>
          <p:cNvPr id="2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81198" y="2219249"/>
            <a:ext cx="152705" cy="152705"/>
          </a:xfrm>
          <a:prstGeom prst="rect">
            <a:avLst/>
          </a:prstGeom>
        </p:spPr>
      </p:pic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074006" y="2085746"/>
            <a:ext cx="152705" cy="152705"/>
          </a:xfrm>
          <a:prstGeom prst="rect">
            <a:avLst/>
          </a:prstGeom>
        </p:spPr>
      </p:pic>
      <p:sp>
        <p:nvSpPr>
          <p:cNvPr id="31" name="Text 26"/>
          <p:cNvSpPr txBox="1"/>
          <p:nvPr/>
        </p:nvSpPr>
        <p:spPr>
          <a:xfrm>
            <a:off x="4636008" y="2295144"/>
            <a:ext cx="11430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/ CREATE</a:t>
            </a:r>
            <a:endParaRPr lang="en-US" sz="1200" dirty="0"/>
          </a:p>
        </p:txBody>
      </p:sp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965899" y="2219249"/>
            <a:ext cx="152705" cy="152705"/>
          </a:xfrm>
          <a:prstGeom prst="rect">
            <a:avLst/>
          </a:prstGeom>
        </p:spPr>
      </p:pic>
      <p:sp>
        <p:nvSpPr>
          <p:cNvPr id="33" name="Text 27"/>
          <p:cNvSpPr txBox="1"/>
          <p:nvPr/>
        </p:nvSpPr>
        <p:spPr>
          <a:xfrm>
            <a:off x="8876995" y="2219249"/>
            <a:ext cx="2002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</a:t>
            </a:r>
            <a:endParaRPr lang="en-US" sz="900" dirty="0"/>
          </a:p>
        </p:txBody>
      </p:sp>
      <p:pic>
        <p:nvPicPr>
          <p:cNvPr id="34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0750601" y="2219249"/>
            <a:ext cx="152705" cy="152705"/>
          </a:xfrm>
          <a:prstGeom prst="rect">
            <a:avLst/>
          </a:prstGeom>
        </p:spPr>
      </p:pic>
      <p:sp>
        <p:nvSpPr>
          <p:cNvPr id="35" name="Shape 28"/>
          <p:cNvSpPr/>
          <p:nvPr/>
        </p:nvSpPr>
        <p:spPr>
          <a:xfrm>
            <a:off x="457200" y="3277210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6" name="Shape 29"/>
          <p:cNvSpPr/>
          <p:nvPr/>
        </p:nvSpPr>
        <p:spPr>
          <a:xfrm>
            <a:off x="609905" y="2800807"/>
            <a:ext cx="304495" cy="304495"/>
          </a:xfrm>
          <a:prstGeom prst="roundRect">
            <a:avLst>
              <a:gd name="adj" fmla="val 37538"/>
            </a:avLst>
          </a:prstGeom>
          <a:solidFill>
            <a:srgbClr val="E0E7FF"/>
          </a:solidFill>
          <a:ln/>
        </p:spPr>
      </p:sp>
      <p:pic>
        <p:nvPicPr>
          <p:cNvPr id="37" name="Image 5" descr="preencoded.png">    </p:cNvPr>
          <p:cNvPicPr>
            <a:picLocks noChangeAspect="1"/>
          </p:cNvPicPr>
          <p:nvPr/>
        </p:nvPicPr>
        <p:blipFill>
          <a:blip r:embed="rId6"/>
          <a:srcRect l="-837" r="-837" t="0" b="0"/>
          <a:stretch/>
        </p:blipFill>
        <p:spPr>
          <a:xfrm>
            <a:off x="685800" y="2885846"/>
            <a:ext cx="152705" cy="133502"/>
          </a:xfrm>
          <a:prstGeom prst="rect">
            <a:avLst/>
          </a:prstGeom>
        </p:spPr>
      </p:pic>
      <p:sp>
        <p:nvSpPr>
          <p:cNvPr id="38" name="Text 30"/>
          <p:cNvSpPr txBox="1"/>
          <p:nvPr/>
        </p:nvSpPr>
        <p:spPr>
          <a:xfrm>
            <a:off x="1028700" y="2866644"/>
            <a:ext cx="6336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</a:t>
            </a:r>
            <a:endParaRPr lang="en-US" sz="1000" dirty="0"/>
          </a:p>
        </p:txBody>
      </p:sp>
      <p:pic>
        <p:nvPicPr>
          <p:cNvPr id="39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181198" y="2876702"/>
            <a:ext cx="152705" cy="152705"/>
          </a:xfrm>
          <a:prstGeom prst="rect">
            <a:avLst/>
          </a:prstGeom>
        </p:spPr>
      </p:pic>
      <p:pic>
        <p:nvPicPr>
          <p:cNvPr id="40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074006" y="2743200"/>
            <a:ext cx="152705" cy="152705"/>
          </a:xfrm>
          <a:prstGeom prst="rect">
            <a:avLst/>
          </a:prstGeom>
        </p:spPr>
      </p:pic>
      <p:sp>
        <p:nvSpPr>
          <p:cNvPr id="41" name="Text 31"/>
          <p:cNvSpPr txBox="1"/>
          <p:nvPr/>
        </p:nvSpPr>
        <p:spPr>
          <a:xfrm>
            <a:off x="4277563" y="2952598"/>
            <a:ext cx="18672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/ CREATE / SELECT</a:t>
            </a:r>
            <a:endParaRPr lang="en-US" sz="1200" dirty="0"/>
          </a:p>
        </p:txBody>
      </p:sp>
      <p:pic>
        <p:nvPicPr>
          <p:cNvPr id="42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6965899" y="2876702"/>
            <a:ext cx="152705" cy="152705"/>
          </a:xfrm>
          <a:prstGeom prst="rect">
            <a:avLst/>
          </a:prstGeom>
        </p:spPr>
      </p:pic>
      <p:sp>
        <p:nvSpPr>
          <p:cNvPr id="43" name="Text 32"/>
          <p:cNvSpPr txBox="1"/>
          <p:nvPr/>
        </p:nvSpPr>
        <p:spPr>
          <a:xfrm>
            <a:off x="8876995" y="2876702"/>
            <a:ext cx="2002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</a:t>
            </a:r>
            <a:endParaRPr lang="en-US" sz="900" dirty="0"/>
          </a:p>
        </p:txBody>
      </p:sp>
      <p:pic>
        <p:nvPicPr>
          <p:cNvPr id="44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0750601" y="2876702"/>
            <a:ext cx="152705" cy="152705"/>
          </a:xfrm>
          <a:prstGeom prst="rect">
            <a:avLst/>
          </a:prstGeom>
        </p:spPr>
      </p:pic>
      <p:sp>
        <p:nvSpPr>
          <p:cNvPr id="45" name="Shape 33"/>
          <p:cNvSpPr/>
          <p:nvPr/>
        </p:nvSpPr>
        <p:spPr>
          <a:xfrm>
            <a:off x="457200" y="3286354"/>
            <a:ext cx="11277295" cy="886054"/>
          </a:xfrm>
          <a:prstGeom prst="rect">
            <a:avLst/>
          </a:prstGeom>
          <a:solidFill>
            <a:srgbClr val="FFFBEB"/>
          </a:solidFill>
          <a:ln/>
        </p:spPr>
      </p:sp>
      <p:sp>
        <p:nvSpPr>
          <p:cNvPr id="46" name="Shape 34"/>
          <p:cNvSpPr/>
          <p:nvPr/>
        </p:nvSpPr>
        <p:spPr>
          <a:xfrm>
            <a:off x="457200" y="4163263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7" name="Shape 35"/>
          <p:cNvSpPr/>
          <p:nvPr/>
        </p:nvSpPr>
        <p:spPr>
          <a:xfrm>
            <a:off x="457200" y="3286354"/>
            <a:ext cx="38405" cy="875995"/>
          </a:xfrm>
          <a:prstGeom prst="rect">
            <a:avLst/>
          </a:prstGeom>
          <a:solidFill>
            <a:srgbClr val="FBBF24"/>
          </a:solidFill>
          <a:ln/>
        </p:spPr>
      </p:sp>
      <p:sp>
        <p:nvSpPr>
          <p:cNvPr id="48" name="Shape 36"/>
          <p:cNvSpPr/>
          <p:nvPr/>
        </p:nvSpPr>
        <p:spPr>
          <a:xfrm>
            <a:off x="609905" y="3571646"/>
            <a:ext cx="286207" cy="304495"/>
          </a:xfrm>
          <a:prstGeom prst="roundRect">
            <a:avLst>
              <a:gd name="adj" fmla="val 42599"/>
            </a:avLst>
          </a:prstGeom>
          <a:solidFill>
            <a:srgbClr val="FEF3C7"/>
          </a:solidFill>
          <a:ln/>
        </p:spPr>
      </p:sp>
      <p:pic>
        <p:nvPicPr>
          <p:cNvPr id="49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83057" y="3657600"/>
            <a:ext cx="133502" cy="133502"/>
          </a:xfrm>
          <a:prstGeom prst="rect">
            <a:avLst/>
          </a:prstGeom>
        </p:spPr>
      </p:pic>
      <p:sp>
        <p:nvSpPr>
          <p:cNvPr id="50" name="Text 37"/>
          <p:cNvSpPr txBox="1"/>
          <p:nvPr/>
        </p:nvSpPr>
        <p:spPr>
          <a:xfrm>
            <a:off x="1004011" y="3409798"/>
            <a:ext cx="9006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/ View</a:t>
            </a:r>
            <a:endParaRPr lang="en-US" sz="1000" dirty="0"/>
          </a:p>
        </p:txBody>
      </p:sp>
      <p:sp>
        <p:nvSpPr>
          <p:cNvPr id="51" name="Text 38"/>
          <p:cNvSpPr txBox="1"/>
          <p:nvPr/>
        </p:nvSpPr>
        <p:spPr>
          <a:xfrm>
            <a:off x="1004011" y="3610051"/>
            <a:ext cx="104790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Data Asset</a:t>
            </a:r>
            <a:endParaRPr lang="en-US" sz="1200" dirty="0"/>
          </a:p>
        </p:txBody>
      </p:sp>
      <p:pic>
        <p:nvPicPr>
          <p:cNvPr id="52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3181198" y="3648456"/>
            <a:ext cx="152705" cy="152705"/>
          </a:xfrm>
          <a:prstGeom prst="rect">
            <a:avLst/>
          </a:prstGeom>
        </p:spPr>
      </p:pic>
      <p:pic>
        <p:nvPicPr>
          <p:cNvPr id="53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5074006" y="3514954"/>
            <a:ext cx="152705" cy="152705"/>
          </a:xfrm>
          <a:prstGeom prst="rect">
            <a:avLst/>
          </a:prstGeom>
        </p:spPr>
      </p:pic>
      <p:sp>
        <p:nvSpPr>
          <p:cNvPr id="54" name="Text 39"/>
          <p:cNvSpPr txBox="1"/>
          <p:nvPr/>
        </p:nvSpPr>
        <p:spPr>
          <a:xfrm>
            <a:off x="4491533" y="3724351"/>
            <a:ext cx="143835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/ MODIFY</a:t>
            </a:r>
            <a:endParaRPr lang="en-US" sz="1200" dirty="0"/>
          </a:p>
        </p:txBody>
      </p:sp>
      <p:pic>
        <p:nvPicPr>
          <p:cNvPr id="5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6965899" y="3504895"/>
            <a:ext cx="152705" cy="152705"/>
          </a:xfrm>
          <a:prstGeom prst="rect">
            <a:avLst/>
          </a:prstGeom>
        </p:spPr>
      </p:pic>
      <p:sp>
        <p:nvSpPr>
          <p:cNvPr id="56" name="Shape 40"/>
          <p:cNvSpPr/>
          <p:nvPr/>
        </p:nvSpPr>
        <p:spPr>
          <a:xfrm>
            <a:off x="6474866" y="3696005"/>
            <a:ext cx="1143000" cy="247802"/>
          </a:xfrm>
          <a:prstGeom prst="roundRect">
            <a:avLst>
              <a:gd name="adj" fmla="val 56770"/>
            </a:avLst>
          </a:prstGeom>
          <a:solidFill>
            <a:srgbClr val="FFFFFF"/>
          </a:solidFill>
          <a:ln w="12700">
            <a:solidFill>
              <a:srgbClr val="FDE68A"/>
            </a:solidFill>
            <a:prstDash val="solid"/>
          </a:ln>
        </p:spPr>
      </p:sp>
      <p:sp>
        <p:nvSpPr>
          <p:cNvPr id="57" name="Text 41"/>
          <p:cNvSpPr txBox="1"/>
          <p:nvPr/>
        </p:nvSpPr>
        <p:spPr>
          <a:xfrm>
            <a:off x="6560820" y="3724351"/>
            <a:ext cx="10863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 Tags</a:t>
            </a:r>
            <a:endParaRPr lang="en-US" sz="1200" dirty="0"/>
          </a:p>
        </p:txBody>
      </p:sp>
      <p:pic>
        <p:nvPicPr>
          <p:cNvPr id="58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8857793" y="3514954"/>
            <a:ext cx="152705" cy="152705"/>
          </a:xfrm>
          <a:prstGeom prst="rect">
            <a:avLst/>
          </a:prstGeom>
        </p:spPr>
      </p:pic>
      <p:sp>
        <p:nvSpPr>
          <p:cNvPr id="59" name="Text 42"/>
          <p:cNvSpPr txBox="1"/>
          <p:nvPr/>
        </p:nvSpPr>
        <p:spPr>
          <a:xfrm>
            <a:off x="8197596" y="3724351"/>
            <a:ext cx="15910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 Filters &amp; Masks</a:t>
            </a:r>
            <a:endParaRPr lang="en-US" sz="1200" dirty="0"/>
          </a:p>
        </p:txBody>
      </p:sp>
      <p:pic>
        <p:nvPicPr>
          <p:cNvPr id="60" name="Image 15" descr="preencoded.png">    </p:cNvPr>
          <p:cNvPicPr>
            <a:picLocks noChangeAspect="1"/>
          </p:cNvPicPr>
          <p:nvPr/>
        </p:nvPicPr>
        <p:blipFill>
          <a:blip r:embed="rId16"/>
          <a:srcRect l="-33" r="-33" t="0" b="0"/>
          <a:stretch/>
        </p:blipFill>
        <p:spPr>
          <a:xfrm>
            <a:off x="10740542" y="3514954"/>
            <a:ext cx="171907" cy="152705"/>
          </a:xfrm>
          <a:prstGeom prst="rect">
            <a:avLst/>
          </a:prstGeom>
        </p:spPr>
      </p:pic>
      <p:sp>
        <p:nvSpPr>
          <p:cNvPr id="61" name="Text 43"/>
          <p:cNvSpPr txBox="1"/>
          <p:nvPr/>
        </p:nvSpPr>
        <p:spPr>
          <a:xfrm>
            <a:off x="10231222" y="3724351"/>
            <a:ext cx="13149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 Lineage</a:t>
            </a:r>
            <a:endParaRPr lang="en-US" sz="1200" dirty="0"/>
          </a:p>
        </p:txBody>
      </p:sp>
      <p:sp>
        <p:nvSpPr>
          <p:cNvPr id="62" name="Shape 44"/>
          <p:cNvSpPr/>
          <p:nvPr/>
        </p:nvSpPr>
        <p:spPr>
          <a:xfrm>
            <a:off x="457200" y="4820717"/>
            <a:ext cx="112772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3" name="Shape 45"/>
          <p:cNvSpPr/>
          <p:nvPr/>
        </p:nvSpPr>
        <p:spPr>
          <a:xfrm>
            <a:off x="609905" y="4343400"/>
            <a:ext cx="304495" cy="304495"/>
          </a:xfrm>
          <a:prstGeom prst="roundRect">
            <a:avLst>
              <a:gd name="adj" fmla="val 37538"/>
            </a:avLst>
          </a:prstGeom>
          <a:solidFill>
            <a:srgbClr val="FCE7F3"/>
          </a:solidFill>
          <a:ln/>
        </p:spPr>
      </p:sp>
      <p:pic>
        <p:nvPicPr>
          <p:cNvPr id="64" name="Image 16" descr="preencoded.png">    </p:cNvPr>
          <p:cNvPicPr>
            <a:picLocks noChangeAspect="1"/>
          </p:cNvPicPr>
          <p:nvPr/>
        </p:nvPicPr>
        <p:blipFill>
          <a:blip r:embed="rId17"/>
          <a:srcRect l="-1507" r="-1507" t="0" b="0"/>
          <a:stretch/>
        </p:blipFill>
        <p:spPr>
          <a:xfrm>
            <a:off x="676656" y="4429354"/>
            <a:ext cx="171907" cy="133502"/>
          </a:xfrm>
          <a:prstGeom prst="rect">
            <a:avLst/>
          </a:prstGeom>
        </p:spPr>
      </p:pic>
      <p:sp>
        <p:nvSpPr>
          <p:cNvPr id="65" name="Text 46"/>
          <p:cNvSpPr txBox="1"/>
          <p:nvPr/>
        </p:nvSpPr>
        <p:spPr>
          <a:xfrm>
            <a:off x="1028700" y="4410151"/>
            <a:ext cx="6720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</a:t>
            </a:r>
            <a:endParaRPr lang="en-US" sz="1000" dirty="0"/>
          </a:p>
        </p:txBody>
      </p:sp>
      <p:pic>
        <p:nvPicPr>
          <p:cNvPr id="66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3181198" y="4419295"/>
            <a:ext cx="152705" cy="152705"/>
          </a:xfrm>
          <a:prstGeom prst="rect">
            <a:avLst/>
          </a:prstGeom>
        </p:spPr>
      </p:pic>
      <p:pic>
        <p:nvPicPr>
          <p:cNvPr id="67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5074006" y="4286707"/>
            <a:ext cx="152705" cy="152705"/>
          </a:xfrm>
          <a:prstGeom prst="rect">
            <a:avLst/>
          </a:prstGeom>
        </p:spPr>
      </p:pic>
      <p:sp>
        <p:nvSpPr>
          <p:cNvPr id="68" name="Text 47"/>
          <p:cNvSpPr txBox="1"/>
          <p:nvPr/>
        </p:nvSpPr>
        <p:spPr>
          <a:xfrm>
            <a:off x="4798771" y="4496105"/>
            <a:ext cx="8193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</a:t>
            </a:r>
            <a:endParaRPr lang="en-US" sz="1200" dirty="0"/>
          </a:p>
        </p:txBody>
      </p:sp>
      <p:pic>
        <p:nvPicPr>
          <p:cNvPr id="69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6965899" y="4419295"/>
            <a:ext cx="152705" cy="152705"/>
          </a:xfrm>
          <a:prstGeom prst="rect">
            <a:avLst/>
          </a:prstGeom>
        </p:spPr>
      </p:pic>
      <p:sp>
        <p:nvSpPr>
          <p:cNvPr id="70" name="Text 48"/>
          <p:cNvSpPr txBox="1"/>
          <p:nvPr/>
        </p:nvSpPr>
        <p:spPr>
          <a:xfrm>
            <a:off x="8551469" y="4419295"/>
            <a:ext cx="8577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in Policy</a:t>
            </a:r>
            <a:endParaRPr lang="en-US" sz="900" dirty="0"/>
          </a:p>
        </p:txBody>
      </p:sp>
      <p:pic>
        <p:nvPicPr>
          <p:cNvPr id="71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10750601" y="4419295"/>
            <a:ext cx="152705" cy="152705"/>
          </a:xfrm>
          <a:prstGeom prst="rect">
            <a:avLst/>
          </a:prstGeom>
        </p:spPr>
      </p:pic>
      <p:sp>
        <p:nvSpPr>
          <p:cNvPr id="72" name="Shape 49"/>
          <p:cNvSpPr/>
          <p:nvPr/>
        </p:nvSpPr>
        <p:spPr>
          <a:xfrm>
            <a:off x="609905" y="5000854"/>
            <a:ext cx="304495" cy="304495"/>
          </a:xfrm>
          <a:prstGeom prst="roundRect">
            <a:avLst>
              <a:gd name="adj" fmla="val 37538"/>
            </a:avLst>
          </a:prstGeom>
          <a:solidFill>
            <a:srgbClr val="F3F4F6"/>
          </a:solidFill>
          <a:ln/>
        </p:spPr>
      </p:sp>
      <p:pic>
        <p:nvPicPr>
          <p:cNvPr id="73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694944" y="5086807"/>
            <a:ext cx="133502" cy="133502"/>
          </a:xfrm>
          <a:prstGeom prst="rect">
            <a:avLst/>
          </a:prstGeom>
        </p:spPr>
      </p:pic>
      <p:sp>
        <p:nvSpPr>
          <p:cNvPr id="74" name="Text 50"/>
          <p:cNvSpPr txBox="1"/>
          <p:nvPr/>
        </p:nvSpPr>
        <p:spPr>
          <a:xfrm>
            <a:off x="1028700" y="4953305"/>
            <a:ext cx="5961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Volume</a:t>
            </a:r>
            <a:endParaRPr lang="en-US" sz="1000" dirty="0"/>
          </a:p>
        </p:txBody>
      </p:sp>
      <p:sp>
        <p:nvSpPr>
          <p:cNvPr id="75" name="Text 51"/>
          <p:cNvSpPr txBox="1"/>
          <p:nvPr/>
        </p:nvSpPr>
        <p:spPr>
          <a:xfrm>
            <a:off x="1028700" y="5152644"/>
            <a:ext cx="10671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Unstructured</a:t>
            </a:r>
            <a:endParaRPr lang="en-US" sz="1200" dirty="0"/>
          </a:p>
        </p:txBody>
      </p:sp>
      <p:pic>
        <p:nvPicPr>
          <p:cNvPr id="76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3181198" y="5076749"/>
            <a:ext cx="152705" cy="152705"/>
          </a:xfrm>
          <a:prstGeom prst="rect">
            <a:avLst/>
          </a:prstGeom>
        </p:spPr>
      </p:pic>
      <p:pic>
        <p:nvPicPr>
          <p:cNvPr id="77" name="Image 23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5074006" y="4943246"/>
            <a:ext cx="152705" cy="152705"/>
          </a:xfrm>
          <a:prstGeom prst="rect">
            <a:avLst/>
          </a:prstGeom>
        </p:spPr>
      </p:pic>
      <p:sp>
        <p:nvSpPr>
          <p:cNvPr id="78" name="Text 52"/>
          <p:cNvSpPr txBox="1"/>
          <p:nvPr/>
        </p:nvSpPr>
        <p:spPr>
          <a:xfrm>
            <a:off x="4637837" y="5152644"/>
            <a:ext cx="11430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 / WRITE</a:t>
            </a:r>
            <a:endParaRPr lang="en-US" sz="1200" dirty="0"/>
          </a:p>
        </p:txBody>
      </p:sp>
      <p:pic>
        <p:nvPicPr>
          <p:cNvPr id="79" name="Image 24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6965899" y="5076749"/>
            <a:ext cx="152705" cy="152705"/>
          </a:xfrm>
          <a:prstGeom prst="rect">
            <a:avLst/>
          </a:prstGeom>
        </p:spPr>
      </p:pic>
      <p:sp>
        <p:nvSpPr>
          <p:cNvPr id="80" name="Text 53"/>
          <p:cNvSpPr txBox="1"/>
          <p:nvPr/>
        </p:nvSpPr>
        <p:spPr>
          <a:xfrm>
            <a:off x="8876995" y="5076749"/>
            <a:ext cx="2002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</a:t>
            </a:r>
            <a:endParaRPr lang="en-US" sz="900" dirty="0"/>
          </a:p>
        </p:txBody>
      </p:sp>
      <p:pic>
        <p:nvPicPr>
          <p:cNvPr id="81" name="Image 2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10750601" y="5076749"/>
            <a:ext cx="152705" cy="152705"/>
          </a:xfrm>
          <a:prstGeom prst="rect">
            <a:avLst/>
          </a:prstGeom>
        </p:spPr>
      </p:pic>
      <p:sp>
        <p:nvSpPr>
          <p:cNvPr id="82" name="Shape 54"/>
          <p:cNvSpPr/>
          <p:nvPr/>
        </p:nvSpPr>
        <p:spPr>
          <a:xfrm>
            <a:off x="4010558" y="5896051"/>
            <a:ext cx="9144" cy="790956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3" name="Text 55"/>
          <p:cNvSpPr txBox="1"/>
          <p:nvPr/>
        </p:nvSpPr>
        <p:spPr>
          <a:xfrm>
            <a:off x="457200" y="5896051"/>
            <a:ext cx="13716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CONTROLS</a:t>
            </a:r>
            <a:endParaRPr lang="en-US" sz="900" dirty="0"/>
          </a:p>
        </p:txBody>
      </p:sp>
      <p:sp>
        <p:nvSpPr>
          <p:cNvPr id="84" name="Text 56"/>
          <p:cNvSpPr txBox="1"/>
          <p:nvPr/>
        </p:nvSpPr>
        <p:spPr>
          <a:xfrm>
            <a:off x="457200" y="6124651"/>
            <a:ext cx="24862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Unity Catalog for RBAC &amp; Attribute Tags</a:t>
            </a:r>
            <a:endParaRPr lang="en-US" sz="900" dirty="0"/>
          </a:p>
        </p:txBody>
      </p:sp>
      <p:sp>
        <p:nvSpPr>
          <p:cNvPr id="85" name="Text 57"/>
          <p:cNvSpPr txBox="1"/>
          <p:nvPr/>
        </p:nvSpPr>
        <p:spPr>
          <a:xfrm>
            <a:off x="457200" y="6314846"/>
            <a:ext cx="23628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Delta Table Properties for Constraints</a:t>
            </a:r>
            <a:endParaRPr lang="en-US" sz="900" dirty="0"/>
          </a:p>
        </p:txBody>
      </p:sp>
      <p:sp>
        <p:nvSpPr>
          <p:cNvPr id="86" name="Shape 58"/>
          <p:cNvSpPr/>
          <p:nvPr/>
        </p:nvSpPr>
        <p:spPr>
          <a:xfrm>
            <a:off x="7871155" y="5896051"/>
            <a:ext cx="9144" cy="790956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7" name="Text 59"/>
          <p:cNvSpPr txBox="1"/>
          <p:nvPr/>
        </p:nvSpPr>
        <p:spPr>
          <a:xfrm>
            <a:off x="4317797" y="5896051"/>
            <a:ext cx="12481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&amp; AUDIT</a:t>
            </a:r>
            <a:endParaRPr lang="en-US" sz="900" dirty="0"/>
          </a:p>
        </p:txBody>
      </p:sp>
      <p:sp>
        <p:nvSpPr>
          <p:cNvPr id="88" name="Text 60"/>
          <p:cNvSpPr txBox="1"/>
          <p:nvPr/>
        </p:nvSpPr>
        <p:spPr>
          <a:xfrm>
            <a:off x="4317797" y="6124651"/>
            <a:ext cx="20007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 (audit_logs, lineage)</a:t>
            </a:r>
            <a:endParaRPr lang="en-US" sz="900" dirty="0"/>
          </a:p>
        </p:txBody>
      </p:sp>
      <p:sp>
        <p:nvSpPr>
          <p:cNvPr id="89" name="Text 61"/>
          <p:cNvSpPr txBox="1"/>
          <p:nvPr/>
        </p:nvSpPr>
        <p:spPr>
          <a:xfrm>
            <a:off x="4317797" y="6314846"/>
            <a:ext cx="22293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Lineage Explorer (Column-level impact)</a:t>
            </a:r>
            <a:endParaRPr lang="en-US" sz="900" dirty="0"/>
          </a:p>
        </p:txBody>
      </p:sp>
      <p:sp>
        <p:nvSpPr>
          <p:cNvPr id="90" name="Text 62"/>
          <p:cNvSpPr txBox="1"/>
          <p:nvPr/>
        </p:nvSpPr>
        <p:spPr>
          <a:xfrm>
            <a:off x="8178394" y="5896051"/>
            <a:ext cx="12390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POLICY STRATEGY</a:t>
            </a:r>
            <a:endParaRPr lang="en-US" sz="900" dirty="0"/>
          </a:p>
        </p:txBody>
      </p:sp>
      <p:sp>
        <p:nvSpPr>
          <p:cNvPr id="91" name="Text 63"/>
          <p:cNvSpPr txBox="1"/>
          <p:nvPr/>
        </p:nvSpPr>
        <p:spPr>
          <a:xfrm>
            <a:off x="8178394" y="6143854"/>
            <a:ext cx="3553358" cy="514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Row Filters and Column Masks with dynamic functions (e.g., is_member()) to enforce access without creating view proliferation.</a:t>
            </a:r>
            <a:endParaRPr lang="en-US" sz="900" dirty="0"/>
          </a:p>
        </p:txBody>
      </p:sp>
      <p:sp>
        <p:nvSpPr>
          <p:cNvPr id="92" name="Text 64"/>
          <p:cNvSpPr txBox="1"/>
          <p:nvPr/>
        </p:nvSpPr>
        <p:spPr>
          <a:xfrm>
            <a:off x="11818620" y="6515100"/>
            <a:ext cx="2386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46</a:t>
            </a:r>
            <a:endParaRPr lang="en-US" sz="9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771754"/>
            <a:ext cx="609905" cy="3840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8" name="Shape 6"/>
          <p:cNvSpPr/>
          <p:nvPr/>
        </p:nvSpPr>
        <p:spPr>
          <a:xfrm>
            <a:off x="1104595" y="5210251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-2512" r="-2512" t="0" b="0"/>
          <a:stretch/>
        </p:blipFill>
        <p:spPr>
          <a:xfrm>
            <a:off x="1242670" y="5333695"/>
            <a:ext cx="105156" cy="133502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2305202" y="5210251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428646" y="5333695"/>
            <a:ext cx="133502" cy="133502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3504895" y="5210251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FEF2F2"/>
          </a:solidFill>
          <a:ln w="25400">
            <a:solidFill>
              <a:srgbClr val="EF4444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629254" y="5333695"/>
            <a:ext cx="133502" cy="133502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4705502" y="5210251"/>
            <a:ext cx="381305" cy="381305"/>
          </a:xfrm>
          <a:prstGeom prst="roundRect">
            <a:avLst>
              <a:gd name="adj" fmla="val 239808"/>
            </a:avLst>
          </a:prstGeom>
          <a:noFill/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rcRect l="-837" r="-837" t="0" b="0"/>
          <a:stretch/>
        </p:blipFill>
        <p:spPr>
          <a:xfrm>
            <a:off x="4819802" y="5333695"/>
            <a:ext cx="152705" cy="133502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5905195" y="5210251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F9FAFB"/>
          </a:solidFill>
          <a:ln w="12700">
            <a:solidFill>
              <a:srgbClr val="D1D5D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029554" y="5333695"/>
            <a:ext cx="133502" cy="133502"/>
          </a:xfrm>
          <a:prstGeom prst="rect">
            <a:avLst/>
          </a:prstGeom>
        </p:spPr>
      </p:pic>
      <p:sp>
        <p:nvSpPr>
          <p:cNvPr id="18" name="Text 11"/>
          <p:cNvSpPr txBox="1"/>
          <p:nvPr/>
        </p:nvSpPr>
        <p:spPr>
          <a:xfrm>
            <a:off x="1676095" y="705002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 02</a:t>
            </a:r>
            <a:endParaRPr lang="en-US" sz="1000" dirty="0"/>
          </a:p>
        </p:txBody>
      </p:sp>
      <p:sp>
        <p:nvSpPr>
          <p:cNvPr id="19" name="Text 12"/>
          <p:cNvSpPr txBox="1"/>
          <p:nvPr/>
        </p:nvSpPr>
        <p:spPr>
          <a:xfrm>
            <a:off x="914400" y="1200607"/>
            <a:ext cx="6001207" cy="21150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Contracts Lifecycle &amp; Enforcement Points</a:t>
            </a:r>
            <a:endParaRPr lang="en-US" sz="4500" dirty="0"/>
          </a:p>
        </p:txBody>
      </p:sp>
      <p:sp>
        <p:nvSpPr>
          <p:cNvPr id="20" name="Text 13"/>
          <p:cNvSpPr txBox="1"/>
          <p:nvPr/>
        </p:nvSpPr>
        <p:spPr>
          <a:xfrm>
            <a:off x="914400" y="3685946"/>
            <a:ext cx="5972861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holistic approach to managing data quality through the five critical stages: Define → Validate → Enforce → Observe → Evolve.</a:t>
            </a:r>
            <a:endParaRPr lang="en-US" sz="1800" dirty="0"/>
          </a:p>
        </p:txBody>
      </p:sp>
      <p:sp>
        <p:nvSpPr>
          <p:cNvPr id="21" name="Text 14"/>
          <p:cNvSpPr txBox="1"/>
          <p:nvPr/>
        </p:nvSpPr>
        <p:spPr>
          <a:xfrm>
            <a:off x="1203350" y="5724144"/>
            <a:ext cx="3054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</a:t>
            </a:r>
            <a:endParaRPr lang="en-US" sz="1200" dirty="0"/>
          </a:p>
        </p:txBody>
      </p:sp>
      <p:sp>
        <p:nvSpPr>
          <p:cNvPr id="22" name="Text 15"/>
          <p:cNvSpPr txBox="1"/>
          <p:nvPr/>
        </p:nvSpPr>
        <p:spPr>
          <a:xfrm>
            <a:off x="1080821" y="5982005"/>
            <a:ext cx="5294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</a:t>
            </a:r>
            <a:endParaRPr lang="en-US" sz="100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rcRect l="-2571" r="-2571" t="0" b="0"/>
          <a:stretch/>
        </p:blipFill>
        <p:spPr>
          <a:xfrm>
            <a:off x="1843430" y="5434279"/>
            <a:ext cx="105156" cy="114300"/>
          </a:xfrm>
          <a:prstGeom prst="rect">
            <a:avLst/>
          </a:prstGeom>
        </p:spPr>
      </p:pic>
      <p:sp>
        <p:nvSpPr>
          <p:cNvPr id="24" name="Text 16"/>
          <p:cNvSpPr txBox="1"/>
          <p:nvPr/>
        </p:nvSpPr>
        <p:spPr>
          <a:xfrm>
            <a:off x="2388413" y="5724144"/>
            <a:ext cx="3337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</a:t>
            </a:r>
            <a:endParaRPr lang="en-US" sz="1200" dirty="0"/>
          </a:p>
        </p:txBody>
      </p:sp>
      <p:sp>
        <p:nvSpPr>
          <p:cNvPr id="25" name="Text 17"/>
          <p:cNvSpPr txBox="1"/>
          <p:nvPr/>
        </p:nvSpPr>
        <p:spPr>
          <a:xfrm>
            <a:off x="2230222" y="5982005"/>
            <a:ext cx="6336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</a:t>
            </a:r>
            <a:endParaRPr lang="en-US" sz="1000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rcRect l="-2571" r="-2571" t="0" b="0"/>
          <a:stretch/>
        </p:blipFill>
        <p:spPr>
          <a:xfrm>
            <a:off x="3043123" y="5434279"/>
            <a:ext cx="105156" cy="114300"/>
          </a:xfrm>
          <a:prstGeom prst="rect">
            <a:avLst/>
          </a:prstGeom>
        </p:spPr>
      </p:pic>
      <p:sp>
        <p:nvSpPr>
          <p:cNvPr id="27" name="Text 18"/>
          <p:cNvSpPr txBox="1"/>
          <p:nvPr/>
        </p:nvSpPr>
        <p:spPr>
          <a:xfrm>
            <a:off x="3587191" y="5724144"/>
            <a:ext cx="3337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EF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1200" dirty="0"/>
          </a:p>
        </p:txBody>
      </p:sp>
      <p:sp>
        <p:nvSpPr>
          <p:cNvPr id="28" name="Text 19"/>
          <p:cNvSpPr txBox="1"/>
          <p:nvPr/>
        </p:nvSpPr>
        <p:spPr>
          <a:xfrm>
            <a:off x="3442716" y="5982005"/>
            <a:ext cx="6144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</a:t>
            </a:r>
            <a:endParaRPr lang="en-US" sz="1000" dirty="0"/>
          </a:p>
        </p:txBody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rcRect l="-2571" r="-2571" t="0" b="0"/>
          <a:stretch/>
        </p:blipFill>
        <p:spPr>
          <a:xfrm>
            <a:off x="4243730" y="5434279"/>
            <a:ext cx="105156" cy="114300"/>
          </a:xfrm>
          <a:prstGeom prst="rect">
            <a:avLst/>
          </a:prstGeom>
        </p:spPr>
      </p:pic>
      <p:sp>
        <p:nvSpPr>
          <p:cNvPr id="30" name="Text 20"/>
          <p:cNvSpPr txBox="1"/>
          <p:nvPr/>
        </p:nvSpPr>
        <p:spPr>
          <a:xfrm>
            <a:off x="4785055" y="5724144"/>
            <a:ext cx="3429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1200" dirty="0"/>
          </a:p>
        </p:txBody>
      </p:sp>
      <p:sp>
        <p:nvSpPr>
          <p:cNvPr id="31" name="Text 21"/>
          <p:cNvSpPr txBox="1"/>
          <p:nvPr/>
        </p:nvSpPr>
        <p:spPr>
          <a:xfrm>
            <a:off x="4618634" y="5982005"/>
            <a:ext cx="6620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Observe</a:t>
            </a:r>
            <a:endParaRPr lang="en-US" sz="1000" dirty="0"/>
          </a:p>
        </p:txBody>
      </p:sp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rcRect l="-2571" r="-2571" t="0" b="0"/>
          <a:stretch/>
        </p:blipFill>
        <p:spPr>
          <a:xfrm>
            <a:off x="5443423" y="5434279"/>
            <a:ext cx="105156" cy="114300"/>
          </a:xfrm>
          <a:prstGeom prst="rect">
            <a:avLst/>
          </a:prstGeom>
        </p:spPr>
      </p:pic>
      <p:sp>
        <p:nvSpPr>
          <p:cNvPr id="33" name="Text 22"/>
          <p:cNvSpPr txBox="1"/>
          <p:nvPr/>
        </p:nvSpPr>
        <p:spPr>
          <a:xfrm>
            <a:off x="5989320" y="5724144"/>
            <a:ext cx="3337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1200" dirty="0"/>
          </a:p>
        </p:txBody>
      </p:sp>
      <p:sp>
        <p:nvSpPr>
          <p:cNvPr id="34" name="Text 23"/>
          <p:cNvSpPr txBox="1"/>
          <p:nvPr/>
        </p:nvSpPr>
        <p:spPr>
          <a:xfrm>
            <a:off x="5878678" y="5982005"/>
            <a:ext cx="5385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Evolve</a:t>
            </a:r>
            <a:endParaRPr lang="en-US" sz="1000" dirty="0"/>
          </a:p>
        </p:txBody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5" b="-5"/>
          <a:stretch/>
        </p:blipFill>
        <p:spPr>
          <a:xfrm>
            <a:off x="8229600" y="1295705"/>
            <a:ext cx="3047695" cy="4000500"/>
          </a:xfrm>
          <a:prstGeom prst="rect">
            <a:avLst/>
          </a:prstGeom>
        </p:spPr>
      </p:pic>
      <p:sp>
        <p:nvSpPr>
          <p:cNvPr id="36" name="Text 24"/>
          <p:cNvSpPr txBox="1"/>
          <p:nvPr/>
        </p:nvSpPr>
        <p:spPr>
          <a:xfrm>
            <a:off x="8785555" y="5381244"/>
            <a:ext cx="20436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Enforcement Loop</a:t>
            </a:r>
            <a:endParaRPr lang="en-US" sz="1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047902"/>
          </a:xfrm>
          <a:prstGeom prst="rect">
            <a:avLst/>
          </a:prstGeom>
          <a:solidFill>
            <a:srgbClr val="00263E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476402" y="286207"/>
            <a:ext cx="664403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Contracts Lifecycle — Where Enforcement Happens</a:t>
            </a:r>
            <a:endParaRPr lang="en-US" sz="2200" dirty="0"/>
          </a:p>
        </p:txBody>
      </p:sp>
      <p:sp>
        <p:nvSpPr>
          <p:cNvPr id="6" name="Text 4"/>
          <p:cNvSpPr txBox="1"/>
          <p:nvPr/>
        </p:nvSpPr>
        <p:spPr>
          <a:xfrm>
            <a:off x="476402" y="685800"/>
            <a:ext cx="528248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Orchestrating quality gates from schema definition to runtime enforcement and evolution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1143000" y="5658307"/>
            <a:ext cx="9905695" cy="428854"/>
          </a:xfrm>
          <a:prstGeom prst="rect">
            <a:avLst/>
          </a:prstGeom>
          <a:noFill/>
          <a:ln w="25400">
            <a:solidFill>
              <a:srgbClr val="005EB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401922" y="6029554"/>
            <a:ext cx="3390595" cy="171907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4544568" y="6048756"/>
            <a:ext cx="319125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5EB8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Feedback Loop: Contract Evolution (Version Bump) → Repos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11030407" y="5991149"/>
            <a:ext cx="75895" cy="75895"/>
          </a:xfrm>
          <a:prstGeom prst="rect">
            <a:avLst/>
          </a:prstGeom>
          <a:noFill/>
          <a:ln w="25400">
            <a:solidFill>
              <a:srgbClr val="2563EB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1086307" y="5991149"/>
            <a:ext cx="75895" cy="75895"/>
          </a:xfrm>
          <a:prstGeom prst="rect">
            <a:avLst/>
          </a:prstGeom>
          <a:noFill/>
          <a:ln w="25400">
            <a:solidFill>
              <a:srgbClr val="2563E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219895" y="4953305"/>
            <a:ext cx="2743200" cy="1238098"/>
          </a:xfrm>
          <a:prstGeom prst="rect">
            <a:avLst/>
          </a:prstGeom>
          <a:solidFill>
            <a:srgbClr val="EFF6FF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9219895" y="4953305"/>
            <a:ext cx="38405" cy="1238098"/>
          </a:xfrm>
          <a:prstGeom prst="rect">
            <a:avLst/>
          </a:prstGeom>
          <a:solidFill>
            <a:srgbClr val="1E40AF"/>
          </a:solidFill>
          <a:ln/>
        </p:spPr>
      </p:sp>
      <p:sp>
        <p:nvSpPr>
          <p:cNvPr id="14" name="Text 12"/>
          <p:cNvSpPr txBox="1"/>
          <p:nvPr/>
        </p:nvSpPr>
        <p:spPr>
          <a:xfrm>
            <a:off x="9411005" y="5115154"/>
            <a:ext cx="15051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Contract-First Architecture:</a:t>
            </a:r>
            <a:endParaRPr lang="en-US" sz="900" dirty="0"/>
          </a:p>
        </p:txBody>
      </p:sp>
      <p:sp>
        <p:nvSpPr>
          <p:cNvPr id="15" name="Text 13"/>
          <p:cNvSpPr txBox="1"/>
          <p:nvPr/>
        </p:nvSpPr>
        <p:spPr>
          <a:xfrm>
            <a:off x="9411005" y="5315407"/>
            <a:ext cx="2371954" cy="695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Contracts are defined as code in Repos, enforced natively by Delta &amp; DLT at runtime, and governed by Unity Catalog, ensuring end-to-end traceability.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0" y="6420002"/>
            <a:ext cx="12191695" cy="4379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0" y="6420002"/>
            <a:ext cx="12191695" cy="9144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8" name="Text 16"/>
          <p:cNvSpPr txBox="1"/>
          <p:nvPr/>
        </p:nvSpPr>
        <p:spPr>
          <a:xfrm>
            <a:off x="476402" y="6590995"/>
            <a:ext cx="2429561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3 — Data Contracts, Governance &amp; Observability</a:t>
            </a:r>
            <a:endParaRPr lang="en-US" sz="800" dirty="0"/>
          </a:p>
        </p:txBody>
      </p:sp>
      <p:sp>
        <p:nvSpPr>
          <p:cNvPr id="19" name="Text 17"/>
          <p:cNvSpPr txBox="1"/>
          <p:nvPr/>
        </p:nvSpPr>
        <p:spPr>
          <a:xfrm>
            <a:off x="11608308" y="6590995"/>
            <a:ext cx="191110" cy="105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48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476402" y="3607308"/>
            <a:ext cx="11239805" cy="38405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1" name="Text 19"/>
          <p:cNvSpPr txBox="1"/>
          <p:nvPr/>
        </p:nvSpPr>
        <p:spPr>
          <a:xfrm>
            <a:off x="3497580" y="3286354"/>
            <a:ext cx="1077163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PRE-MERGE GATE</a:t>
            </a:r>
            <a:endParaRPr lang="en-US" sz="900" dirty="0"/>
          </a:p>
        </p:txBody>
      </p:sp>
      <p:sp>
        <p:nvSpPr>
          <p:cNvPr id="22" name="Text 20"/>
          <p:cNvSpPr txBox="1"/>
          <p:nvPr/>
        </p:nvSpPr>
        <p:spPr>
          <a:xfrm>
            <a:off x="3326587" y="4267505"/>
            <a:ext cx="1420063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Contract Valid &amp; Approved</a:t>
            </a:r>
            <a:endParaRPr lang="en-US" sz="900" dirty="0"/>
          </a:p>
        </p:txBody>
      </p:sp>
      <p:sp>
        <p:nvSpPr>
          <p:cNvPr id="23" name="Text 21"/>
          <p:cNvSpPr txBox="1"/>
          <p:nvPr/>
        </p:nvSpPr>
        <p:spPr>
          <a:xfrm>
            <a:off x="7779715" y="3286354"/>
            <a:ext cx="9336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92400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 GATE</a:t>
            </a:r>
            <a:endParaRPr lang="en-US" sz="900" dirty="0"/>
          </a:p>
        </p:txBody>
      </p:sp>
      <p:sp>
        <p:nvSpPr>
          <p:cNvPr id="24" name="Text 22"/>
          <p:cNvSpPr txBox="1"/>
          <p:nvPr/>
        </p:nvSpPr>
        <p:spPr>
          <a:xfrm>
            <a:off x="7571232" y="4267505"/>
            <a:ext cx="13533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Breach Threshold &lt; Limit</a:t>
            </a:r>
            <a:endParaRPr lang="en-US" sz="900" dirty="0"/>
          </a:p>
        </p:txBody>
      </p:sp>
      <p:sp>
        <p:nvSpPr>
          <p:cNvPr id="25" name="Shape 23"/>
          <p:cNvSpPr/>
          <p:nvPr/>
        </p:nvSpPr>
        <p:spPr>
          <a:xfrm>
            <a:off x="552298" y="2779776"/>
            <a:ext cx="2667305" cy="1914754"/>
          </a:xfrm>
          <a:prstGeom prst="rect">
            <a:avLst/>
          </a:prstGeom>
          <a:solidFill>
            <a:srgbClr val="FFFFFF"/>
          </a:solidFill>
          <a:ln w="50800">
            <a:solidFill>
              <a:srgbClr val="005E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rcRect l="-1773" r="-1773" t="0" b="0"/>
          <a:stretch/>
        </p:blipFill>
        <p:spPr>
          <a:xfrm>
            <a:off x="2933395" y="2960827"/>
            <a:ext cx="133502" cy="171907"/>
          </a:xfrm>
          <a:prstGeom prst="rect">
            <a:avLst/>
          </a:prstGeom>
        </p:spPr>
      </p:pic>
      <p:sp>
        <p:nvSpPr>
          <p:cNvPr id="27" name="Text 24"/>
          <p:cNvSpPr txBox="1"/>
          <p:nvPr/>
        </p:nvSpPr>
        <p:spPr>
          <a:xfrm>
            <a:off x="705002" y="2969971"/>
            <a:ext cx="1848002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DEFINE &amp; VALIDATE</a:t>
            </a:r>
            <a:endParaRPr lang="en-US" sz="1200" dirty="0"/>
          </a:p>
        </p:txBody>
      </p:sp>
      <p:sp>
        <p:nvSpPr>
          <p:cNvPr id="28" name="Text 25"/>
          <p:cNvSpPr txBox="1"/>
          <p:nvPr/>
        </p:nvSpPr>
        <p:spPr>
          <a:xfrm>
            <a:off x="705002" y="3236976"/>
            <a:ext cx="974750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 / PR Checks</a:t>
            </a:r>
            <a:endParaRPr lang="en-US" sz="800" dirty="0"/>
          </a:p>
        </p:txBody>
      </p:sp>
      <p:sp>
        <p:nvSpPr>
          <p:cNvPr id="29" name="Text 26"/>
          <p:cNvSpPr txBox="1"/>
          <p:nvPr/>
        </p:nvSpPr>
        <p:spPr>
          <a:xfrm>
            <a:off x="857707" y="3546958"/>
            <a:ext cx="206471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Schema, SLOs &amp; Null% YAML</a:t>
            </a:r>
            <a:endParaRPr lang="en-US" sz="900" dirty="0"/>
          </a:p>
        </p:txBody>
      </p:sp>
      <p:sp>
        <p:nvSpPr>
          <p:cNvPr id="30" name="Text 27"/>
          <p:cNvSpPr txBox="1"/>
          <p:nvPr/>
        </p:nvSpPr>
        <p:spPr>
          <a:xfrm>
            <a:off x="857707" y="3796589"/>
            <a:ext cx="136977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 Contract Linters CI</a:t>
            </a:r>
            <a:endParaRPr lang="en-US" sz="900" dirty="0"/>
          </a:p>
        </p:txBody>
      </p:sp>
      <p:sp>
        <p:nvSpPr>
          <p:cNvPr id="31" name="Text 28"/>
          <p:cNvSpPr txBox="1"/>
          <p:nvPr/>
        </p:nvSpPr>
        <p:spPr>
          <a:xfrm>
            <a:off x="857707" y="4045306"/>
            <a:ext cx="160751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Static Compatibility Checks</a:t>
            </a:r>
            <a:endParaRPr lang="en-US" sz="900" dirty="0"/>
          </a:p>
        </p:txBody>
      </p:sp>
      <p:sp>
        <p:nvSpPr>
          <p:cNvPr id="32" name="Text 29"/>
          <p:cNvSpPr txBox="1"/>
          <p:nvPr/>
        </p:nvSpPr>
        <p:spPr>
          <a:xfrm>
            <a:off x="857707" y="4294937"/>
            <a:ext cx="171267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 against Sample Data</a:t>
            </a:r>
            <a:endParaRPr lang="en-US" sz="900" dirty="0"/>
          </a:p>
        </p:txBody>
      </p:sp>
      <p:sp>
        <p:nvSpPr>
          <p:cNvPr id="33" name="Shape 30"/>
          <p:cNvSpPr/>
          <p:nvPr/>
        </p:nvSpPr>
        <p:spPr>
          <a:xfrm>
            <a:off x="4762195" y="2779776"/>
            <a:ext cx="2667305" cy="1914754"/>
          </a:xfrm>
          <a:prstGeom prst="rect">
            <a:avLst/>
          </a:prstGeom>
          <a:solidFill>
            <a:srgbClr val="FFFFFF"/>
          </a:solidFill>
          <a:ln w="50800">
            <a:solidFill>
              <a:srgbClr val="F59E0B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3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105802" y="2960827"/>
            <a:ext cx="171907" cy="171907"/>
          </a:xfrm>
          <a:prstGeom prst="rect">
            <a:avLst/>
          </a:prstGeom>
        </p:spPr>
      </p:pic>
      <p:sp>
        <p:nvSpPr>
          <p:cNvPr id="35" name="Text 31"/>
          <p:cNvSpPr txBox="1"/>
          <p:nvPr/>
        </p:nvSpPr>
        <p:spPr>
          <a:xfrm>
            <a:off x="4914900" y="2969971"/>
            <a:ext cx="1038758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ENFORCE</a:t>
            </a:r>
            <a:endParaRPr lang="en-US" sz="1200" dirty="0"/>
          </a:p>
        </p:txBody>
      </p:sp>
      <p:sp>
        <p:nvSpPr>
          <p:cNvPr id="36" name="Text 32"/>
          <p:cNvSpPr txBox="1"/>
          <p:nvPr/>
        </p:nvSpPr>
        <p:spPr>
          <a:xfrm>
            <a:off x="4914900" y="3236976"/>
            <a:ext cx="1212494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 (DLT/Delta/UC)</a:t>
            </a:r>
            <a:endParaRPr lang="en-US" sz="800" dirty="0"/>
          </a:p>
        </p:txBody>
      </p:sp>
      <p:sp>
        <p:nvSpPr>
          <p:cNvPr id="37" name="Text 33"/>
          <p:cNvSpPr txBox="1"/>
          <p:nvPr/>
        </p:nvSpPr>
        <p:spPr>
          <a:xfrm>
            <a:off x="5067605" y="3546958"/>
            <a:ext cx="207477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Constraints (NOT NULL) Delta</a:t>
            </a:r>
            <a:endParaRPr lang="en-US" sz="900" dirty="0"/>
          </a:p>
        </p:txBody>
      </p:sp>
      <p:sp>
        <p:nvSpPr>
          <p:cNvPr id="38" name="Text 34"/>
          <p:cNvSpPr txBox="1"/>
          <p:nvPr/>
        </p:nvSpPr>
        <p:spPr>
          <a:xfrm>
            <a:off x="5067605" y="3796589"/>
            <a:ext cx="151241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 Expectations DLT</a:t>
            </a:r>
            <a:endParaRPr lang="en-US" sz="900" dirty="0"/>
          </a:p>
        </p:txBody>
      </p:sp>
      <p:sp>
        <p:nvSpPr>
          <p:cNvPr id="39" name="Text 35"/>
          <p:cNvSpPr txBox="1"/>
          <p:nvPr/>
        </p:nvSpPr>
        <p:spPr>
          <a:xfrm>
            <a:off x="5067605" y="4045306"/>
            <a:ext cx="168432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Enforce Row/Col Policies UC</a:t>
            </a:r>
            <a:endParaRPr lang="en-US" sz="900" dirty="0"/>
          </a:p>
        </p:txBody>
      </p:sp>
      <p:sp>
        <p:nvSpPr>
          <p:cNvPr id="40" name="Text 36"/>
          <p:cNvSpPr txBox="1"/>
          <p:nvPr/>
        </p:nvSpPr>
        <p:spPr>
          <a:xfrm>
            <a:off x="5067605" y="4294937"/>
            <a:ext cx="175107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 Bad Records (Drop/Fail)</a:t>
            </a:r>
            <a:endParaRPr lang="en-US" sz="900" dirty="0"/>
          </a:p>
        </p:txBody>
      </p:sp>
      <p:sp>
        <p:nvSpPr>
          <p:cNvPr id="41" name="Shape 37"/>
          <p:cNvSpPr/>
          <p:nvPr/>
        </p:nvSpPr>
        <p:spPr>
          <a:xfrm>
            <a:off x="8973007" y="2779776"/>
            <a:ext cx="2667305" cy="1914754"/>
          </a:xfrm>
          <a:prstGeom prst="rect">
            <a:avLst/>
          </a:prstGeom>
          <a:solidFill>
            <a:srgbClr val="FFFFFF"/>
          </a:solidFill>
          <a:ln w="50800">
            <a:solidFill>
              <a:srgbClr val="10B981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pic>
        <p:nvPicPr>
          <p:cNvPr id="4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315700" y="2960827"/>
            <a:ext cx="171907" cy="171907"/>
          </a:xfrm>
          <a:prstGeom prst="rect">
            <a:avLst/>
          </a:prstGeom>
        </p:spPr>
      </p:pic>
      <p:sp>
        <p:nvSpPr>
          <p:cNvPr id="43" name="Text 38"/>
          <p:cNvSpPr txBox="1"/>
          <p:nvPr/>
        </p:nvSpPr>
        <p:spPr>
          <a:xfrm>
            <a:off x="9124798" y="2969971"/>
            <a:ext cx="1828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263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OBSERVE &amp; EVOLVE</a:t>
            </a:r>
            <a:endParaRPr lang="en-US" sz="1200" dirty="0"/>
          </a:p>
        </p:txBody>
      </p:sp>
      <p:sp>
        <p:nvSpPr>
          <p:cNvPr id="44" name="Text 39"/>
          <p:cNvSpPr txBox="1"/>
          <p:nvPr/>
        </p:nvSpPr>
        <p:spPr>
          <a:xfrm>
            <a:off x="9124798" y="3236976"/>
            <a:ext cx="1136599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666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 &amp; Lifecycle</a:t>
            </a:r>
            <a:endParaRPr lang="en-US" sz="800" dirty="0"/>
          </a:p>
        </p:txBody>
      </p:sp>
      <p:sp>
        <p:nvSpPr>
          <p:cNvPr id="45" name="Text 40"/>
          <p:cNvSpPr txBox="1"/>
          <p:nvPr/>
        </p:nvSpPr>
        <p:spPr>
          <a:xfrm>
            <a:off x="9277502" y="3546958"/>
            <a:ext cx="162671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SLI Trends Sys Tables</a:t>
            </a:r>
            <a:endParaRPr lang="en-US" sz="900" dirty="0"/>
          </a:p>
        </p:txBody>
      </p:sp>
      <p:sp>
        <p:nvSpPr>
          <p:cNvPr id="46" name="Text 41"/>
          <p:cNvSpPr txBox="1"/>
          <p:nvPr/>
        </p:nvSpPr>
        <p:spPr>
          <a:xfrm>
            <a:off x="9277502" y="3796589"/>
            <a:ext cx="187452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Alert on SLA Breaches Webhook</a:t>
            </a:r>
            <a:endParaRPr lang="en-US" sz="900" dirty="0"/>
          </a:p>
        </p:txBody>
      </p:sp>
      <p:sp>
        <p:nvSpPr>
          <p:cNvPr id="47" name="Text 42"/>
          <p:cNvSpPr txBox="1"/>
          <p:nvPr/>
        </p:nvSpPr>
        <p:spPr>
          <a:xfrm>
            <a:off x="9277502" y="4045306"/>
            <a:ext cx="1579169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Deprecation Policy Notices</a:t>
            </a:r>
            <a:endParaRPr lang="en-US" sz="900" dirty="0"/>
          </a:p>
        </p:txBody>
      </p:sp>
      <p:sp>
        <p:nvSpPr>
          <p:cNvPr id="48" name="Text 43"/>
          <p:cNvSpPr txBox="1"/>
          <p:nvPr/>
        </p:nvSpPr>
        <p:spPr>
          <a:xfrm>
            <a:off x="9277502" y="4294937"/>
            <a:ext cx="1807769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Schema Evolution &amp; Versioning</a:t>
            </a:r>
            <a:endParaRPr lang="en-US" sz="900" dirty="0"/>
          </a:p>
        </p:txBody>
      </p:sp>
      <p:sp>
        <p:nvSpPr>
          <p:cNvPr id="49" name="Shape 44"/>
          <p:cNvSpPr/>
          <p:nvPr/>
        </p:nvSpPr>
        <p:spPr>
          <a:xfrm>
            <a:off x="3781044" y="3524098"/>
            <a:ext cx="418795" cy="418795"/>
          </a:xfrm>
          <a:prstGeom prst="ellipse">
            <a:avLst/>
          </a:prstGeom>
          <a:solidFill>
            <a:srgbClr val="005EB8"/>
          </a:solidFill>
          <a:ln/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pic>
        <p:nvPicPr>
          <p:cNvPr id="5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43" b="-43"/>
          <a:stretch/>
        </p:blipFill>
        <p:spPr>
          <a:xfrm>
            <a:off x="3924605" y="3657600"/>
            <a:ext cx="133502" cy="152705"/>
          </a:xfrm>
          <a:prstGeom prst="rect">
            <a:avLst/>
          </a:prstGeom>
        </p:spPr>
      </p:pic>
      <p:sp>
        <p:nvSpPr>
          <p:cNvPr id="51" name="Shape 45"/>
          <p:cNvSpPr/>
          <p:nvPr/>
        </p:nvSpPr>
        <p:spPr>
          <a:xfrm>
            <a:off x="7991856" y="3524098"/>
            <a:ext cx="418795" cy="418795"/>
          </a:xfrm>
          <a:prstGeom prst="ellipse">
            <a:avLst/>
          </a:prstGeom>
          <a:solidFill>
            <a:srgbClr val="D97706"/>
          </a:solidFill>
          <a:ln/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pic>
        <p:nvPicPr>
          <p:cNvPr id="5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124444" y="3657600"/>
            <a:ext cx="152705" cy="1527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918972"/>
            <a:ext cx="609905" cy="3840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47960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57046" y="4938674"/>
            <a:ext cx="171907" cy="17190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2514600" y="4947818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" name="Shape 8"/>
          <p:cNvSpPr/>
          <p:nvPr/>
        </p:nvSpPr>
        <p:spPr>
          <a:xfrm>
            <a:off x="2905049" y="47960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CFDF5"/>
          </a:solidFill>
          <a:ln w="25400">
            <a:solidFill>
              <a:srgbClr val="059669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842" b="-842"/>
          <a:stretch/>
        </p:blipFill>
        <p:spPr>
          <a:xfrm>
            <a:off x="3038551" y="4938674"/>
            <a:ext cx="190195" cy="171907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505249" y="4947818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4" name="Shape 10"/>
          <p:cNvSpPr/>
          <p:nvPr/>
        </p:nvSpPr>
        <p:spPr>
          <a:xfrm>
            <a:off x="4895698" y="47960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9FAFB"/>
          </a:solidFill>
          <a:ln w="25400">
            <a:solidFill>
              <a:srgbClr val="4B5563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038344" y="4938674"/>
            <a:ext cx="171907" cy="171907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1676095" y="852221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 03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914400" y="1347826"/>
            <a:ext cx="6163056" cy="1400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Lineage-based Compliance for KPIs</a:t>
            </a:r>
            <a:endParaRPr lang="en-US" sz="4500" dirty="0"/>
          </a:p>
        </p:txBody>
      </p:sp>
      <p:sp>
        <p:nvSpPr>
          <p:cNvPr id="18" name="Text 13"/>
          <p:cNvSpPr txBox="1"/>
          <p:nvPr/>
        </p:nvSpPr>
        <p:spPr>
          <a:xfrm>
            <a:off x="914400" y="3119018"/>
            <a:ext cx="5496458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Unity Catalog to map KPI definitions to upstream data controls, ensuring audit-ready evidence and precise impact analysis.</a:t>
            </a:r>
            <a:endParaRPr lang="en-US" sz="1800" dirty="0"/>
          </a:p>
        </p:txBody>
      </p:sp>
      <p:sp>
        <p:nvSpPr>
          <p:cNvPr id="19" name="Text 14"/>
          <p:cNvSpPr txBox="1"/>
          <p:nvPr/>
        </p:nvSpPr>
        <p:spPr>
          <a:xfrm>
            <a:off x="914400" y="5367528"/>
            <a:ext cx="5623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POINT 1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914400" y="5586070"/>
            <a:ext cx="11292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Traceability</a:t>
            </a:r>
            <a:endParaRPr lang="en-US" sz="1300" dirty="0"/>
          </a:p>
        </p:txBody>
      </p:sp>
      <p:sp>
        <p:nvSpPr>
          <p:cNvPr id="21" name="Text 16"/>
          <p:cNvSpPr txBox="1"/>
          <p:nvPr/>
        </p:nvSpPr>
        <p:spPr>
          <a:xfrm>
            <a:off x="914400" y="5862218"/>
            <a:ext cx="9912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 to Metric</a:t>
            </a:r>
            <a:endParaRPr lang="en-US" sz="900" dirty="0"/>
          </a:p>
        </p:txBody>
      </p:sp>
      <p:sp>
        <p:nvSpPr>
          <p:cNvPr id="22" name="Text 17"/>
          <p:cNvSpPr txBox="1"/>
          <p:nvPr/>
        </p:nvSpPr>
        <p:spPr>
          <a:xfrm>
            <a:off x="2905049" y="5367528"/>
            <a:ext cx="5907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POINT 2</a:t>
            </a:r>
            <a:endParaRPr lang="en-US" sz="900" dirty="0"/>
          </a:p>
        </p:txBody>
      </p:sp>
      <p:sp>
        <p:nvSpPr>
          <p:cNvPr id="23" name="Text 18"/>
          <p:cNvSpPr txBox="1"/>
          <p:nvPr/>
        </p:nvSpPr>
        <p:spPr>
          <a:xfrm>
            <a:off x="2905049" y="5586070"/>
            <a:ext cx="9098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2905049" y="5862218"/>
            <a:ext cx="10579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Audit-Ready Logs</a:t>
            </a:r>
            <a:endParaRPr lang="en-US" sz="900" dirty="0"/>
          </a:p>
        </p:txBody>
      </p:sp>
      <p:sp>
        <p:nvSpPr>
          <p:cNvPr id="25" name="Text 20"/>
          <p:cNvSpPr txBox="1"/>
          <p:nvPr/>
        </p:nvSpPr>
        <p:spPr>
          <a:xfrm>
            <a:off x="4895698" y="5367528"/>
            <a:ext cx="5907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POINT 3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4895698" y="5586070"/>
            <a:ext cx="8622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</a:t>
            </a:r>
            <a:endParaRPr lang="en-US" sz="1300" dirty="0"/>
          </a:p>
        </p:txBody>
      </p:sp>
      <p:sp>
        <p:nvSpPr>
          <p:cNvPr id="27" name="Text 22"/>
          <p:cNvSpPr txBox="1"/>
          <p:nvPr/>
        </p:nvSpPr>
        <p:spPr>
          <a:xfrm>
            <a:off x="4895698" y="5862218"/>
            <a:ext cx="8769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Upstream Risk</a:t>
            </a:r>
            <a:endParaRPr lang="en-US" sz="9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5" b="-5"/>
          <a:stretch/>
        </p:blipFill>
        <p:spPr>
          <a:xfrm>
            <a:off x="8229600" y="1295705"/>
            <a:ext cx="3047695" cy="4000500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8791042" y="5381244"/>
            <a:ext cx="20336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Audit-Ready Compliance Flow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609905" y="428854"/>
            <a:ext cx="774405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QE Strategy — Pillars &amp; Principles</a:t>
            </a:r>
            <a:endParaRPr lang="en-US" sz="2700" dirty="0"/>
          </a:p>
        </p:txBody>
      </p:sp>
      <p:sp>
        <p:nvSpPr>
          <p:cNvPr id="5" name="Text 3"/>
          <p:cNvSpPr txBox="1"/>
          <p:nvPr/>
        </p:nvSpPr>
        <p:spPr>
          <a:xfrm>
            <a:off x="609905" y="1000354"/>
            <a:ext cx="68918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Three foundational pillars ensuring trust, velocity, and compliance in the Lakehouse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609905" y="1514246"/>
            <a:ext cx="3276295" cy="3810305"/>
          </a:xfrm>
          <a:prstGeom prst="roundRect">
            <a:avLst>
              <a:gd name="adj" fmla="val 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619049" y="1524305"/>
            <a:ext cx="3258007" cy="800100"/>
          </a:xfrm>
          <a:prstGeom prst="rect">
            <a:avLst/>
          </a:prstGeom>
          <a:solidFill>
            <a:srgbClr val="0369A1"/>
          </a:solidFill>
          <a:ln/>
        </p:spPr>
      </p:sp>
      <p:sp>
        <p:nvSpPr>
          <p:cNvPr id="8" name="Shape 6"/>
          <p:cNvSpPr/>
          <p:nvPr/>
        </p:nvSpPr>
        <p:spPr>
          <a:xfrm>
            <a:off x="619049" y="2315261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-2660" r="-2660" t="0" b="0"/>
          <a:stretch/>
        </p:blipFill>
        <p:spPr>
          <a:xfrm>
            <a:off x="847649" y="1717243"/>
            <a:ext cx="181051" cy="171907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1104595" y="1705356"/>
            <a:ext cx="7580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</a:t>
            </a:r>
            <a:endParaRPr lang="en-US" sz="1300" dirty="0"/>
          </a:p>
        </p:txBody>
      </p:sp>
      <p:sp>
        <p:nvSpPr>
          <p:cNvPr id="11" name="Text 8"/>
          <p:cNvSpPr txBox="1"/>
          <p:nvPr/>
        </p:nvSpPr>
        <p:spPr>
          <a:xfrm>
            <a:off x="847649" y="1981505"/>
            <a:ext cx="161757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&amp; Completeness</a:t>
            </a:r>
            <a:endParaRPr lang="en-US" sz="900" dirty="0"/>
          </a:p>
        </p:txBody>
      </p:sp>
      <p:sp>
        <p:nvSpPr>
          <p:cNvPr id="12" name="Text 9"/>
          <p:cNvSpPr txBox="1"/>
          <p:nvPr/>
        </p:nvSpPr>
        <p:spPr>
          <a:xfrm>
            <a:off x="847649" y="2510028"/>
            <a:ext cx="119146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PRINCIPLES</a:t>
            </a:r>
            <a:endParaRPr lang="en-US" sz="9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1958" b="-1958"/>
          <a:stretch/>
        </p:blipFill>
        <p:spPr>
          <a:xfrm>
            <a:off x="847649" y="2776118"/>
            <a:ext cx="75895" cy="105156"/>
          </a:xfrm>
          <a:prstGeom prst="rect">
            <a:avLst/>
          </a:prstGeom>
        </p:spPr>
      </p:pic>
      <p:sp>
        <p:nvSpPr>
          <p:cNvPr id="14" name="Text 10"/>
          <p:cNvSpPr txBox="1"/>
          <p:nvPr/>
        </p:nvSpPr>
        <p:spPr>
          <a:xfrm>
            <a:off x="923544" y="2776118"/>
            <a:ext cx="175107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Contracts-first development</a:t>
            </a:r>
            <a:endParaRPr lang="en-US" sz="9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-1677" r="-1677" t="0" b="0"/>
          <a:stretch/>
        </p:blipFill>
        <p:spPr>
          <a:xfrm>
            <a:off x="847649" y="3025750"/>
            <a:ext cx="95098" cy="105156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942746" y="3025750"/>
            <a:ext cx="168432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SLO-driven pipeline design</a:t>
            </a:r>
            <a:endParaRPr lang="en-US" sz="9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rcRect l="-1677" r="-1677" t="0" b="0"/>
          <a:stretch/>
        </p:blipFill>
        <p:spPr>
          <a:xfrm>
            <a:off x="847649" y="3275381"/>
            <a:ext cx="95098" cy="105156"/>
          </a:xfrm>
          <a:prstGeom prst="rect">
            <a:avLst/>
          </a:prstGeom>
        </p:spPr>
      </p:pic>
      <p:sp>
        <p:nvSpPr>
          <p:cNvPr id="18" name="Text 12"/>
          <p:cNvSpPr txBox="1"/>
          <p:nvPr/>
        </p:nvSpPr>
        <p:spPr>
          <a:xfrm>
            <a:off x="942746" y="3275381"/>
            <a:ext cx="15508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reconciliation</a:t>
            </a:r>
            <a:endParaRPr lang="en-US" sz="9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47649" y="3525012"/>
            <a:ext cx="105156" cy="105156"/>
          </a:xfrm>
          <a:prstGeom prst="rect">
            <a:avLst/>
          </a:prstGeom>
        </p:spPr>
      </p:pic>
      <p:sp>
        <p:nvSpPr>
          <p:cNvPr id="20" name="Text 13"/>
          <p:cNvSpPr txBox="1"/>
          <p:nvPr/>
        </p:nvSpPr>
        <p:spPr>
          <a:xfrm>
            <a:off x="952805" y="3525012"/>
            <a:ext cx="12838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Quarantine bad data</a:t>
            </a:r>
            <a:endParaRPr lang="en-US" sz="900" dirty="0"/>
          </a:p>
        </p:txBody>
      </p:sp>
      <p:sp>
        <p:nvSpPr>
          <p:cNvPr id="21" name="Shape 14"/>
          <p:cNvSpPr/>
          <p:nvPr/>
        </p:nvSpPr>
        <p:spPr>
          <a:xfrm>
            <a:off x="847649" y="4562856"/>
            <a:ext cx="2800807" cy="562356"/>
          </a:xfrm>
          <a:prstGeom prst="roundRect">
            <a:avLst>
              <a:gd name="adj" fmla="val 16536"/>
            </a:avLst>
          </a:prstGeom>
          <a:solidFill>
            <a:srgbClr val="F8FAFC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22" name="Text 15"/>
          <p:cNvSpPr txBox="1"/>
          <p:nvPr/>
        </p:nvSpPr>
        <p:spPr>
          <a:xfrm>
            <a:off x="952805" y="4677156"/>
            <a:ext cx="40325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800" dirty="0"/>
          </a:p>
        </p:txBody>
      </p:sp>
      <p:sp>
        <p:nvSpPr>
          <p:cNvPr id="23" name="Text 16"/>
          <p:cNvSpPr txBox="1"/>
          <p:nvPr/>
        </p:nvSpPr>
        <p:spPr>
          <a:xfrm>
            <a:off x="2697480" y="4677156"/>
            <a:ext cx="9272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DQ Incident Rate</a:t>
            </a:r>
            <a:endParaRPr lang="en-US" sz="800" dirty="0"/>
          </a:p>
        </p:txBody>
      </p:sp>
      <p:sp>
        <p:nvSpPr>
          <p:cNvPr id="24" name="Text 17"/>
          <p:cNvSpPr txBox="1"/>
          <p:nvPr/>
        </p:nvSpPr>
        <p:spPr>
          <a:xfrm>
            <a:off x="952805" y="4871923"/>
            <a:ext cx="450799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</a:t>
            </a:r>
            <a:endParaRPr lang="en-US" sz="800" dirty="0"/>
          </a:p>
        </p:txBody>
      </p:sp>
      <p:sp>
        <p:nvSpPr>
          <p:cNvPr id="25" name="Text 18"/>
          <p:cNvSpPr txBox="1"/>
          <p:nvPr/>
        </p:nvSpPr>
        <p:spPr>
          <a:xfrm>
            <a:off x="2348179" y="4871923"/>
            <a:ext cx="127924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Expectations, Soda</a:t>
            </a:r>
            <a:endParaRPr lang="en-US" sz="800" dirty="0"/>
          </a:p>
        </p:txBody>
      </p:sp>
      <p:sp>
        <p:nvSpPr>
          <p:cNvPr id="26" name="Shape 19"/>
          <p:cNvSpPr/>
          <p:nvPr/>
        </p:nvSpPr>
        <p:spPr>
          <a:xfrm>
            <a:off x="4457700" y="1514246"/>
            <a:ext cx="3276295" cy="3810305"/>
          </a:xfrm>
          <a:prstGeom prst="roundRect">
            <a:avLst>
              <a:gd name="adj" fmla="val 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7" name="Shape 20"/>
          <p:cNvSpPr/>
          <p:nvPr/>
        </p:nvSpPr>
        <p:spPr>
          <a:xfrm>
            <a:off x="4466844" y="1524305"/>
            <a:ext cx="3258007" cy="800100"/>
          </a:xfrm>
          <a:prstGeom prst="rect">
            <a:avLst/>
          </a:prstGeom>
          <a:solidFill>
            <a:srgbClr val="047857"/>
          </a:solidFill>
          <a:ln/>
        </p:spPr>
      </p:sp>
      <p:sp>
        <p:nvSpPr>
          <p:cNvPr id="28" name="Shape 21"/>
          <p:cNvSpPr/>
          <p:nvPr/>
        </p:nvSpPr>
        <p:spPr>
          <a:xfrm>
            <a:off x="4466844" y="2315261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rcRect l="-3799" r="-3799" t="0" b="0"/>
          <a:stretch/>
        </p:blipFill>
        <p:spPr>
          <a:xfrm>
            <a:off x="4695444" y="1717243"/>
            <a:ext cx="161849" cy="171907"/>
          </a:xfrm>
          <a:prstGeom prst="rect">
            <a:avLst/>
          </a:prstGeom>
        </p:spPr>
      </p:pic>
      <p:sp>
        <p:nvSpPr>
          <p:cNvPr id="30" name="Text 22"/>
          <p:cNvSpPr txBox="1"/>
          <p:nvPr/>
        </p:nvSpPr>
        <p:spPr>
          <a:xfrm>
            <a:off x="4934102" y="1705356"/>
            <a:ext cx="10716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VELOCITY</a:t>
            </a:r>
            <a:endParaRPr lang="en-US" sz="1300" dirty="0"/>
          </a:p>
        </p:txBody>
      </p:sp>
      <p:sp>
        <p:nvSpPr>
          <p:cNvPr id="31" name="Text 23"/>
          <p:cNvSpPr txBox="1"/>
          <p:nvPr/>
        </p:nvSpPr>
        <p:spPr>
          <a:xfrm>
            <a:off x="4695444" y="1981505"/>
            <a:ext cx="124541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 &amp; CI/CD</a:t>
            </a:r>
            <a:endParaRPr lang="en-US" sz="900" dirty="0"/>
          </a:p>
        </p:txBody>
      </p:sp>
      <p:sp>
        <p:nvSpPr>
          <p:cNvPr id="32" name="Text 24"/>
          <p:cNvSpPr txBox="1"/>
          <p:nvPr/>
        </p:nvSpPr>
        <p:spPr>
          <a:xfrm>
            <a:off x="4695444" y="2510028"/>
            <a:ext cx="119146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PRINCIPLES</a:t>
            </a:r>
            <a:endParaRPr lang="en-US" sz="900" dirty="0"/>
          </a:p>
        </p:txBody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rcRect l="-1677" r="-1677" t="0" b="0"/>
          <a:stretch/>
        </p:blipFill>
        <p:spPr>
          <a:xfrm>
            <a:off x="4695444" y="2776118"/>
            <a:ext cx="95098" cy="105156"/>
          </a:xfrm>
          <a:prstGeom prst="rect">
            <a:avLst/>
          </a:prstGeom>
        </p:spPr>
      </p:pic>
      <p:sp>
        <p:nvSpPr>
          <p:cNvPr id="34" name="Text 25"/>
          <p:cNvSpPr txBox="1"/>
          <p:nvPr/>
        </p:nvSpPr>
        <p:spPr>
          <a:xfrm>
            <a:off x="4791456" y="2776118"/>
            <a:ext cx="16175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Shift-left QE in Repos/PRs</a:t>
            </a:r>
            <a:endParaRPr lang="en-US" sz="900" dirty="0"/>
          </a:p>
        </p:txBody>
      </p:sp>
      <p:pic>
        <p:nvPicPr>
          <p:cNvPr id="35" name="Image 7" descr="preencoded.png">    </p:cNvPr>
          <p:cNvPicPr>
            <a:picLocks noChangeAspect="1"/>
          </p:cNvPicPr>
          <p:nvPr/>
        </p:nvPicPr>
        <p:blipFill>
          <a:blip r:embed="rId8"/>
          <a:srcRect l="-783" r="-783" t="0" b="0"/>
          <a:stretch/>
        </p:blipFill>
        <p:spPr>
          <a:xfrm>
            <a:off x="4695444" y="3025750"/>
            <a:ext cx="133502" cy="105156"/>
          </a:xfrm>
          <a:prstGeom prst="rect">
            <a:avLst/>
          </a:prstGeom>
        </p:spPr>
      </p:pic>
      <p:sp>
        <p:nvSpPr>
          <p:cNvPr id="36" name="Text 26"/>
          <p:cNvSpPr txBox="1"/>
          <p:nvPr/>
        </p:nvSpPr>
        <p:spPr>
          <a:xfrm>
            <a:off x="4828946" y="3025750"/>
            <a:ext cx="141732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Self-service templates</a:t>
            </a:r>
            <a:endParaRPr lang="en-US" sz="900" dirty="0"/>
          </a:p>
        </p:txBody>
      </p:sp>
      <p:pic>
        <p:nvPicPr>
          <p:cNvPr id="37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4695444" y="3275381"/>
            <a:ext cx="105156" cy="105156"/>
          </a:xfrm>
          <a:prstGeom prst="rect">
            <a:avLst/>
          </a:prstGeom>
        </p:spPr>
      </p:pic>
      <p:sp>
        <p:nvSpPr>
          <p:cNvPr id="38" name="Text 27"/>
          <p:cNvSpPr txBox="1"/>
          <p:nvPr/>
        </p:nvSpPr>
        <p:spPr>
          <a:xfrm>
            <a:off x="4800600" y="3275381"/>
            <a:ext cx="163677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Isolated test environments</a:t>
            </a:r>
            <a:endParaRPr lang="en-US" sz="900" dirty="0"/>
          </a:p>
        </p:txBody>
      </p:sp>
      <p:pic>
        <p:nvPicPr>
          <p:cNvPr id="39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4695444" y="3525012"/>
            <a:ext cx="105156" cy="105156"/>
          </a:xfrm>
          <a:prstGeom prst="rect">
            <a:avLst/>
          </a:prstGeom>
        </p:spPr>
      </p:pic>
      <p:sp>
        <p:nvSpPr>
          <p:cNvPr id="40" name="Text 28"/>
          <p:cNvSpPr txBox="1"/>
          <p:nvPr/>
        </p:nvSpPr>
        <p:spPr>
          <a:xfrm>
            <a:off x="4800600" y="3525012"/>
            <a:ext cx="12362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rollback</a:t>
            </a:r>
            <a:endParaRPr lang="en-US" sz="900" dirty="0"/>
          </a:p>
        </p:txBody>
      </p:sp>
      <p:sp>
        <p:nvSpPr>
          <p:cNvPr id="41" name="Shape 29"/>
          <p:cNvSpPr/>
          <p:nvPr/>
        </p:nvSpPr>
        <p:spPr>
          <a:xfrm>
            <a:off x="4695444" y="4562856"/>
            <a:ext cx="2800807" cy="562356"/>
          </a:xfrm>
          <a:prstGeom prst="roundRect">
            <a:avLst>
              <a:gd name="adj" fmla="val 16536"/>
            </a:avLst>
          </a:prstGeom>
          <a:solidFill>
            <a:srgbClr val="F8FAFC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42" name="Text 30"/>
          <p:cNvSpPr txBox="1"/>
          <p:nvPr/>
        </p:nvSpPr>
        <p:spPr>
          <a:xfrm>
            <a:off x="4800600" y="4677156"/>
            <a:ext cx="40325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800" dirty="0"/>
          </a:p>
        </p:txBody>
      </p:sp>
      <p:sp>
        <p:nvSpPr>
          <p:cNvPr id="43" name="Text 31"/>
          <p:cNvSpPr txBox="1"/>
          <p:nvPr/>
        </p:nvSpPr>
        <p:spPr>
          <a:xfrm>
            <a:off x="6078017" y="4677156"/>
            <a:ext cx="139354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Frequency / MTTR</a:t>
            </a:r>
            <a:endParaRPr lang="en-US" sz="800" dirty="0"/>
          </a:p>
        </p:txBody>
      </p:sp>
      <p:sp>
        <p:nvSpPr>
          <p:cNvPr id="44" name="Text 32"/>
          <p:cNvSpPr txBox="1"/>
          <p:nvPr/>
        </p:nvSpPr>
        <p:spPr>
          <a:xfrm>
            <a:off x="4800600" y="4871923"/>
            <a:ext cx="450799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</a:t>
            </a:r>
            <a:endParaRPr lang="en-US" sz="800" dirty="0"/>
          </a:p>
        </p:txBody>
      </p:sp>
      <p:sp>
        <p:nvSpPr>
          <p:cNvPr id="45" name="Text 33"/>
          <p:cNvSpPr txBox="1"/>
          <p:nvPr/>
        </p:nvSpPr>
        <p:spPr>
          <a:xfrm>
            <a:off x="6064301" y="4871923"/>
            <a:ext cx="141274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Workflows, Asset Bundles</a:t>
            </a:r>
            <a:endParaRPr lang="en-US" sz="800" dirty="0"/>
          </a:p>
        </p:txBody>
      </p:sp>
      <p:sp>
        <p:nvSpPr>
          <p:cNvPr id="46" name="Shape 34"/>
          <p:cNvSpPr/>
          <p:nvPr/>
        </p:nvSpPr>
        <p:spPr>
          <a:xfrm>
            <a:off x="8305495" y="1514246"/>
            <a:ext cx="3276295" cy="3810305"/>
          </a:xfrm>
          <a:prstGeom prst="roundRect">
            <a:avLst>
              <a:gd name="adj" fmla="val 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47" name="Shape 35"/>
          <p:cNvSpPr/>
          <p:nvPr/>
        </p:nvSpPr>
        <p:spPr>
          <a:xfrm>
            <a:off x="8315554" y="1524305"/>
            <a:ext cx="3258007" cy="800100"/>
          </a:xfrm>
          <a:prstGeom prst="rect">
            <a:avLst/>
          </a:prstGeom>
          <a:solidFill>
            <a:srgbClr val="334155"/>
          </a:solidFill>
          <a:ln/>
        </p:spPr>
      </p:sp>
      <p:sp>
        <p:nvSpPr>
          <p:cNvPr id="48" name="Shape 36"/>
          <p:cNvSpPr/>
          <p:nvPr/>
        </p:nvSpPr>
        <p:spPr>
          <a:xfrm>
            <a:off x="8315554" y="2315261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49" name="Image 10" descr="preencoded.png">    </p:cNvPr>
          <p:cNvPicPr>
            <a:picLocks noChangeAspect="1"/>
          </p:cNvPicPr>
          <p:nvPr/>
        </p:nvPicPr>
        <p:blipFill>
          <a:blip r:embed="rId11"/>
          <a:srcRect l="-1064" r="-1064" t="0" b="0"/>
          <a:stretch/>
        </p:blipFill>
        <p:spPr>
          <a:xfrm>
            <a:off x="8544154" y="1717243"/>
            <a:ext cx="219456" cy="171907"/>
          </a:xfrm>
          <a:prstGeom prst="rect">
            <a:avLst/>
          </a:prstGeom>
        </p:spPr>
      </p:pic>
      <p:sp>
        <p:nvSpPr>
          <p:cNvPr id="50" name="Text 37"/>
          <p:cNvSpPr txBox="1"/>
          <p:nvPr/>
        </p:nvSpPr>
        <p:spPr>
          <a:xfrm>
            <a:off x="8839505" y="1705356"/>
            <a:ext cx="138623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</a:t>
            </a:r>
            <a:endParaRPr lang="en-US" sz="1300" dirty="0"/>
          </a:p>
        </p:txBody>
      </p:sp>
      <p:sp>
        <p:nvSpPr>
          <p:cNvPr id="51" name="Text 38"/>
          <p:cNvSpPr txBox="1"/>
          <p:nvPr/>
        </p:nvSpPr>
        <p:spPr>
          <a:xfrm>
            <a:off x="8544154" y="1981505"/>
            <a:ext cx="157916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&amp; Auditability</a:t>
            </a:r>
            <a:endParaRPr lang="en-US" sz="900" dirty="0"/>
          </a:p>
        </p:txBody>
      </p:sp>
      <p:sp>
        <p:nvSpPr>
          <p:cNvPr id="52" name="Text 39"/>
          <p:cNvSpPr txBox="1"/>
          <p:nvPr/>
        </p:nvSpPr>
        <p:spPr>
          <a:xfrm>
            <a:off x="8544154" y="2510028"/>
            <a:ext cx="119146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PRINCIPLES</a:t>
            </a:r>
            <a:endParaRPr lang="en-US" sz="900" dirty="0"/>
          </a:p>
        </p:txBody>
      </p:sp>
      <p:pic>
        <p:nvPicPr>
          <p:cNvPr id="5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1750" b="-1750"/>
          <a:stretch/>
        </p:blipFill>
        <p:spPr>
          <a:xfrm>
            <a:off x="8544154" y="2776118"/>
            <a:ext cx="114300" cy="105156"/>
          </a:xfrm>
          <a:prstGeom prst="rect">
            <a:avLst/>
          </a:prstGeom>
        </p:spPr>
      </p:pic>
      <p:sp>
        <p:nvSpPr>
          <p:cNvPr id="54" name="Text 40"/>
          <p:cNvSpPr txBox="1"/>
          <p:nvPr/>
        </p:nvSpPr>
        <p:spPr>
          <a:xfrm>
            <a:off x="8658454" y="2776118"/>
            <a:ext cx="149321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Observability by default</a:t>
            </a:r>
            <a:endParaRPr lang="en-US" sz="900" dirty="0"/>
          </a:p>
        </p:txBody>
      </p:sp>
      <p:pic>
        <p:nvPicPr>
          <p:cNvPr id="55" name="Image 12" descr="preencoded.png">    </p:cNvPr>
          <p:cNvPicPr>
            <a:picLocks noChangeAspect="1"/>
          </p:cNvPicPr>
          <p:nvPr/>
        </p:nvPicPr>
        <p:blipFill>
          <a:blip r:embed="rId13"/>
          <a:srcRect l="-1677" r="-1677" t="0" b="0"/>
          <a:stretch/>
        </p:blipFill>
        <p:spPr>
          <a:xfrm>
            <a:off x="8544154" y="3025750"/>
            <a:ext cx="95098" cy="105156"/>
          </a:xfrm>
          <a:prstGeom prst="rect">
            <a:avLst/>
          </a:prstGeom>
        </p:spPr>
      </p:pic>
      <p:sp>
        <p:nvSpPr>
          <p:cNvPr id="56" name="Text 41"/>
          <p:cNvSpPr txBox="1"/>
          <p:nvPr/>
        </p:nvSpPr>
        <p:spPr>
          <a:xfrm>
            <a:off x="8639251" y="3025750"/>
            <a:ext cx="175107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Fine-grained access (RBAC)</a:t>
            </a:r>
            <a:endParaRPr lang="en-US" sz="900" dirty="0"/>
          </a:p>
        </p:txBody>
      </p:sp>
      <p:pic>
        <p:nvPicPr>
          <p:cNvPr id="57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-1750" b="-1750"/>
          <a:stretch/>
        </p:blipFill>
        <p:spPr>
          <a:xfrm>
            <a:off x="8544154" y="3275381"/>
            <a:ext cx="114300" cy="105156"/>
          </a:xfrm>
          <a:prstGeom prst="rect">
            <a:avLst/>
          </a:prstGeom>
        </p:spPr>
      </p:pic>
      <p:sp>
        <p:nvSpPr>
          <p:cNvPr id="58" name="Text 42"/>
          <p:cNvSpPr txBox="1"/>
          <p:nvPr/>
        </p:nvSpPr>
        <p:spPr>
          <a:xfrm>
            <a:off x="8658454" y="3275381"/>
            <a:ext cx="122712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End-to-end lineage</a:t>
            </a:r>
            <a:endParaRPr lang="en-US" sz="900" dirty="0"/>
          </a:p>
        </p:txBody>
      </p:sp>
      <p:pic>
        <p:nvPicPr>
          <p:cNvPr id="59" name="Image 14" descr="preencoded.png">    </p:cNvPr>
          <p:cNvPicPr>
            <a:picLocks noChangeAspect="1"/>
          </p:cNvPicPr>
          <p:nvPr/>
        </p:nvPicPr>
        <p:blipFill>
          <a:blip r:embed="rId15"/>
          <a:srcRect l="-1677" r="-1677" t="0" b="0"/>
          <a:stretch/>
        </p:blipFill>
        <p:spPr>
          <a:xfrm>
            <a:off x="8544154" y="3525012"/>
            <a:ext cx="95098" cy="105156"/>
          </a:xfrm>
          <a:prstGeom prst="rect">
            <a:avLst/>
          </a:prstGeom>
        </p:spPr>
      </p:pic>
      <p:sp>
        <p:nvSpPr>
          <p:cNvPr id="60" name="Text 43"/>
          <p:cNvSpPr txBox="1"/>
          <p:nvPr/>
        </p:nvSpPr>
        <p:spPr>
          <a:xfrm>
            <a:off x="8639251" y="3525012"/>
            <a:ext cx="136977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Auto-PII classification</a:t>
            </a:r>
            <a:endParaRPr lang="en-US" sz="900" dirty="0"/>
          </a:p>
        </p:txBody>
      </p:sp>
      <p:sp>
        <p:nvSpPr>
          <p:cNvPr id="61" name="Shape 44"/>
          <p:cNvSpPr/>
          <p:nvPr/>
        </p:nvSpPr>
        <p:spPr>
          <a:xfrm>
            <a:off x="8544154" y="4562856"/>
            <a:ext cx="2800807" cy="562356"/>
          </a:xfrm>
          <a:prstGeom prst="roundRect">
            <a:avLst>
              <a:gd name="adj" fmla="val 16536"/>
            </a:avLst>
          </a:prstGeom>
          <a:solidFill>
            <a:srgbClr val="F8FAFC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62" name="Text 45"/>
          <p:cNvSpPr txBox="1"/>
          <p:nvPr/>
        </p:nvSpPr>
        <p:spPr>
          <a:xfrm>
            <a:off x="8648395" y="4677156"/>
            <a:ext cx="40325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800" dirty="0"/>
          </a:p>
        </p:txBody>
      </p:sp>
      <p:sp>
        <p:nvSpPr>
          <p:cNvPr id="63" name="Text 46"/>
          <p:cNvSpPr txBox="1"/>
          <p:nvPr/>
        </p:nvSpPr>
        <p:spPr>
          <a:xfrm>
            <a:off x="9928555" y="4677156"/>
            <a:ext cx="139354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Findings / Coverage</a:t>
            </a:r>
            <a:endParaRPr lang="en-US" sz="800" dirty="0"/>
          </a:p>
        </p:txBody>
      </p:sp>
      <p:sp>
        <p:nvSpPr>
          <p:cNvPr id="64" name="Text 47"/>
          <p:cNvSpPr txBox="1"/>
          <p:nvPr/>
        </p:nvSpPr>
        <p:spPr>
          <a:xfrm>
            <a:off x="8648395" y="4871923"/>
            <a:ext cx="450799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</a:t>
            </a:r>
            <a:endParaRPr lang="en-US" sz="800" dirty="0"/>
          </a:p>
        </p:txBody>
      </p:sp>
      <p:sp>
        <p:nvSpPr>
          <p:cNvPr id="65" name="Text 48"/>
          <p:cNvSpPr txBox="1"/>
          <p:nvPr/>
        </p:nvSpPr>
        <p:spPr>
          <a:xfrm>
            <a:off x="10100462" y="4871923"/>
            <a:ext cx="122163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Catalog, Monitor</a:t>
            </a:r>
            <a:endParaRPr lang="en-US" sz="800" dirty="0"/>
          </a:p>
        </p:txBody>
      </p:sp>
      <p:sp>
        <p:nvSpPr>
          <p:cNvPr id="66" name="Shape 49"/>
          <p:cNvSpPr/>
          <p:nvPr/>
        </p:nvSpPr>
        <p:spPr>
          <a:xfrm>
            <a:off x="609905" y="5553151"/>
            <a:ext cx="10972800" cy="685800"/>
          </a:xfrm>
          <a:prstGeom prst="roundRect">
            <a:avLst>
              <a:gd name="adj" fmla="val 14815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67" name="Text 50"/>
          <p:cNvSpPr txBox="1"/>
          <p:nvPr/>
        </p:nvSpPr>
        <p:spPr>
          <a:xfrm>
            <a:off x="847649" y="5731459"/>
            <a:ext cx="11914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MODEL</a:t>
            </a:r>
            <a:endParaRPr lang="en-US" sz="900" dirty="0"/>
          </a:p>
        </p:txBody>
      </p:sp>
      <p:sp>
        <p:nvSpPr>
          <p:cNvPr id="68" name="Text 51"/>
          <p:cNvSpPr txBox="1"/>
          <p:nvPr/>
        </p:nvSpPr>
        <p:spPr>
          <a:xfrm>
            <a:off x="847649" y="5903366"/>
            <a:ext cx="7818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ALIGNMENT</a:t>
            </a:r>
            <a:endParaRPr lang="en-US" sz="900" dirty="0"/>
          </a:p>
        </p:txBody>
      </p:sp>
      <p:sp>
        <p:nvSpPr>
          <p:cNvPr id="69" name="Text 52"/>
          <p:cNvSpPr txBox="1"/>
          <p:nvPr/>
        </p:nvSpPr>
        <p:spPr>
          <a:xfrm>
            <a:off x="2870302" y="5695798"/>
            <a:ext cx="10908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 (Bronze)</a:t>
            </a:r>
            <a:endParaRPr lang="en-US" sz="1000" dirty="0"/>
          </a:p>
        </p:txBody>
      </p:sp>
      <p:sp>
        <p:nvSpPr>
          <p:cNvPr id="70" name="Shape 53"/>
          <p:cNvSpPr/>
          <p:nvPr/>
        </p:nvSpPr>
        <p:spPr>
          <a:xfrm>
            <a:off x="2875788" y="5896051"/>
            <a:ext cx="981151" cy="219456"/>
          </a:xfrm>
          <a:prstGeom prst="roundRect">
            <a:avLst>
              <a:gd name="adj" fmla="val 217391"/>
            </a:avLst>
          </a:prstGeom>
          <a:solidFill>
            <a:srgbClr val="FFFFFF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71" name="Image 15" descr="preencoded.png">    </p:cNvPr>
          <p:cNvPicPr>
            <a:picLocks noChangeAspect="1"/>
          </p:cNvPicPr>
          <p:nvPr/>
        </p:nvPicPr>
        <p:blipFill>
          <a:blip r:embed="rId16"/>
          <a:srcRect l="-783" r="-783" t="0" b="0"/>
          <a:stretch/>
        </p:blipFill>
        <p:spPr>
          <a:xfrm>
            <a:off x="2961742" y="5947258"/>
            <a:ext cx="133502" cy="105156"/>
          </a:xfrm>
          <a:prstGeom prst="rect">
            <a:avLst/>
          </a:prstGeom>
        </p:spPr>
      </p:pic>
      <p:sp>
        <p:nvSpPr>
          <p:cNvPr id="72" name="Text 54"/>
          <p:cNvSpPr txBox="1"/>
          <p:nvPr/>
        </p:nvSpPr>
        <p:spPr>
          <a:xfrm>
            <a:off x="3132734" y="5934456"/>
            <a:ext cx="71689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Eng</a:t>
            </a:r>
            <a:endParaRPr lang="en-US" sz="800" dirty="0"/>
          </a:p>
        </p:txBody>
      </p:sp>
      <p:pic>
        <p:nvPicPr>
          <p:cNvPr id="73" name="Image 16" descr="preencoded.png">    </p:cNvPr>
          <p:cNvPicPr>
            <a:picLocks noChangeAspect="1"/>
          </p:cNvPicPr>
          <p:nvPr/>
        </p:nvPicPr>
        <p:blipFill>
          <a:blip r:embed="rId17"/>
          <a:srcRect l="-3120" r="-3120" t="0" b="0"/>
          <a:stretch/>
        </p:blipFill>
        <p:spPr>
          <a:xfrm>
            <a:off x="5045659" y="5836615"/>
            <a:ext cx="75895" cy="114300"/>
          </a:xfrm>
          <a:prstGeom prst="rect">
            <a:avLst/>
          </a:prstGeom>
        </p:spPr>
      </p:pic>
      <p:sp>
        <p:nvSpPr>
          <p:cNvPr id="74" name="Text 55"/>
          <p:cNvSpPr txBox="1"/>
          <p:nvPr/>
        </p:nvSpPr>
        <p:spPr>
          <a:xfrm>
            <a:off x="6313018" y="5695798"/>
            <a:ext cx="10341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Curate (Silver)</a:t>
            </a:r>
            <a:endParaRPr lang="en-US" sz="1000" dirty="0"/>
          </a:p>
        </p:txBody>
      </p:sp>
      <p:sp>
        <p:nvSpPr>
          <p:cNvPr id="75" name="Shape 56"/>
          <p:cNvSpPr/>
          <p:nvPr/>
        </p:nvSpPr>
        <p:spPr>
          <a:xfrm>
            <a:off x="6309360" y="5896051"/>
            <a:ext cx="942746" cy="219456"/>
          </a:xfrm>
          <a:prstGeom prst="roundRect">
            <a:avLst>
              <a:gd name="adj" fmla="val 217391"/>
            </a:avLst>
          </a:prstGeom>
          <a:solidFill>
            <a:srgbClr val="FFFFFF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76" name="Image 17" descr="preencoded.png">    </p:cNvPr>
          <p:cNvPicPr>
            <a:picLocks noChangeAspect="1"/>
          </p:cNvPicPr>
          <p:nvPr/>
        </p:nvPicPr>
        <p:blipFill>
          <a:blip r:embed="rId18"/>
          <a:srcRect l="-783" r="-783" t="0" b="0"/>
          <a:stretch/>
        </p:blipFill>
        <p:spPr>
          <a:xfrm>
            <a:off x="6395314" y="5947258"/>
            <a:ext cx="133502" cy="105156"/>
          </a:xfrm>
          <a:prstGeom prst="rect">
            <a:avLst/>
          </a:prstGeom>
        </p:spPr>
      </p:pic>
      <p:sp>
        <p:nvSpPr>
          <p:cNvPr id="77" name="Text 57"/>
          <p:cNvSpPr txBox="1"/>
          <p:nvPr/>
        </p:nvSpPr>
        <p:spPr>
          <a:xfrm>
            <a:off x="6566306" y="5934456"/>
            <a:ext cx="679399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 Eng</a:t>
            </a:r>
            <a:endParaRPr lang="en-US" sz="800" dirty="0"/>
          </a:p>
        </p:txBody>
      </p:sp>
      <p:pic>
        <p:nvPicPr>
          <p:cNvPr id="78" name="Image 18" descr="preencoded.png">    </p:cNvPr>
          <p:cNvPicPr>
            <a:picLocks noChangeAspect="1"/>
          </p:cNvPicPr>
          <p:nvPr/>
        </p:nvPicPr>
        <p:blipFill>
          <a:blip r:embed="rId19"/>
          <a:srcRect l="-3120" r="-3120" t="0" b="0"/>
          <a:stretch/>
        </p:blipFill>
        <p:spPr>
          <a:xfrm>
            <a:off x="8435340" y="5836615"/>
            <a:ext cx="75895" cy="114300"/>
          </a:xfrm>
          <a:prstGeom prst="rect">
            <a:avLst/>
          </a:prstGeom>
        </p:spPr>
      </p:pic>
      <p:sp>
        <p:nvSpPr>
          <p:cNvPr id="79" name="Text 58"/>
          <p:cNvSpPr txBox="1"/>
          <p:nvPr/>
        </p:nvSpPr>
        <p:spPr>
          <a:xfrm>
            <a:off x="9820656" y="5695798"/>
            <a:ext cx="9098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 (Gold)</a:t>
            </a:r>
            <a:endParaRPr lang="en-US" sz="1000" dirty="0"/>
          </a:p>
        </p:txBody>
      </p:sp>
      <p:sp>
        <p:nvSpPr>
          <p:cNvPr id="80" name="Shape 59"/>
          <p:cNvSpPr/>
          <p:nvPr/>
        </p:nvSpPr>
        <p:spPr>
          <a:xfrm>
            <a:off x="9699041" y="5896051"/>
            <a:ext cx="1057046" cy="219456"/>
          </a:xfrm>
          <a:prstGeom prst="roundRect">
            <a:avLst>
              <a:gd name="adj" fmla="val 217391"/>
            </a:avLst>
          </a:prstGeom>
          <a:solidFill>
            <a:srgbClr val="FFFFFF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81" name="Image 19" descr="preencoded.png">    </p:cNvPr>
          <p:cNvPicPr>
            <a:picLocks noChangeAspect="1"/>
          </p:cNvPicPr>
          <p:nvPr/>
        </p:nvPicPr>
        <p:blipFill>
          <a:blip r:embed="rId20"/>
          <a:srcRect l="-1677" r="-1677" t="0" b="0"/>
          <a:stretch/>
        </p:blipFill>
        <p:spPr>
          <a:xfrm>
            <a:off x="9784994" y="5947258"/>
            <a:ext cx="95098" cy="105156"/>
          </a:xfrm>
          <a:prstGeom prst="rect">
            <a:avLst/>
          </a:prstGeom>
        </p:spPr>
      </p:pic>
      <p:sp>
        <p:nvSpPr>
          <p:cNvPr id="82" name="Text 60"/>
          <p:cNvSpPr txBox="1"/>
          <p:nvPr/>
        </p:nvSpPr>
        <p:spPr>
          <a:xfrm>
            <a:off x="9918497" y="5934456"/>
            <a:ext cx="83119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Owner</a:t>
            </a:r>
            <a:endParaRPr lang="en-US" sz="800" dirty="0"/>
          </a:p>
        </p:txBody>
      </p:sp>
      <p:sp>
        <p:nvSpPr>
          <p:cNvPr id="83" name="Shape 61"/>
          <p:cNvSpPr/>
          <p:nvPr/>
        </p:nvSpPr>
        <p:spPr>
          <a:xfrm>
            <a:off x="609905" y="6234379"/>
            <a:ext cx="10972800" cy="9144"/>
          </a:xfrm>
          <a:prstGeom prst="rect">
            <a:avLst/>
          </a:prstGeom>
          <a:solidFill>
            <a:srgbClr val="F1F5F9"/>
          </a:solidFill>
          <a:ln/>
        </p:spPr>
      </p:sp>
      <p:pic>
        <p:nvPicPr>
          <p:cNvPr id="84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609905" y="6420002"/>
            <a:ext cx="114300" cy="114300"/>
          </a:xfrm>
          <a:prstGeom prst="rect">
            <a:avLst/>
          </a:prstGeom>
        </p:spPr>
      </p:pic>
      <p:sp>
        <p:nvSpPr>
          <p:cNvPr id="85" name="Text 62"/>
          <p:cNvSpPr txBox="1"/>
          <p:nvPr/>
        </p:nvSpPr>
        <p:spPr>
          <a:xfrm>
            <a:off x="724205" y="6405372"/>
            <a:ext cx="25630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 Databricks Quality Engineering Strategy</a:t>
            </a:r>
            <a:endParaRPr lang="en-US" sz="900" dirty="0"/>
          </a:p>
        </p:txBody>
      </p:sp>
      <p:sp>
        <p:nvSpPr>
          <p:cNvPr id="86" name="Text 63"/>
          <p:cNvSpPr txBox="1"/>
          <p:nvPr/>
        </p:nvSpPr>
        <p:spPr>
          <a:xfrm>
            <a:off x="8929116" y="6405372"/>
            <a:ext cx="2743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1: Strategy + Architecture + Native Validation</a:t>
            </a:r>
            <a:endParaRPr lang="en-US" sz="900" dirty="0"/>
          </a:p>
        </p:txBody>
      </p:sp>
      <p:sp>
        <p:nvSpPr>
          <p:cNvPr id="87" name="Shape 64"/>
          <p:cNvSpPr/>
          <p:nvPr/>
        </p:nvSpPr>
        <p:spPr>
          <a:xfrm>
            <a:off x="3886200" y="3419856"/>
            <a:ext cx="571500" cy="19202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88" name="Shape 65"/>
          <p:cNvSpPr/>
          <p:nvPr/>
        </p:nvSpPr>
        <p:spPr>
          <a:xfrm>
            <a:off x="7733995" y="3419856"/>
            <a:ext cx="571500" cy="19202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89" name="Shape 66"/>
          <p:cNvSpPr/>
          <p:nvPr/>
        </p:nvSpPr>
        <p:spPr>
          <a:xfrm>
            <a:off x="4019702" y="3267151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pic>
        <p:nvPicPr>
          <p:cNvPr id="90" name="Image 21" descr="preencoded.png">    </p:cNvPr>
          <p:cNvPicPr>
            <a:picLocks noChangeAspect="1"/>
          </p:cNvPicPr>
          <p:nvPr/>
        </p:nvPicPr>
        <p:blipFill>
          <a:blip r:embed="rId22"/>
          <a:srcRect l="-2571" r="-2571" t="0" b="0"/>
          <a:stretch/>
        </p:blipFill>
        <p:spPr>
          <a:xfrm>
            <a:off x="4119372" y="3362249"/>
            <a:ext cx="105156" cy="114300"/>
          </a:xfrm>
          <a:prstGeom prst="rect">
            <a:avLst/>
          </a:prstGeom>
        </p:spPr>
      </p:pic>
      <p:sp>
        <p:nvSpPr>
          <p:cNvPr id="91" name="Shape 67"/>
          <p:cNvSpPr/>
          <p:nvPr/>
        </p:nvSpPr>
        <p:spPr>
          <a:xfrm>
            <a:off x="7867498" y="3267151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pic>
        <p:nvPicPr>
          <p:cNvPr id="92" name="Image 22" descr="preencoded.png">    </p:cNvPr>
          <p:cNvPicPr>
            <a:picLocks noChangeAspect="1"/>
          </p:cNvPicPr>
          <p:nvPr/>
        </p:nvPicPr>
        <p:blipFill>
          <a:blip r:embed="rId23"/>
          <a:srcRect l="-2571" r="-2571" t="0" b="0"/>
          <a:stretch/>
        </p:blipFill>
        <p:spPr>
          <a:xfrm>
            <a:off x="7968082" y="3362249"/>
            <a:ext cx="105156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304495" y="1343254"/>
            <a:ext cx="11582705" cy="418795"/>
          </a:xfrm>
          <a:prstGeom prst="roundRect">
            <a:avLst>
              <a:gd name="adj" fmla="val 39698"/>
            </a:avLst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80" b="-180"/>
          <a:stretch/>
        </p:blipFill>
        <p:spPr>
          <a:xfrm>
            <a:off x="504749" y="1476756"/>
            <a:ext cx="190195" cy="152705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771754" y="1466698"/>
            <a:ext cx="12911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Traceability Chain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2106778" y="1476756"/>
            <a:ext cx="9144" cy="152705"/>
          </a:xfrm>
          <a:prstGeom prst="rect">
            <a:avLst/>
          </a:prstGeom>
          <a:solidFill>
            <a:srgbClr val="93C5FD"/>
          </a:solidFill>
          <a:ln/>
        </p:spPr>
      </p:sp>
      <p:sp>
        <p:nvSpPr>
          <p:cNvPr id="8" name="Text 5"/>
          <p:cNvSpPr txBox="1"/>
          <p:nvPr/>
        </p:nvSpPr>
        <p:spPr>
          <a:xfrm>
            <a:off x="2268626" y="1485900"/>
            <a:ext cx="41340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Versioned Contracts → Validated Pipeline → Certified Metric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9245498" y="1429207"/>
            <a:ext cx="2447849" cy="247802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BFDBFE"/>
            </a:solidFill>
            <a:prstDash val="solid"/>
          </a:ln>
        </p:spPr>
      </p:sp>
      <p:sp>
        <p:nvSpPr>
          <p:cNvPr id="10" name="Text 7"/>
          <p:cNvSpPr txBox="1"/>
          <p:nvPr/>
        </p:nvSpPr>
        <p:spPr>
          <a:xfrm>
            <a:off x="9331452" y="1476756"/>
            <a:ext cx="7050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KPI:</a:t>
            </a:r>
            <a:endParaRPr lang="en-US" sz="900" dirty="0"/>
          </a:p>
        </p:txBody>
      </p:sp>
      <p:sp>
        <p:nvSpPr>
          <p:cNvPr id="11" name="Text 8"/>
          <p:cNvSpPr txBox="1"/>
          <p:nvPr/>
        </p:nvSpPr>
        <p:spPr>
          <a:xfrm>
            <a:off x="10020910" y="1476756"/>
            <a:ext cx="16669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 Revenue Retention (NRR)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304495" y="1990649"/>
            <a:ext cx="1524305" cy="3657600"/>
          </a:xfrm>
          <a:prstGeom prst="roundRect">
            <a:avLst>
              <a:gd name="adj" fmla="val 2999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-4074" r="-4074" t="0" b="0"/>
          <a:stretch/>
        </p:blipFill>
        <p:spPr>
          <a:xfrm>
            <a:off x="641909" y="2905049"/>
            <a:ext cx="133502" cy="123444"/>
          </a:xfrm>
          <a:prstGeom prst="rect">
            <a:avLst/>
          </a:prstGeom>
        </p:spPr>
      </p:pic>
      <p:sp>
        <p:nvSpPr>
          <p:cNvPr id="14" name="Text 10"/>
          <p:cNvSpPr txBox="1"/>
          <p:nvPr/>
        </p:nvSpPr>
        <p:spPr>
          <a:xfrm>
            <a:off x="851306" y="2873959"/>
            <a:ext cx="74066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SOURCES</a:t>
            </a:r>
            <a:endParaRPr lang="en-US" sz="900" dirty="0"/>
          </a:p>
        </p:txBody>
      </p:sp>
      <p:sp>
        <p:nvSpPr>
          <p:cNvPr id="15" name="Text 11"/>
          <p:cNvSpPr txBox="1"/>
          <p:nvPr/>
        </p:nvSpPr>
        <p:spPr>
          <a:xfrm>
            <a:off x="768096" y="3250692"/>
            <a:ext cx="6858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Salesforce</a:t>
            </a:r>
            <a:endParaRPr lang="en-US" sz="900" dirty="0"/>
          </a:p>
        </p:txBody>
      </p:sp>
      <p:sp>
        <p:nvSpPr>
          <p:cNvPr id="16" name="Text 12"/>
          <p:cNvSpPr txBox="1"/>
          <p:nvPr/>
        </p:nvSpPr>
        <p:spPr>
          <a:xfrm>
            <a:off x="705917" y="3421685"/>
            <a:ext cx="8385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CRM Data</a:t>
            </a:r>
            <a:endParaRPr lang="en-US" sz="1200" dirty="0"/>
          </a:p>
        </p:txBody>
      </p:sp>
      <p:sp>
        <p:nvSpPr>
          <p:cNvPr id="17" name="Text 13"/>
          <p:cNvSpPr txBox="1"/>
          <p:nvPr/>
        </p:nvSpPr>
        <p:spPr>
          <a:xfrm>
            <a:off x="825703" y="3898087"/>
            <a:ext cx="571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NetSuite</a:t>
            </a:r>
            <a:endParaRPr lang="en-US" sz="900" dirty="0"/>
          </a:p>
        </p:txBody>
      </p:sp>
      <p:sp>
        <p:nvSpPr>
          <p:cNvPr id="18" name="Text 14"/>
          <p:cNvSpPr txBox="1"/>
          <p:nvPr/>
        </p:nvSpPr>
        <p:spPr>
          <a:xfrm>
            <a:off x="663854" y="4069994"/>
            <a:ext cx="9244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Billing Data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628193" y="4545482"/>
            <a:ext cx="886054" cy="219456"/>
          </a:xfrm>
          <a:prstGeom prst="roundRect">
            <a:avLst>
              <a:gd name="adj" fmla="val 217391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25400" dist="12700" dir="5400000">
              <a:srgbClr val="7e22ce">
                <a:alpha val="20000"/>
              </a:srgbClr>
            </a:outerShdw>
          </a:effectLst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870" b="-870"/>
          <a:stretch/>
        </p:blipFill>
        <p:spPr>
          <a:xfrm>
            <a:off x="694944" y="4607662"/>
            <a:ext cx="105156" cy="95098"/>
          </a:xfrm>
          <a:prstGeom prst="rect">
            <a:avLst/>
          </a:prstGeom>
        </p:spPr>
      </p:pic>
      <p:sp>
        <p:nvSpPr>
          <p:cNvPr id="21" name="Text 16"/>
          <p:cNvSpPr txBox="1"/>
          <p:nvPr/>
        </p:nvSpPr>
        <p:spPr>
          <a:xfrm>
            <a:off x="828446" y="4583887"/>
            <a:ext cx="6958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 v1.2</a:t>
            </a:r>
            <a:endParaRPr lang="en-US" sz="800" dirty="0"/>
          </a:p>
        </p:txBody>
      </p:sp>
      <p:sp>
        <p:nvSpPr>
          <p:cNvPr id="22" name="Shape 17"/>
          <p:cNvSpPr/>
          <p:nvPr/>
        </p:nvSpPr>
        <p:spPr>
          <a:xfrm>
            <a:off x="1981505" y="1990649"/>
            <a:ext cx="7315200" cy="3657600"/>
          </a:xfrm>
          <a:prstGeom prst="roundRect">
            <a:avLst>
              <a:gd name="adj" fmla="val 781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3" name="Shape 18"/>
          <p:cNvSpPr/>
          <p:nvPr/>
        </p:nvSpPr>
        <p:spPr>
          <a:xfrm>
            <a:off x="2143354" y="1886407"/>
            <a:ext cx="1324051" cy="15270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19"/>
          <p:cNvSpPr txBox="1"/>
          <p:nvPr/>
        </p:nvSpPr>
        <p:spPr>
          <a:xfrm>
            <a:off x="2219249" y="1886407"/>
            <a:ext cx="12573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GOVERNED PIPELINE</a:t>
            </a:r>
            <a:endParaRPr lang="en-US" sz="900" dirty="0"/>
          </a:p>
        </p:txBody>
      </p:sp>
      <p:sp>
        <p:nvSpPr>
          <p:cNvPr id="25" name="Shape 20"/>
          <p:cNvSpPr/>
          <p:nvPr/>
        </p:nvSpPr>
        <p:spPr>
          <a:xfrm>
            <a:off x="2143354" y="3047695"/>
            <a:ext cx="1628546" cy="1543507"/>
          </a:xfrm>
          <a:prstGeom prst="roundRect">
            <a:avLst>
              <a:gd name="adj" fmla="val 2926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6" name="Text 21"/>
          <p:cNvSpPr txBox="1"/>
          <p:nvPr/>
        </p:nvSpPr>
        <p:spPr>
          <a:xfrm>
            <a:off x="2720340" y="3152851"/>
            <a:ext cx="5623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BRONZE</a:t>
            </a:r>
            <a:endParaRPr lang="en-US" sz="900" dirty="0"/>
          </a:p>
        </p:txBody>
      </p:sp>
      <p:sp>
        <p:nvSpPr>
          <p:cNvPr id="27" name="Text 22"/>
          <p:cNvSpPr txBox="1"/>
          <p:nvPr/>
        </p:nvSpPr>
        <p:spPr>
          <a:xfrm>
            <a:off x="2559406" y="3323844"/>
            <a:ext cx="9144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Ingest</a:t>
            </a:r>
            <a:endParaRPr lang="en-US" sz="1200" dirty="0"/>
          </a:p>
        </p:txBody>
      </p:sp>
      <p:sp>
        <p:nvSpPr>
          <p:cNvPr id="28" name="Text 23"/>
          <p:cNvSpPr txBox="1"/>
          <p:nvPr/>
        </p:nvSpPr>
        <p:spPr>
          <a:xfrm>
            <a:off x="2510942" y="3685946"/>
            <a:ext cx="10104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Ingest/Load</a:t>
            </a:r>
            <a:endParaRPr lang="en-US" sz="1200" dirty="0"/>
          </a:p>
        </p:txBody>
      </p:sp>
      <p:sp>
        <p:nvSpPr>
          <p:cNvPr id="29" name="Shape 24"/>
          <p:cNvSpPr/>
          <p:nvPr/>
        </p:nvSpPr>
        <p:spPr>
          <a:xfrm>
            <a:off x="2538374" y="4028846"/>
            <a:ext cx="838505" cy="219456"/>
          </a:xfrm>
          <a:prstGeom prst="roundRect">
            <a:avLst>
              <a:gd name="adj" fmla="val 217391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25400" dist="12700" dir="5400000">
              <a:srgbClr val="7e22ce">
                <a:alpha val="20000"/>
              </a:srgbClr>
            </a:outerShdw>
          </a:effectLst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605126" y="4091026"/>
            <a:ext cx="95098" cy="95098"/>
          </a:xfrm>
          <a:prstGeom prst="rect">
            <a:avLst/>
          </a:prstGeom>
        </p:spPr>
      </p:pic>
      <p:sp>
        <p:nvSpPr>
          <p:cNvPr id="31" name="Text 25"/>
          <p:cNvSpPr txBox="1"/>
          <p:nvPr/>
        </p:nvSpPr>
        <p:spPr>
          <a:xfrm>
            <a:off x="2728570" y="4067251"/>
            <a:ext cx="6574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Ver.</a:t>
            </a:r>
            <a:endParaRPr lang="en-US" sz="800" dirty="0"/>
          </a:p>
        </p:txBody>
      </p:sp>
      <p:sp>
        <p:nvSpPr>
          <p:cNvPr id="32" name="Shape 26"/>
          <p:cNvSpPr/>
          <p:nvPr/>
        </p:nvSpPr>
        <p:spPr>
          <a:xfrm>
            <a:off x="2555748" y="4286707"/>
            <a:ext cx="809244" cy="200254"/>
          </a:xfrm>
          <a:prstGeom prst="roundRect">
            <a:avLst>
              <a:gd name="adj" fmla="val 86975"/>
            </a:avLst>
          </a:prstGeom>
          <a:solidFill>
            <a:srgbClr val="0F172A"/>
          </a:solidFill>
          <a:ln/>
        </p:spPr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rcRect l="-1923" r="-1923" t="0" b="0"/>
          <a:stretch/>
        </p:blipFill>
        <p:spPr>
          <a:xfrm>
            <a:off x="2612441" y="4338828"/>
            <a:ext cx="123444" cy="95098"/>
          </a:xfrm>
          <a:prstGeom prst="rect">
            <a:avLst/>
          </a:prstGeom>
        </p:spPr>
      </p:pic>
      <p:sp>
        <p:nvSpPr>
          <p:cNvPr id="34" name="Text 27"/>
          <p:cNvSpPr txBox="1"/>
          <p:nvPr/>
        </p:nvSpPr>
        <p:spPr>
          <a:xfrm>
            <a:off x="2765146" y="4315054"/>
            <a:ext cx="6199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Owner: Plat</a:t>
            </a:r>
            <a:endParaRPr lang="en-US" sz="800" dirty="0"/>
          </a:p>
        </p:txBody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rcRect l="-1507" r="-1507" t="0" b="0"/>
          <a:stretch/>
        </p:blipFill>
        <p:spPr>
          <a:xfrm>
            <a:off x="3807562" y="3752698"/>
            <a:ext cx="85954" cy="133502"/>
          </a:xfrm>
          <a:prstGeom prst="rect">
            <a:avLst/>
          </a:prstGeom>
        </p:spPr>
      </p:pic>
      <p:sp>
        <p:nvSpPr>
          <p:cNvPr id="36" name="Shape 28"/>
          <p:cNvSpPr/>
          <p:nvPr/>
        </p:nvSpPr>
        <p:spPr>
          <a:xfrm>
            <a:off x="3931006" y="3047695"/>
            <a:ext cx="1628546" cy="1543507"/>
          </a:xfrm>
          <a:prstGeom prst="roundRect">
            <a:avLst>
              <a:gd name="adj" fmla="val 2926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37" name="Text 29"/>
          <p:cNvSpPr txBox="1"/>
          <p:nvPr/>
        </p:nvSpPr>
        <p:spPr>
          <a:xfrm>
            <a:off x="4548226" y="3152851"/>
            <a:ext cx="4864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SILVER</a:t>
            </a:r>
            <a:endParaRPr lang="en-US" sz="900" dirty="0"/>
          </a:p>
        </p:txBody>
      </p:sp>
      <p:sp>
        <p:nvSpPr>
          <p:cNvPr id="38" name="Text 30"/>
          <p:cNvSpPr txBox="1"/>
          <p:nvPr/>
        </p:nvSpPr>
        <p:spPr>
          <a:xfrm>
            <a:off x="4292194" y="3323844"/>
            <a:ext cx="10287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/ Valid</a:t>
            </a:r>
            <a:endParaRPr lang="en-US" sz="1200" dirty="0"/>
          </a:p>
        </p:txBody>
      </p:sp>
      <p:sp>
        <p:nvSpPr>
          <p:cNvPr id="39" name="Shape 31"/>
          <p:cNvSpPr/>
          <p:nvPr/>
        </p:nvSpPr>
        <p:spPr>
          <a:xfrm>
            <a:off x="4036162" y="3610051"/>
            <a:ext cx="1419149" cy="342900"/>
          </a:xfrm>
          <a:prstGeom prst="roundRect">
            <a:avLst>
              <a:gd name="adj" fmla="val 29630"/>
            </a:avLst>
          </a:prstGeom>
          <a:solidFill>
            <a:srgbClr val="EFF6FF"/>
          </a:solidFill>
          <a:ln/>
        </p:spPr>
      </p:sp>
      <p:sp>
        <p:nvSpPr>
          <p:cNvPr id="40" name="Text 32"/>
          <p:cNvSpPr txBox="1"/>
          <p:nvPr/>
        </p:nvSpPr>
        <p:spPr>
          <a:xfrm>
            <a:off x="4322369" y="3685946"/>
            <a:ext cx="9628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Curate/DLT</a:t>
            </a:r>
            <a:endParaRPr lang="en-US" sz="1200" dirty="0"/>
          </a:p>
        </p:txBody>
      </p:sp>
      <p:sp>
        <p:nvSpPr>
          <p:cNvPr id="41" name="Shape 33"/>
          <p:cNvSpPr/>
          <p:nvPr/>
        </p:nvSpPr>
        <p:spPr>
          <a:xfrm>
            <a:off x="4321454" y="4028846"/>
            <a:ext cx="847649" cy="219456"/>
          </a:xfrm>
          <a:prstGeom prst="roundRect">
            <a:avLst>
              <a:gd name="adj" fmla="val 217391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25400" dist="12700" dir="5400000">
              <a:srgbClr val="7e22ce">
                <a:alpha val="20000"/>
              </a:srgbClr>
            </a:outerShdw>
          </a:effectLst>
        </p:spPr>
      </p:sp>
      <p:pic>
        <p:nvPicPr>
          <p:cNvPr id="42" name="Image 6" descr="preencoded.png">    </p:cNvPr>
          <p:cNvPicPr>
            <a:picLocks noChangeAspect="1"/>
          </p:cNvPicPr>
          <p:nvPr/>
        </p:nvPicPr>
        <p:blipFill>
          <a:blip r:embed="rId7"/>
          <a:srcRect l="-1648" r="-1648" t="0" b="0"/>
          <a:stretch/>
        </p:blipFill>
        <p:spPr>
          <a:xfrm>
            <a:off x="4388206" y="4091026"/>
            <a:ext cx="85954" cy="95098"/>
          </a:xfrm>
          <a:prstGeom prst="rect">
            <a:avLst/>
          </a:prstGeom>
        </p:spPr>
      </p:pic>
      <p:sp>
        <p:nvSpPr>
          <p:cNvPr id="43" name="Text 34"/>
          <p:cNvSpPr txBox="1"/>
          <p:nvPr/>
        </p:nvSpPr>
        <p:spPr>
          <a:xfrm>
            <a:off x="4502506" y="4067251"/>
            <a:ext cx="676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Expectations</a:t>
            </a:r>
            <a:endParaRPr lang="en-US" sz="800" dirty="0"/>
          </a:p>
        </p:txBody>
      </p:sp>
      <p:sp>
        <p:nvSpPr>
          <p:cNvPr id="44" name="Shape 35"/>
          <p:cNvSpPr/>
          <p:nvPr/>
        </p:nvSpPr>
        <p:spPr>
          <a:xfrm>
            <a:off x="4255618" y="4286707"/>
            <a:ext cx="981151" cy="200254"/>
          </a:xfrm>
          <a:prstGeom prst="roundRect">
            <a:avLst>
              <a:gd name="adj" fmla="val 86975"/>
            </a:avLst>
          </a:prstGeom>
          <a:solidFill>
            <a:srgbClr val="0F172A"/>
          </a:solidFill>
          <a:ln/>
        </p:spPr>
      </p:sp>
      <p:pic>
        <p:nvPicPr>
          <p:cNvPr id="45" name="Image 7" descr="preencoded.png">    </p:cNvPr>
          <p:cNvPicPr>
            <a:picLocks noChangeAspect="1"/>
          </p:cNvPicPr>
          <p:nvPr/>
        </p:nvPicPr>
        <p:blipFill>
          <a:blip r:embed="rId8"/>
          <a:srcRect l="-1923" r="-1923" t="0" b="0"/>
          <a:stretch/>
        </p:blipFill>
        <p:spPr>
          <a:xfrm>
            <a:off x="4313225" y="4338828"/>
            <a:ext cx="123444" cy="95098"/>
          </a:xfrm>
          <a:prstGeom prst="rect">
            <a:avLst/>
          </a:prstGeom>
        </p:spPr>
      </p:pic>
      <p:sp>
        <p:nvSpPr>
          <p:cNvPr id="46" name="Text 36"/>
          <p:cNvSpPr txBox="1"/>
          <p:nvPr/>
        </p:nvSpPr>
        <p:spPr>
          <a:xfrm>
            <a:off x="4465930" y="4315054"/>
            <a:ext cx="7909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Owner: Domain</a:t>
            </a:r>
            <a:endParaRPr lang="en-US" sz="800" dirty="0"/>
          </a:p>
        </p:txBody>
      </p:sp>
      <p:pic>
        <p:nvPicPr>
          <p:cNvPr id="47" name="Image 8" descr="preencoded.png">    </p:cNvPr>
          <p:cNvPicPr>
            <a:picLocks noChangeAspect="1"/>
          </p:cNvPicPr>
          <p:nvPr/>
        </p:nvPicPr>
        <p:blipFill>
          <a:blip r:embed="rId9"/>
          <a:srcRect l="-1507" r="-1507" t="0" b="0"/>
          <a:stretch/>
        </p:blipFill>
        <p:spPr>
          <a:xfrm>
            <a:off x="5596128" y="3752698"/>
            <a:ext cx="85954" cy="133502"/>
          </a:xfrm>
          <a:prstGeom prst="rect">
            <a:avLst/>
          </a:prstGeom>
        </p:spPr>
      </p:pic>
      <p:sp>
        <p:nvSpPr>
          <p:cNvPr id="48" name="Shape 37"/>
          <p:cNvSpPr/>
          <p:nvPr/>
        </p:nvSpPr>
        <p:spPr>
          <a:xfrm>
            <a:off x="5719572" y="3047695"/>
            <a:ext cx="1628546" cy="1543507"/>
          </a:xfrm>
          <a:prstGeom prst="roundRect">
            <a:avLst>
              <a:gd name="adj" fmla="val 2926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49" name="Text 38"/>
          <p:cNvSpPr txBox="1"/>
          <p:nvPr/>
        </p:nvSpPr>
        <p:spPr>
          <a:xfrm>
            <a:off x="6372454" y="3152851"/>
            <a:ext cx="4096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GOLD</a:t>
            </a:r>
            <a:endParaRPr lang="en-US" sz="900" dirty="0"/>
          </a:p>
        </p:txBody>
      </p:sp>
      <p:sp>
        <p:nvSpPr>
          <p:cNvPr id="50" name="Text 39"/>
          <p:cNvSpPr txBox="1"/>
          <p:nvPr/>
        </p:nvSpPr>
        <p:spPr>
          <a:xfrm>
            <a:off x="6224321" y="3323844"/>
            <a:ext cx="7342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 Mart</a:t>
            </a:r>
            <a:endParaRPr lang="en-US" sz="1200" dirty="0"/>
          </a:p>
        </p:txBody>
      </p:sp>
      <p:sp>
        <p:nvSpPr>
          <p:cNvPr id="51" name="Shape 40"/>
          <p:cNvSpPr/>
          <p:nvPr/>
        </p:nvSpPr>
        <p:spPr>
          <a:xfrm>
            <a:off x="5824728" y="3610051"/>
            <a:ext cx="1419149" cy="342900"/>
          </a:xfrm>
          <a:prstGeom prst="roundRect">
            <a:avLst>
              <a:gd name="adj" fmla="val 29630"/>
            </a:avLst>
          </a:prstGeom>
          <a:solidFill>
            <a:srgbClr val="FFFBEB"/>
          </a:solidFill>
          <a:ln/>
        </p:spPr>
      </p:sp>
      <p:sp>
        <p:nvSpPr>
          <p:cNvPr id="52" name="Text 41"/>
          <p:cNvSpPr txBox="1"/>
          <p:nvPr/>
        </p:nvSpPr>
        <p:spPr>
          <a:xfrm>
            <a:off x="6142025" y="3685946"/>
            <a:ext cx="9052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</a:t>
            </a:r>
            <a:endParaRPr lang="en-US" sz="1200" dirty="0"/>
          </a:p>
        </p:txBody>
      </p:sp>
      <p:sp>
        <p:nvSpPr>
          <p:cNvPr id="53" name="Shape 42"/>
          <p:cNvSpPr/>
          <p:nvPr/>
        </p:nvSpPr>
        <p:spPr>
          <a:xfrm>
            <a:off x="6195060" y="4028846"/>
            <a:ext cx="676656" cy="219456"/>
          </a:xfrm>
          <a:prstGeom prst="roundRect">
            <a:avLst>
              <a:gd name="adj" fmla="val 217391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25400" dist="12700" dir="5400000">
              <a:srgbClr val="7e22ce">
                <a:alpha val="20000"/>
              </a:srgbClr>
            </a:outerShdw>
          </a:effectLst>
        </p:spPr>
      </p:sp>
      <p:pic>
        <p:nvPicPr>
          <p:cNvPr id="54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261811" y="4091026"/>
            <a:ext cx="95098" cy="95098"/>
          </a:xfrm>
          <a:prstGeom prst="rect">
            <a:avLst/>
          </a:prstGeom>
        </p:spPr>
      </p:pic>
      <p:sp>
        <p:nvSpPr>
          <p:cNvPr id="55" name="Text 43"/>
          <p:cNvSpPr txBox="1"/>
          <p:nvPr/>
        </p:nvSpPr>
        <p:spPr>
          <a:xfrm>
            <a:off x="6385255" y="4067251"/>
            <a:ext cx="4956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SLA: Acc</a:t>
            </a:r>
            <a:endParaRPr lang="en-US" sz="800" dirty="0"/>
          </a:p>
        </p:txBody>
      </p:sp>
      <p:sp>
        <p:nvSpPr>
          <p:cNvPr id="56" name="Shape 44"/>
          <p:cNvSpPr/>
          <p:nvPr/>
        </p:nvSpPr>
        <p:spPr>
          <a:xfrm>
            <a:off x="6038698" y="4286707"/>
            <a:ext cx="990295" cy="200254"/>
          </a:xfrm>
          <a:prstGeom prst="roundRect">
            <a:avLst>
              <a:gd name="adj" fmla="val 86975"/>
            </a:avLst>
          </a:prstGeom>
          <a:solidFill>
            <a:srgbClr val="0F172A"/>
          </a:solidFill>
          <a:ln/>
        </p:spPr>
      </p:sp>
      <p:pic>
        <p:nvPicPr>
          <p:cNvPr id="57" name="Image 10" descr="preencoded.png">    </p:cNvPr>
          <p:cNvPicPr>
            <a:picLocks noChangeAspect="1"/>
          </p:cNvPicPr>
          <p:nvPr/>
        </p:nvPicPr>
        <p:blipFill>
          <a:blip r:embed="rId11"/>
          <a:srcRect l="-1923" r="-1923" t="0" b="0"/>
          <a:stretch/>
        </p:blipFill>
        <p:spPr>
          <a:xfrm>
            <a:off x="6095390" y="4338828"/>
            <a:ext cx="123444" cy="95098"/>
          </a:xfrm>
          <a:prstGeom prst="rect">
            <a:avLst/>
          </a:prstGeom>
        </p:spPr>
      </p:pic>
      <p:sp>
        <p:nvSpPr>
          <p:cNvPr id="58" name="Text 45"/>
          <p:cNvSpPr txBox="1"/>
          <p:nvPr/>
        </p:nvSpPr>
        <p:spPr>
          <a:xfrm>
            <a:off x="6248095" y="4315054"/>
            <a:ext cx="8001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Owner: Product</a:t>
            </a:r>
            <a:endParaRPr lang="en-US" sz="800" dirty="0"/>
          </a:p>
        </p:txBody>
      </p:sp>
      <p:pic>
        <p:nvPicPr>
          <p:cNvPr id="59" name="Image 11" descr="preencoded.png">    </p:cNvPr>
          <p:cNvPicPr>
            <a:picLocks noChangeAspect="1"/>
          </p:cNvPicPr>
          <p:nvPr/>
        </p:nvPicPr>
        <p:blipFill>
          <a:blip r:embed="rId12"/>
          <a:srcRect l="-1507" r="-1507" t="0" b="0"/>
          <a:stretch/>
        </p:blipFill>
        <p:spPr>
          <a:xfrm>
            <a:off x="7384694" y="3752698"/>
            <a:ext cx="85954" cy="133502"/>
          </a:xfrm>
          <a:prstGeom prst="rect">
            <a:avLst/>
          </a:prstGeom>
        </p:spPr>
      </p:pic>
      <p:sp>
        <p:nvSpPr>
          <p:cNvPr id="60" name="Shape 46"/>
          <p:cNvSpPr/>
          <p:nvPr/>
        </p:nvSpPr>
        <p:spPr>
          <a:xfrm>
            <a:off x="7508138" y="2924251"/>
            <a:ext cx="1628546" cy="1790395"/>
          </a:xfrm>
          <a:prstGeom prst="roundRect">
            <a:avLst>
              <a:gd name="adj" fmla="val 2627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61" name="Text 47"/>
          <p:cNvSpPr txBox="1"/>
          <p:nvPr/>
        </p:nvSpPr>
        <p:spPr>
          <a:xfrm>
            <a:off x="8024774" y="3029407"/>
            <a:ext cx="6858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12E8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 REPORT</a:t>
            </a:r>
            <a:endParaRPr lang="en-US" sz="900" dirty="0"/>
          </a:p>
        </p:txBody>
      </p:sp>
      <p:sp>
        <p:nvSpPr>
          <p:cNvPr id="62" name="Text 48"/>
          <p:cNvSpPr txBox="1"/>
          <p:nvPr/>
        </p:nvSpPr>
        <p:spPr>
          <a:xfrm>
            <a:off x="7768742" y="3200400"/>
            <a:ext cx="12198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366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Executive Dash</a:t>
            </a:r>
            <a:endParaRPr lang="en-US" sz="1200" dirty="0"/>
          </a:p>
        </p:txBody>
      </p:sp>
      <p:sp>
        <p:nvSpPr>
          <p:cNvPr id="63" name="Shape 49"/>
          <p:cNvSpPr/>
          <p:nvPr/>
        </p:nvSpPr>
        <p:spPr>
          <a:xfrm>
            <a:off x="7613294" y="3486607"/>
            <a:ext cx="1419149" cy="590702"/>
          </a:xfrm>
          <a:prstGeom prst="roundRect">
            <a:avLst>
              <a:gd name="adj" fmla="val 9987"/>
            </a:avLst>
          </a:prstGeom>
          <a:solidFill>
            <a:srgbClr val="FFFFFF"/>
          </a:solidFill>
          <a:ln w="12700">
            <a:solidFill>
              <a:srgbClr val="E0E7FF"/>
            </a:solidFill>
            <a:prstDash val="solid"/>
          </a:ln>
        </p:spPr>
      </p:sp>
      <p:pic>
        <p:nvPicPr>
          <p:cNvPr id="6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8245145" y="3590849"/>
            <a:ext cx="152705" cy="152705"/>
          </a:xfrm>
          <a:prstGeom prst="rect">
            <a:avLst/>
          </a:prstGeom>
        </p:spPr>
      </p:pic>
      <p:sp>
        <p:nvSpPr>
          <p:cNvPr id="65" name="Text 50"/>
          <p:cNvSpPr txBox="1"/>
          <p:nvPr/>
        </p:nvSpPr>
        <p:spPr>
          <a:xfrm>
            <a:off x="7688275" y="3800246"/>
            <a:ext cx="13816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PowerBI/Tableau</a:t>
            </a:r>
            <a:endParaRPr lang="en-US" sz="1200" dirty="0"/>
          </a:p>
        </p:txBody>
      </p:sp>
      <p:sp>
        <p:nvSpPr>
          <p:cNvPr id="66" name="Shape 51"/>
          <p:cNvSpPr/>
          <p:nvPr/>
        </p:nvSpPr>
        <p:spPr>
          <a:xfrm>
            <a:off x="7990942" y="4153205"/>
            <a:ext cx="666598" cy="219456"/>
          </a:xfrm>
          <a:prstGeom prst="roundRect">
            <a:avLst>
              <a:gd name="adj" fmla="val 217391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25400" dist="12700" dir="5400000">
              <a:srgbClr val="7e22ce">
                <a:alpha val="20000"/>
              </a:srgbClr>
            </a:outerShdw>
          </a:effectLst>
        </p:spPr>
      </p:sp>
      <p:pic>
        <p:nvPicPr>
          <p:cNvPr id="67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8057693" y="4214470"/>
            <a:ext cx="95098" cy="95098"/>
          </a:xfrm>
          <a:prstGeom prst="rect">
            <a:avLst/>
          </a:prstGeom>
        </p:spPr>
      </p:pic>
      <p:sp>
        <p:nvSpPr>
          <p:cNvPr id="68" name="Text 52"/>
          <p:cNvSpPr txBox="1"/>
          <p:nvPr/>
        </p:nvSpPr>
        <p:spPr>
          <a:xfrm>
            <a:off x="8182051" y="4190695"/>
            <a:ext cx="4864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Certified</a:t>
            </a:r>
            <a:endParaRPr lang="en-US" sz="800" dirty="0"/>
          </a:p>
        </p:txBody>
      </p:sp>
      <p:sp>
        <p:nvSpPr>
          <p:cNvPr id="69" name="Shape 53"/>
          <p:cNvSpPr/>
          <p:nvPr/>
        </p:nvSpPr>
        <p:spPr>
          <a:xfrm>
            <a:off x="7889443" y="4410151"/>
            <a:ext cx="866851" cy="200254"/>
          </a:xfrm>
          <a:prstGeom prst="roundRect">
            <a:avLst>
              <a:gd name="adj" fmla="val 86975"/>
            </a:avLst>
          </a:prstGeom>
          <a:solidFill>
            <a:srgbClr val="0F172A"/>
          </a:solidFill>
          <a:ln/>
        </p:spPr>
      </p:sp>
      <p:pic>
        <p:nvPicPr>
          <p:cNvPr id="70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-870" b="-870"/>
          <a:stretch/>
        </p:blipFill>
        <p:spPr>
          <a:xfrm>
            <a:off x="7947050" y="4462272"/>
            <a:ext cx="105156" cy="95098"/>
          </a:xfrm>
          <a:prstGeom prst="rect">
            <a:avLst/>
          </a:prstGeom>
        </p:spPr>
      </p:pic>
      <p:sp>
        <p:nvSpPr>
          <p:cNvPr id="71" name="Text 54"/>
          <p:cNvSpPr txBox="1"/>
          <p:nvPr/>
        </p:nvSpPr>
        <p:spPr>
          <a:xfrm>
            <a:off x="8079638" y="4438498"/>
            <a:ext cx="6958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Access: Exec</a:t>
            </a:r>
            <a:endParaRPr lang="en-US" sz="800" dirty="0"/>
          </a:p>
        </p:txBody>
      </p:sp>
      <p:sp>
        <p:nvSpPr>
          <p:cNvPr id="72" name="Shape 55"/>
          <p:cNvSpPr/>
          <p:nvPr/>
        </p:nvSpPr>
        <p:spPr>
          <a:xfrm>
            <a:off x="9448495" y="1990649"/>
            <a:ext cx="2438705" cy="3657600"/>
          </a:xfrm>
          <a:prstGeom prst="roundRect">
            <a:avLst>
              <a:gd name="adj" fmla="val 1172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73" name="Shape 56"/>
          <p:cNvSpPr/>
          <p:nvPr/>
        </p:nvSpPr>
        <p:spPr>
          <a:xfrm>
            <a:off x="9610344" y="2419502"/>
            <a:ext cx="2115007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74" name="Image 15" descr="preencoded.png">    </p:cNvPr>
          <p:cNvPicPr>
            <a:picLocks noChangeAspect="1"/>
          </p:cNvPicPr>
          <p:nvPr/>
        </p:nvPicPr>
        <p:blipFill>
          <a:blip r:embed="rId16"/>
          <a:srcRect l="-1358" r="-1358" t="0" b="0"/>
          <a:stretch/>
        </p:blipFill>
        <p:spPr>
          <a:xfrm>
            <a:off x="9610344" y="2183587"/>
            <a:ext cx="95098" cy="123444"/>
          </a:xfrm>
          <a:prstGeom prst="rect">
            <a:avLst/>
          </a:prstGeom>
        </p:spPr>
      </p:pic>
      <p:sp>
        <p:nvSpPr>
          <p:cNvPr id="75" name="Text 57"/>
          <p:cNvSpPr txBox="1"/>
          <p:nvPr/>
        </p:nvSpPr>
        <p:spPr>
          <a:xfrm>
            <a:off x="9782251" y="2152498"/>
            <a:ext cx="171267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EVIDENCE</a:t>
            </a:r>
            <a:endParaRPr lang="en-US" sz="900" dirty="0"/>
          </a:p>
        </p:txBody>
      </p:sp>
      <p:sp>
        <p:nvSpPr>
          <p:cNvPr id="76" name="Shape 58"/>
          <p:cNvSpPr/>
          <p:nvPr/>
        </p:nvSpPr>
        <p:spPr>
          <a:xfrm>
            <a:off x="9610344" y="2538374"/>
            <a:ext cx="38405" cy="99029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77" name="Text 59"/>
          <p:cNvSpPr txBox="1"/>
          <p:nvPr/>
        </p:nvSpPr>
        <p:spPr>
          <a:xfrm>
            <a:off x="9763049" y="2652674"/>
            <a:ext cx="10954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4B5F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UC Lineage Graph</a:t>
            </a:r>
            <a:endParaRPr lang="en-US" sz="900" dirty="0"/>
          </a:p>
        </p:txBody>
      </p:sp>
      <p:pic>
        <p:nvPicPr>
          <p:cNvPr id="78" name="Image 16" descr="preencoded.png">    </p:cNvPr>
          <p:cNvPicPr>
            <a:picLocks noChangeAspect="1"/>
          </p:cNvPicPr>
          <p:nvPr/>
        </p:nvPicPr>
        <p:blipFill>
          <a:blip r:embed="rId17"/>
          <a:srcRect l="-1911" r="-1911" t="0" b="0"/>
          <a:stretch/>
        </p:blipFill>
        <p:spPr>
          <a:xfrm>
            <a:off x="11477549" y="2652674"/>
            <a:ext cx="133502" cy="114300"/>
          </a:xfrm>
          <a:prstGeom prst="rect">
            <a:avLst/>
          </a:prstGeom>
        </p:spPr>
      </p:pic>
      <p:sp>
        <p:nvSpPr>
          <p:cNvPr id="79" name="Text 60"/>
          <p:cNvSpPr txBox="1"/>
          <p:nvPr/>
        </p:nvSpPr>
        <p:spPr>
          <a:xfrm>
            <a:off x="9763049" y="2842870"/>
            <a:ext cx="190561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impact analysis path available for audit. Proves data provenance.</a:t>
            </a:r>
            <a:endParaRPr lang="en-US" sz="1200" dirty="0"/>
          </a:p>
        </p:txBody>
      </p:sp>
      <p:sp>
        <p:nvSpPr>
          <p:cNvPr id="80" name="Shape 61"/>
          <p:cNvSpPr/>
          <p:nvPr/>
        </p:nvSpPr>
        <p:spPr>
          <a:xfrm>
            <a:off x="9610344" y="3642970"/>
            <a:ext cx="38405" cy="11814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81" name="Text 62"/>
          <p:cNvSpPr txBox="1"/>
          <p:nvPr/>
        </p:nvSpPr>
        <p:spPr>
          <a:xfrm>
            <a:off x="9763049" y="3757270"/>
            <a:ext cx="12198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3C5F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Rule Execution Logs</a:t>
            </a:r>
            <a:endParaRPr lang="en-US" sz="900" dirty="0"/>
          </a:p>
        </p:txBody>
      </p:sp>
      <p:pic>
        <p:nvPicPr>
          <p:cNvPr id="82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11496751" y="3757270"/>
            <a:ext cx="114300" cy="114300"/>
          </a:xfrm>
          <a:prstGeom prst="rect">
            <a:avLst/>
          </a:prstGeom>
        </p:spPr>
      </p:pic>
      <p:sp>
        <p:nvSpPr>
          <p:cNvPr id="83" name="Text 63"/>
          <p:cNvSpPr txBox="1"/>
          <p:nvPr/>
        </p:nvSpPr>
        <p:spPr>
          <a:xfrm>
            <a:off x="9763049" y="3948379"/>
            <a:ext cx="1828800" cy="762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event logs showing 100% pass rate for "Revenue" validation rules.</a:t>
            </a:r>
            <a:endParaRPr lang="en-US" sz="1200" dirty="0"/>
          </a:p>
        </p:txBody>
      </p:sp>
      <p:sp>
        <p:nvSpPr>
          <p:cNvPr id="84" name="Shape 64"/>
          <p:cNvSpPr/>
          <p:nvPr/>
        </p:nvSpPr>
        <p:spPr>
          <a:xfrm>
            <a:off x="9610344" y="4938674"/>
            <a:ext cx="38405" cy="99029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85" name="Text 65"/>
          <p:cNvSpPr txBox="1"/>
          <p:nvPr/>
        </p:nvSpPr>
        <p:spPr>
          <a:xfrm>
            <a:off x="9763049" y="5052974"/>
            <a:ext cx="8485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EE7B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 Definition</a:t>
            </a:r>
            <a:endParaRPr lang="en-US" sz="900" dirty="0"/>
          </a:p>
        </p:txBody>
      </p:sp>
      <p:pic>
        <p:nvPicPr>
          <p:cNvPr id="86" name="Image 18" descr="preencoded.png">    </p:cNvPr>
          <p:cNvPicPr>
            <a:picLocks noChangeAspect="1"/>
          </p:cNvPicPr>
          <p:nvPr/>
        </p:nvPicPr>
        <p:blipFill>
          <a:blip r:embed="rId19"/>
          <a:srcRect l="-1911" r="-1911" t="0" b="0"/>
          <a:stretch/>
        </p:blipFill>
        <p:spPr>
          <a:xfrm>
            <a:off x="11477549" y="5052974"/>
            <a:ext cx="133502" cy="114300"/>
          </a:xfrm>
          <a:prstGeom prst="rect">
            <a:avLst/>
          </a:prstGeom>
        </p:spPr>
      </p:pic>
      <p:sp>
        <p:nvSpPr>
          <p:cNvPr id="87" name="Text 66"/>
          <p:cNvSpPr txBox="1"/>
          <p:nvPr/>
        </p:nvSpPr>
        <p:spPr>
          <a:xfrm>
            <a:off x="9763049" y="5243170"/>
            <a:ext cx="183885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logic version controlled in Git. Signed off by Finance.</a:t>
            </a:r>
            <a:endParaRPr lang="en-US" sz="1200" dirty="0"/>
          </a:p>
        </p:txBody>
      </p:sp>
      <p:sp>
        <p:nvSpPr>
          <p:cNvPr id="88" name="Shape 67"/>
          <p:cNvSpPr/>
          <p:nvPr/>
        </p:nvSpPr>
        <p:spPr>
          <a:xfrm>
            <a:off x="304495" y="5943600"/>
            <a:ext cx="11582705" cy="609905"/>
          </a:xfrm>
          <a:prstGeom prst="roundRect">
            <a:avLst>
              <a:gd name="adj" fmla="val 18741"/>
            </a:avLst>
          </a:prstGeom>
          <a:solidFill>
            <a:srgbClr val="0F172A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9" name="Shape 68"/>
          <p:cNvSpPr/>
          <p:nvPr/>
        </p:nvSpPr>
        <p:spPr>
          <a:xfrm>
            <a:off x="533095" y="6096305"/>
            <a:ext cx="304495" cy="304495"/>
          </a:xfrm>
          <a:prstGeom prst="roundRect">
            <a:avLst>
              <a:gd name="adj" fmla="val 300300"/>
            </a:avLst>
          </a:prstGeom>
          <a:solidFill>
            <a:srgbClr val="FFFFFF"/>
          </a:solidFill>
          <a:ln/>
        </p:spPr>
      </p:sp>
      <p:pic>
        <p:nvPicPr>
          <p:cNvPr id="90" name="Image 19" descr="preencoded.png">    </p:cNvPr>
          <p:cNvPicPr>
            <a:picLocks noChangeAspect="1"/>
          </p:cNvPicPr>
          <p:nvPr/>
        </p:nvPicPr>
        <p:blipFill>
          <a:blip r:embed="rId20"/>
          <a:srcRect l="-837" r="-837" t="0" b="0"/>
          <a:stretch/>
        </p:blipFill>
        <p:spPr>
          <a:xfrm>
            <a:off x="609905" y="6181344"/>
            <a:ext cx="152705" cy="133502"/>
          </a:xfrm>
          <a:prstGeom prst="rect">
            <a:avLst/>
          </a:prstGeom>
        </p:spPr>
      </p:pic>
      <p:sp>
        <p:nvSpPr>
          <p:cNvPr id="91" name="Text 69"/>
          <p:cNvSpPr txBox="1"/>
          <p:nvPr/>
        </p:nvSpPr>
        <p:spPr>
          <a:xfrm>
            <a:off x="952805" y="6077102"/>
            <a:ext cx="200985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 Foundation</a:t>
            </a:r>
            <a:endParaRPr lang="en-US" sz="1200" dirty="0"/>
          </a:p>
        </p:txBody>
      </p:sp>
      <p:sp>
        <p:nvSpPr>
          <p:cNvPr id="92" name="Text 70"/>
          <p:cNvSpPr txBox="1"/>
          <p:nvPr/>
        </p:nvSpPr>
        <p:spPr>
          <a:xfrm>
            <a:off x="952805" y="6267298"/>
            <a:ext cx="27724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single source of truth for Permissions &amp; Audit</a:t>
            </a:r>
            <a:endParaRPr lang="en-US" sz="900" dirty="0"/>
          </a:p>
        </p:txBody>
      </p:sp>
      <p:pic>
        <p:nvPicPr>
          <p:cNvPr id="93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7101230" y="6186830"/>
            <a:ext cx="114300" cy="114300"/>
          </a:xfrm>
          <a:prstGeom prst="rect">
            <a:avLst/>
          </a:prstGeom>
        </p:spPr>
      </p:pic>
      <p:sp>
        <p:nvSpPr>
          <p:cNvPr id="94" name="Text 71"/>
          <p:cNvSpPr txBox="1"/>
          <p:nvPr/>
        </p:nvSpPr>
        <p:spPr>
          <a:xfrm>
            <a:off x="7329830" y="6172200"/>
            <a:ext cx="11814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End-to-End Lineage</a:t>
            </a:r>
            <a:endParaRPr lang="en-US" sz="900" dirty="0"/>
          </a:p>
        </p:txBody>
      </p:sp>
      <p:pic>
        <p:nvPicPr>
          <p:cNvPr id="95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8766353" y="6186830"/>
            <a:ext cx="114300" cy="114300"/>
          </a:xfrm>
          <a:prstGeom prst="rect">
            <a:avLst/>
          </a:prstGeom>
        </p:spPr>
      </p:pic>
      <p:sp>
        <p:nvSpPr>
          <p:cNvPr id="96" name="Text 72"/>
          <p:cNvSpPr txBox="1"/>
          <p:nvPr/>
        </p:nvSpPr>
        <p:spPr>
          <a:xfrm>
            <a:off x="8994953" y="6172200"/>
            <a:ext cx="10579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Time-Travel Audit</a:t>
            </a:r>
            <a:endParaRPr lang="en-US" sz="900" dirty="0"/>
          </a:p>
        </p:txBody>
      </p:sp>
      <p:pic>
        <p:nvPicPr>
          <p:cNvPr id="97" name="Image 22" descr="preencoded.png">    </p:cNvPr>
          <p:cNvPicPr>
            <a:picLocks noChangeAspect="1"/>
          </p:cNvPicPr>
          <p:nvPr/>
        </p:nvPicPr>
        <p:blipFill>
          <a:blip r:embed="rId23"/>
          <a:srcRect l="-2571" r="-2571" t="0" b="0"/>
          <a:stretch/>
        </p:blipFill>
        <p:spPr>
          <a:xfrm>
            <a:off x="10307117" y="6186830"/>
            <a:ext cx="105156" cy="114300"/>
          </a:xfrm>
          <a:prstGeom prst="rect">
            <a:avLst/>
          </a:prstGeom>
        </p:spPr>
      </p:pic>
      <p:sp>
        <p:nvSpPr>
          <p:cNvPr id="98" name="Text 73"/>
          <p:cNvSpPr txBox="1"/>
          <p:nvPr/>
        </p:nvSpPr>
        <p:spPr>
          <a:xfrm>
            <a:off x="10525658" y="6172200"/>
            <a:ext cx="12198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Fine-grained Access</a:t>
            </a:r>
            <a:endParaRPr lang="en-US" sz="900" dirty="0"/>
          </a:p>
        </p:txBody>
      </p:sp>
      <p:sp>
        <p:nvSpPr>
          <p:cNvPr id="99" name="Shape 74"/>
          <p:cNvSpPr/>
          <p:nvPr/>
        </p:nvSpPr>
        <p:spPr>
          <a:xfrm>
            <a:off x="0" y="0"/>
            <a:ext cx="12191695" cy="10378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0" name="Shape 75"/>
          <p:cNvSpPr/>
          <p:nvPr/>
        </p:nvSpPr>
        <p:spPr>
          <a:xfrm>
            <a:off x="0" y="1028700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01" name="Text 76"/>
          <p:cNvSpPr txBox="1"/>
          <p:nvPr/>
        </p:nvSpPr>
        <p:spPr>
          <a:xfrm>
            <a:off x="381305" y="237744"/>
            <a:ext cx="24149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&amp; GOVERNANCE</a:t>
            </a:r>
            <a:endParaRPr lang="en-US" sz="1000" dirty="0"/>
          </a:p>
        </p:txBody>
      </p:sp>
      <p:sp>
        <p:nvSpPr>
          <p:cNvPr id="102" name="Text 77"/>
          <p:cNvSpPr txBox="1"/>
          <p:nvPr/>
        </p:nvSpPr>
        <p:spPr>
          <a:xfrm>
            <a:off x="381305" y="457200"/>
            <a:ext cx="553943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Lineage-to-KPI Impact Path (Example)</a:t>
            </a:r>
            <a:endParaRPr lang="en-US" sz="2200" dirty="0"/>
          </a:p>
        </p:txBody>
      </p:sp>
      <p:sp>
        <p:nvSpPr>
          <p:cNvPr id="103" name="Text 78"/>
          <p:cNvSpPr txBox="1"/>
          <p:nvPr/>
        </p:nvSpPr>
        <p:spPr>
          <a:xfrm>
            <a:off x="8008315" y="619049"/>
            <a:ext cx="39108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Tracing Audit Evidence from Source to Executive Dashboard</a:t>
            </a:r>
            <a:endParaRPr lang="en-US" sz="1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228600" y="1076249"/>
            <a:ext cx="2819095" cy="819302"/>
          </a:xfrm>
          <a:prstGeom prst="roundRect">
            <a:avLst>
              <a:gd name="adj" fmla="val 10382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5" name="Text 3"/>
          <p:cNvSpPr txBox="1"/>
          <p:nvPr/>
        </p:nvSpPr>
        <p:spPr>
          <a:xfrm>
            <a:off x="390449" y="1238098"/>
            <a:ext cx="13341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INCIDENT RATE (7D)</a:t>
            </a:r>
            <a:endParaRPr lang="en-US" sz="900" dirty="0"/>
          </a:p>
        </p:txBody>
      </p:sp>
      <p:sp>
        <p:nvSpPr>
          <p:cNvPr id="6" name="Text 4"/>
          <p:cNvSpPr txBox="1"/>
          <p:nvPr/>
        </p:nvSpPr>
        <p:spPr>
          <a:xfrm>
            <a:off x="390449" y="1438351"/>
            <a:ext cx="1457554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2.4% 0.8%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2505456" y="1295705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EFF6FF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619756" y="1410005"/>
            <a:ext cx="152705" cy="15270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3200400" y="1076249"/>
            <a:ext cx="2819095" cy="819302"/>
          </a:xfrm>
          <a:prstGeom prst="roundRect">
            <a:avLst>
              <a:gd name="adj" fmla="val 10382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10" name="Text 7"/>
          <p:cNvSpPr txBox="1"/>
          <p:nvPr/>
        </p:nvSpPr>
        <p:spPr>
          <a:xfrm>
            <a:off x="3362249" y="1238098"/>
            <a:ext cx="4480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MTTR</a:t>
            </a:r>
            <a:endParaRPr lang="en-US" sz="900" dirty="0"/>
          </a:p>
        </p:txBody>
      </p:sp>
      <p:sp>
        <p:nvSpPr>
          <p:cNvPr id="11" name="Text 8"/>
          <p:cNvSpPr txBox="1"/>
          <p:nvPr/>
        </p:nvSpPr>
        <p:spPr>
          <a:xfrm>
            <a:off x="3362249" y="1438351"/>
            <a:ext cx="12006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45m 12m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5477256" y="1295705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EEF2F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43" b="-43"/>
          <a:stretch/>
        </p:blipFill>
        <p:spPr>
          <a:xfrm>
            <a:off x="5600700" y="1410005"/>
            <a:ext cx="133502" cy="152705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6172200" y="1076249"/>
            <a:ext cx="2819095" cy="819302"/>
          </a:xfrm>
          <a:prstGeom prst="roundRect">
            <a:avLst>
              <a:gd name="adj" fmla="val 10382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15" name="Text 11"/>
          <p:cNvSpPr txBox="1"/>
          <p:nvPr/>
        </p:nvSpPr>
        <p:spPr>
          <a:xfrm>
            <a:off x="6334049" y="1238098"/>
            <a:ext cx="11247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 ADHERENCE</a:t>
            </a:r>
            <a:endParaRPr lang="en-US" sz="900" dirty="0"/>
          </a:p>
        </p:txBody>
      </p:sp>
      <p:sp>
        <p:nvSpPr>
          <p:cNvPr id="16" name="Text 12"/>
          <p:cNvSpPr txBox="1"/>
          <p:nvPr/>
        </p:nvSpPr>
        <p:spPr>
          <a:xfrm>
            <a:off x="6334049" y="1438351"/>
            <a:ext cx="16002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99.2% 0.3%</a:t>
            </a:r>
            <a:endParaRPr lang="en-US" sz="18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43" b="-43"/>
          <a:stretch/>
        </p:blipFill>
        <p:spPr>
          <a:xfrm>
            <a:off x="8572500" y="1410005"/>
            <a:ext cx="133502" cy="152705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9144000" y="1076249"/>
            <a:ext cx="2819095" cy="819302"/>
          </a:xfrm>
          <a:prstGeom prst="roundRect">
            <a:avLst>
              <a:gd name="adj" fmla="val 10382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19" name="Text 14"/>
          <p:cNvSpPr txBox="1"/>
          <p:nvPr/>
        </p:nvSpPr>
        <p:spPr>
          <a:xfrm>
            <a:off x="9305849" y="1238098"/>
            <a:ext cx="11247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COVERAGE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9305849" y="1438351"/>
            <a:ext cx="1153058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84% 5%</a:t>
            </a:r>
            <a:endParaRPr lang="en-US" sz="1800" dirty="0"/>
          </a:p>
        </p:txBody>
      </p:sp>
      <p:sp>
        <p:nvSpPr>
          <p:cNvPr id="21" name="Shape 16"/>
          <p:cNvSpPr/>
          <p:nvPr/>
        </p:nvSpPr>
        <p:spPr>
          <a:xfrm>
            <a:off x="11420856" y="1295705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F5F3FF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1535156" y="1410005"/>
            <a:ext cx="152705" cy="152705"/>
          </a:xfrm>
          <a:prstGeom prst="rect">
            <a:avLst/>
          </a:prstGeom>
        </p:spPr>
      </p:pic>
      <p:sp>
        <p:nvSpPr>
          <p:cNvPr id="23" name="Shape 17"/>
          <p:cNvSpPr/>
          <p:nvPr/>
        </p:nvSpPr>
        <p:spPr>
          <a:xfrm>
            <a:off x="228600" y="2124151"/>
            <a:ext cx="7677302" cy="4048049"/>
          </a:xfrm>
          <a:prstGeom prst="roundRect">
            <a:avLst>
              <a:gd name="adj" fmla="val 425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24" name="Shape 18"/>
          <p:cNvSpPr/>
          <p:nvPr/>
        </p:nvSpPr>
        <p:spPr>
          <a:xfrm>
            <a:off x="237744" y="2133295"/>
            <a:ext cx="7658100" cy="4288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Shape 19"/>
          <p:cNvSpPr/>
          <p:nvPr/>
        </p:nvSpPr>
        <p:spPr>
          <a:xfrm>
            <a:off x="237744" y="2553005"/>
            <a:ext cx="7658100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26" name="Text 20"/>
          <p:cNvSpPr txBox="1"/>
          <p:nvPr/>
        </p:nvSpPr>
        <p:spPr>
          <a:xfrm>
            <a:off x="428854" y="2257654"/>
            <a:ext cx="17007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Product SLO Status</a:t>
            </a:r>
            <a:endParaRPr lang="en-US" sz="1000" dirty="0"/>
          </a:p>
        </p:txBody>
      </p:sp>
      <p:sp>
        <p:nvSpPr>
          <p:cNvPr id="27" name="Text 21"/>
          <p:cNvSpPr txBox="1"/>
          <p:nvPr/>
        </p:nvSpPr>
        <p:spPr>
          <a:xfrm>
            <a:off x="6727241" y="2266798"/>
            <a:ext cx="10671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All Products</a:t>
            </a:r>
            <a:endParaRPr lang="en-US" sz="900" dirty="0"/>
          </a:p>
        </p:txBody>
      </p:sp>
      <p:sp>
        <p:nvSpPr>
          <p:cNvPr id="28" name="Shape 22"/>
          <p:cNvSpPr/>
          <p:nvPr/>
        </p:nvSpPr>
        <p:spPr>
          <a:xfrm>
            <a:off x="237744" y="2562149"/>
            <a:ext cx="7658100" cy="360090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Shape 23"/>
          <p:cNvSpPr/>
          <p:nvPr/>
        </p:nvSpPr>
        <p:spPr>
          <a:xfrm>
            <a:off x="237744" y="2943454"/>
            <a:ext cx="1524305" cy="19202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30" name="Shape 24"/>
          <p:cNvSpPr/>
          <p:nvPr/>
        </p:nvSpPr>
        <p:spPr>
          <a:xfrm>
            <a:off x="1760220" y="2943454"/>
            <a:ext cx="1257300" cy="19202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31" name="Shape 25"/>
          <p:cNvSpPr/>
          <p:nvPr/>
        </p:nvSpPr>
        <p:spPr>
          <a:xfrm>
            <a:off x="3009290" y="2943454"/>
            <a:ext cx="1133856" cy="19202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32" name="Shape 26"/>
          <p:cNvSpPr/>
          <p:nvPr/>
        </p:nvSpPr>
        <p:spPr>
          <a:xfrm>
            <a:off x="4133088" y="2943454"/>
            <a:ext cx="1419149" cy="19202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33" name="Shape 27"/>
          <p:cNvSpPr/>
          <p:nvPr/>
        </p:nvSpPr>
        <p:spPr>
          <a:xfrm>
            <a:off x="5551322" y="2943454"/>
            <a:ext cx="1095451" cy="19202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34" name="Shape 28"/>
          <p:cNvSpPr/>
          <p:nvPr/>
        </p:nvSpPr>
        <p:spPr>
          <a:xfrm>
            <a:off x="6642202" y="2943454"/>
            <a:ext cx="1248156" cy="19202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35" name="Text 29"/>
          <p:cNvSpPr txBox="1"/>
          <p:nvPr/>
        </p:nvSpPr>
        <p:spPr>
          <a:xfrm>
            <a:off x="390449" y="2686507"/>
            <a:ext cx="96469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PRODUCT</a:t>
            </a:r>
            <a:endParaRPr lang="en-US" sz="800" dirty="0"/>
          </a:p>
        </p:txBody>
      </p:sp>
      <p:sp>
        <p:nvSpPr>
          <p:cNvPr id="36" name="Text 30"/>
          <p:cNvSpPr txBox="1"/>
          <p:nvPr/>
        </p:nvSpPr>
        <p:spPr>
          <a:xfrm>
            <a:off x="1912925" y="2686507"/>
            <a:ext cx="50749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OWNER</a:t>
            </a:r>
            <a:endParaRPr lang="en-US" sz="800" dirty="0"/>
          </a:p>
        </p:txBody>
      </p:sp>
      <p:sp>
        <p:nvSpPr>
          <p:cNvPr id="37" name="Text 31"/>
          <p:cNvSpPr txBox="1"/>
          <p:nvPr/>
        </p:nvSpPr>
        <p:spPr>
          <a:xfrm>
            <a:off x="3161995" y="2686507"/>
            <a:ext cx="74615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FRESHNESS</a:t>
            </a:r>
            <a:endParaRPr lang="en-US" sz="800" dirty="0"/>
          </a:p>
        </p:txBody>
      </p:sp>
      <p:sp>
        <p:nvSpPr>
          <p:cNvPr id="38" name="Text 32"/>
          <p:cNvSpPr txBox="1"/>
          <p:nvPr/>
        </p:nvSpPr>
        <p:spPr>
          <a:xfrm>
            <a:off x="4285793" y="2686507"/>
            <a:ext cx="1003097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COMPLETENESS</a:t>
            </a:r>
            <a:endParaRPr lang="en-US" sz="800" dirty="0"/>
          </a:p>
        </p:txBody>
      </p:sp>
      <p:sp>
        <p:nvSpPr>
          <p:cNvPr id="39" name="Text 33"/>
          <p:cNvSpPr txBox="1"/>
          <p:nvPr/>
        </p:nvSpPr>
        <p:spPr>
          <a:xfrm>
            <a:off x="5703113" y="2686507"/>
            <a:ext cx="71689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800" dirty="0"/>
          </a:p>
        </p:txBody>
      </p:sp>
      <p:sp>
        <p:nvSpPr>
          <p:cNvPr id="40" name="Text 34"/>
          <p:cNvSpPr txBox="1"/>
          <p:nvPr/>
        </p:nvSpPr>
        <p:spPr>
          <a:xfrm>
            <a:off x="6794906" y="2686507"/>
            <a:ext cx="86045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AVAILABILITY</a:t>
            </a:r>
            <a:endParaRPr lang="en-US" sz="800" dirty="0"/>
          </a:p>
        </p:txBody>
      </p:sp>
      <p:sp>
        <p:nvSpPr>
          <p:cNvPr id="41" name="Shape 35"/>
          <p:cNvSpPr/>
          <p:nvPr/>
        </p:nvSpPr>
        <p:spPr>
          <a:xfrm>
            <a:off x="237744" y="3376879"/>
            <a:ext cx="1524305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2" name="Text 36"/>
          <p:cNvSpPr txBox="1"/>
          <p:nvPr/>
        </p:nvSpPr>
        <p:spPr>
          <a:xfrm>
            <a:off x="390449" y="3090672"/>
            <a:ext cx="69311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Sales_360</a:t>
            </a:r>
            <a:endParaRPr lang="en-US" sz="900" dirty="0"/>
          </a:p>
        </p:txBody>
      </p:sp>
      <p:sp>
        <p:nvSpPr>
          <p:cNvPr id="43" name="Shape 37"/>
          <p:cNvSpPr/>
          <p:nvPr/>
        </p:nvSpPr>
        <p:spPr>
          <a:xfrm>
            <a:off x="1760220" y="3376879"/>
            <a:ext cx="1257300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4" name="Text 38"/>
          <p:cNvSpPr txBox="1"/>
          <p:nvPr/>
        </p:nvSpPr>
        <p:spPr>
          <a:xfrm>
            <a:off x="1912925" y="3090672"/>
            <a:ext cx="87416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Comm. Team</a:t>
            </a:r>
            <a:endParaRPr lang="en-US" sz="900" dirty="0"/>
          </a:p>
        </p:txBody>
      </p:sp>
      <p:sp>
        <p:nvSpPr>
          <p:cNvPr id="45" name="Shape 39"/>
          <p:cNvSpPr/>
          <p:nvPr/>
        </p:nvSpPr>
        <p:spPr>
          <a:xfrm>
            <a:off x="3009290" y="3376879"/>
            <a:ext cx="1133856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6" name="Text 40"/>
          <p:cNvSpPr txBox="1"/>
          <p:nvPr/>
        </p:nvSpPr>
        <p:spPr>
          <a:xfrm>
            <a:off x="3431743" y="3090672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47" name="Shape 41"/>
          <p:cNvSpPr/>
          <p:nvPr/>
        </p:nvSpPr>
        <p:spPr>
          <a:xfrm>
            <a:off x="4133088" y="3376879"/>
            <a:ext cx="1419149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8" name="Text 42"/>
          <p:cNvSpPr txBox="1"/>
          <p:nvPr/>
        </p:nvSpPr>
        <p:spPr>
          <a:xfrm>
            <a:off x="4702759" y="3090672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49" name="Shape 43"/>
          <p:cNvSpPr/>
          <p:nvPr/>
        </p:nvSpPr>
        <p:spPr>
          <a:xfrm>
            <a:off x="5551322" y="3376879"/>
            <a:ext cx="1095451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50" name="Text 44"/>
          <p:cNvSpPr txBox="1"/>
          <p:nvPr/>
        </p:nvSpPr>
        <p:spPr>
          <a:xfrm>
            <a:off x="5957316" y="3090672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51" name="Shape 45"/>
          <p:cNvSpPr/>
          <p:nvPr/>
        </p:nvSpPr>
        <p:spPr>
          <a:xfrm>
            <a:off x="6642202" y="3376879"/>
            <a:ext cx="1248156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52" name="Text 46"/>
          <p:cNvSpPr txBox="1"/>
          <p:nvPr/>
        </p:nvSpPr>
        <p:spPr>
          <a:xfrm>
            <a:off x="7073798" y="3090672"/>
            <a:ext cx="4837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99.9%</a:t>
            </a:r>
            <a:endParaRPr lang="en-US" sz="900" dirty="0"/>
          </a:p>
        </p:txBody>
      </p:sp>
      <p:sp>
        <p:nvSpPr>
          <p:cNvPr id="53" name="Shape 47"/>
          <p:cNvSpPr/>
          <p:nvPr/>
        </p:nvSpPr>
        <p:spPr>
          <a:xfrm>
            <a:off x="237744" y="3805733"/>
            <a:ext cx="1524305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54" name="Text 48"/>
          <p:cNvSpPr txBox="1"/>
          <p:nvPr/>
        </p:nvSpPr>
        <p:spPr>
          <a:xfrm>
            <a:off x="390449" y="3514954"/>
            <a:ext cx="9509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Customer_360</a:t>
            </a:r>
            <a:endParaRPr lang="en-US" sz="900" dirty="0"/>
          </a:p>
        </p:txBody>
      </p:sp>
      <p:sp>
        <p:nvSpPr>
          <p:cNvPr id="55" name="Shape 49"/>
          <p:cNvSpPr/>
          <p:nvPr/>
        </p:nvSpPr>
        <p:spPr>
          <a:xfrm>
            <a:off x="1760220" y="3805733"/>
            <a:ext cx="1257300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56" name="Text 50"/>
          <p:cNvSpPr txBox="1"/>
          <p:nvPr/>
        </p:nvSpPr>
        <p:spPr>
          <a:xfrm>
            <a:off x="1912925" y="3514954"/>
            <a:ext cx="52212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Growth</a:t>
            </a:r>
            <a:endParaRPr lang="en-US" sz="900" dirty="0"/>
          </a:p>
        </p:txBody>
      </p:sp>
      <p:sp>
        <p:nvSpPr>
          <p:cNvPr id="57" name="Shape 51"/>
          <p:cNvSpPr/>
          <p:nvPr/>
        </p:nvSpPr>
        <p:spPr>
          <a:xfrm>
            <a:off x="3009290" y="3805733"/>
            <a:ext cx="1133856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58" name="Text 52"/>
          <p:cNvSpPr txBox="1"/>
          <p:nvPr/>
        </p:nvSpPr>
        <p:spPr>
          <a:xfrm>
            <a:off x="3418027" y="3514954"/>
            <a:ext cx="40782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Warn</a:t>
            </a:r>
            <a:endParaRPr lang="en-US" sz="900" dirty="0"/>
          </a:p>
        </p:txBody>
      </p:sp>
      <p:sp>
        <p:nvSpPr>
          <p:cNvPr id="59" name="Shape 53"/>
          <p:cNvSpPr/>
          <p:nvPr/>
        </p:nvSpPr>
        <p:spPr>
          <a:xfrm>
            <a:off x="4133088" y="3805733"/>
            <a:ext cx="1419149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60" name="Text 54"/>
          <p:cNvSpPr txBox="1"/>
          <p:nvPr/>
        </p:nvSpPr>
        <p:spPr>
          <a:xfrm>
            <a:off x="4702759" y="3514954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61" name="Shape 55"/>
          <p:cNvSpPr/>
          <p:nvPr/>
        </p:nvSpPr>
        <p:spPr>
          <a:xfrm>
            <a:off x="5551322" y="3805733"/>
            <a:ext cx="1095451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62" name="Text 56"/>
          <p:cNvSpPr txBox="1"/>
          <p:nvPr/>
        </p:nvSpPr>
        <p:spPr>
          <a:xfrm>
            <a:off x="5957316" y="3514954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63" name="Shape 57"/>
          <p:cNvSpPr/>
          <p:nvPr/>
        </p:nvSpPr>
        <p:spPr>
          <a:xfrm>
            <a:off x="6642202" y="3805733"/>
            <a:ext cx="1248156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64" name="Text 58"/>
          <p:cNvSpPr txBox="1"/>
          <p:nvPr/>
        </p:nvSpPr>
        <p:spPr>
          <a:xfrm>
            <a:off x="7075627" y="3514954"/>
            <a:ext cx="4837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99.8%</a:t>
            </a:r>
            <a:endParaRPr lang="en-US" sz="900" dirty="0"/>
          </a:p>
        </p:txBody>
      </p:sp>
      <p:sp>
        <p:nvSpPr>
          <p:cNvPr id="65" name="Shape 59"/>
          <p:cNvSpPr/>
          <p:nvPr/>
        </p:nvSpPr>
        <p:spPr>
          <a:xfrm>
            <a:off x="237744" y="4230014"/>
            <a:ext cx="1524305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66" name="Text 60"/>
          <p:cNvSpPr txBox="1"/>
          <p:nvPr/>
        </p:nvSpPr>
        <p:spPr>
          <a:xfrm>
            <a:off x="390449" y="3938321"/>
            <a:ext cx="88422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Supply_Chain</a:t>
            </a:r>
            <a:endParaRPr lang="en-US" sz="900" dirty="0"/>
          </a:p>
        </p:txBody>
      </p:sp>
      <p:sp>
        <p:nvSpPr>
          <p:cNvPr id="67" name="Shape 61"/>
          <p:cNvSpPr/>
          <p:nvPr/>
        </p:nvSpPr>
        <p:spPr>
          <a:xfrm>
            <a:off x="1760220" y="4230014"/>
            <a:ext cx="1257300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68" name="Text 62"/>
          <p:cNvSpPr txBox="1"/>
          <p:nvPr/>
        </p:nvSpPr>
        <p:spPr>
          <a:xfrm>
            <a:off x="1912925" y="3938321"/>
            <a:ext cx="33101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Ops</a:t>
            </a:r>
            <a:endParaRPr lang="en-US" sz="900" dirty="0"/>
          </a:p>
        </p:txBody>
      </p:sp>
      <p:sp>
        <p:nvSpPr>
          <p:cNvPr id="69" name="Shape 63"/>
          <p:cNvSpPr/>
          <p:nvPr/>
        </p:nvSpPr>
        <p:spPr>
          <a:xfrm>
            <a:off x="3009290" y="4230014"/>
            <a:ext cx="1133856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70" name="Text 64"/>
          <p:cNvSpPr txBox="1"/>
          <p:nvPr/>
        </p:nvSpPr>
        <p:spPr>
          <a:xfrm>
            <a:off x="3431743" y="3938321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71" name="Shape 65"/>
          <p:cNvSpPr/>
          <p:nvPr/>
        </p:nvSpPr>
        <p:spPr>
          <a:xfrm>
            <a:off x="4133088" y="4230014"/>
            <a:ext cx="1419149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72" name="Text 66"/>
          <p:cNvSpPr txBox="1"/>
          <p:nvPr/>
        </p:nvSpPr>
        <p:spPr>
          <a:xfrm>
            <a:off x="4742078" y="3938321"/>
            <a:ext cx="29352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</a:t>
            </a:r>
            <a:endParaRPr lang="en-US" sz="900" dirty="0"/>
          </a:p>
        </p:txBody>
      </p:sp>
      <p:sp>
        <p:nvSpPr>
          <p:cNvPr id="73" name="Shape 67"/>
          <p:cNvSpPr/>
          <p:nvPr/>
        </p:nvSpPr>
        <p:spPr>
          <a:xfrm>
            <a:off x="5551322" y="4230014"/>
            <a:ext cx="1095451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74" name="Text 68"/>
          <p:cNvSpPr txBox="1"/>
          <p:nvPr/>
        </p:nvSpPr>
        <p:spPr>
          <a:xfrm>
            <a:off x="5943600" y="3938321"/>
            <a:ext cx="40782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Warn</a:t>
            </a:r>
            <a:endParaRPr lang="en-US" sz="900" dirty="0"/>
          </a:p>
        </p:txBody>
      </p:sp>
      <p:sp>
        <p:nvSpPr>
          <p:cNvPr id="75" name="Shape 69"/>
          <p:cNvSpPr/>
          <p:nvPr/>
        </p:nvSpPr>
        <p:spPr>
          <a:xfrm>
            <a:off x="6642202" y="4230014"/>
            <a:ext cx="1248156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76" name="Text 70"/>
          <p:cNvSpPr txBox="1"/>
          <p:nvPr/>
        </p:nvSpPr>
        <p:spPr>
          <a:xfrm>
            <a:off x="7076542" y="3938321"/>
            <a:ext cx="47457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99.5%</a:t>
            </a:r>
            <a:endParaRPr lang="en-US" sz="900" dirty="0"/>
          </a:p>
        </p:txBody>
      </p:sp>
      <p:sp>
        <p:nvSpPr>
          <p:cNvPr id="77" name="Shape 71"/>
          <p:cNvSpPr/>
          <p:nvPr/>
        </p:nvSpPr>
        <p:spPr>
          <a:xfrm>
            <a:off x="237744" y="4653382"/>
            <a:ext cx="1524305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78" name="Text 72"/>
          <p:cNvSpPr txBox="1"/>
          <p:nvPr/>
        </p:nvSpPr>
        <p:spPr>
          <a:xfrm>
            <a:off x="390449" y="4362602"/>
            <a:ext cx="84582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Fin_Forecast</a:t>
            </a:r>
            <a:endParaRPr lang="en-US" sz="900" dirty="0"/>
          </a:p>
        </p:txBody>
      </p:sp>
      <p:sp>
        <p:nvSpPr>
          <p:cNvPr id="79" name="Shape 73"/>
          <p:cNvSpPr/>
          <p:nvPr/>
        </p:nvSpPr>
        <p:spPr>
          <a:xfrm>
            <a:off x="1760220" y="4653382"/>
            <a:ext cx="1257300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80" name="Text 74"/>
          <p:cNvSpPr txBox="1"/>
          <p:nvPr/>
        </p:nvSpPr>
        <p:spPr>
          <a:xfrm>
            <a:off x="1912925" y="4362602"/>
            <a:ext cx="55961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Finance</a:t>
            </a:r>
            <a:endParaRPr lang="en-US" sz="900" dirty="0"/>
          </a:p>
        </p:txBody>
      </p:sp>
      <p:sp>
        <p:nvSpPr>
          <p:cNvPr id="81" name="Shape 75"/>
          <p:cNvSpPr/>
          <p:nvPr/>
        </p:nvSpPr>
        <p:spPr>
          <a:xfrm>
            <a:off x="3009290" y="4653382"/>
            <a:ext cx="1133856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82" name="Text 76"/>
          <p:cNvSpPr txBox="1"/>
          <p:nvPr/>
        </p:nvSpPr>
        <p:spPr>
          <a:xfrm>
            <a:off x="3431743" y="4362602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83" name="Shape 77"/>
          <p:cNvSpPr/>
          <p:nvPr/>
        </p:nvSpPr>
        <p:spPr>
          <a:xfrm>
            <a:off x="4133088" y="4653382"/>
            <a:ext cx="1419149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84" name="Text 78"/>
          <p:cNvSpPr txBox="1"/>
          <p:nvPr/>
        </p:nvSpPr>
        <p:spPr>
          <a:xfrm>
            <a:off x="4702759" y="4362602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85" name="Shape 79"/>
          <p:cNvSpPr/>
          <p:nvPr/>
        </p:nvSpPr>
        <p:spPr>
          <a:xfrm>
            <a:off x="5551322" y="4653382"/>
            <a:ext cx="1095451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86" name="Text 80"/>
          <p:cNvSpPr txBox="1"/>
          <p:nvPr/>
        </p:nvSpPr>
        <p:spPr>
          <a:xfrm>
            <a:off x="5957316" y="4362602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87" name="Shape 81"/>
          <p:cNvSpPr/>
          <p:nvPr/>
        </p:nvSpPr>
        <p:spPr>
          <a:xfrm>
            <a:off x="6642202" y="4653382"/>
            <a:ext cx="1248156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88" name="Text 82"/>
          <p:cNvSpPr txBox="1"/>
          <p:nvPr/>
        </p:nvSpPr>
        <p:spPr>
          <a:xfrm>
            <a:off x="7102145" y="4362602"/>
            <a:ext cx="42702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900" dirty="0"/>
          </a:p>
        </p:txBody>
      </p:sp>
      <p:sp>
        <p:nvSpPr>
          <p:cNvPr id="89" name="Shape 83"/>
          <p:cNvSpPr/>
          <p:nvPr/>
        </p:nvSpPr>
        <p:spPr>
          <a:xfrm>
            <a:off x="237744" y="5077663"/>
            <a:ext cx="1524305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90" name="Text 84"/>
          <p:cNvSpPr txBox="1"/>
          <p:nvPr/>
        </p:nvSpPr>
        <p:spPr>
          <a:xfrm>
            <a:off x="390449" y="4785970"/>
            <a:ext cx="110276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Camp_Attribution</a:t>
            </a:r>
            <a:endParaRPr lang="en-US" sz="900" dirty="0"/>
          </a:p>
        </p:txBody>
      </p:sp>
      <p:sp>
        <p:nvSpPr>
          <p:cNvPr id="91" name="Shape 85"/>
          <p:cNvSpPr/>
          <p:nvPr/>
        </p:nvSpPr>
        <p:spPr>
          <a:xfrm>
            <a:off x="1760220" y="5077663"/>
            <a:ext cx="1257300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92" name="Text 86"/>
          <p:cNvSpPr txBox="1"/>
          <p:nvPr/>
        </p:nvSpPr>
        <p:spPr>
          <a:xfrm>
            <a:off x="1912925" y="4785970"/>
            <a:ext cx="6839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</a:t>
            </a:r>
            <a:endParaRPr lang="en-US" sz="900" dirty="0"/>
          </a:p>
        </p:txBody>
      </p:sp>
      <p:sp>
        <p:nvSpPr>
          <p:cNvPr id="93" name="Shape 87"/>
          <p:cNvSpPr/>
          <p:nvPr/>
        </p:nvSpPr>
        <p:spPr>
          <a:xfrm>
            <a:off x="3009290" y="5077663"/>
            <a:ext cx="1133856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94" name="Text 88"/>
          <p:cNvSpPr txBox="1"/>
          <p:nvPr/>
        </p:nvSpPr>
        <p:spPr>
          <a:xfrm>
            <a:off x="3471062" y="4785970"/>
            <a:ext cx="29352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</a:t>
            </a:r>
            <a:endParaRPr lang="en-US" sz="900" dirty="0"/>
          </a:p>
        </p:txBody>
      </p:sp>
      <p:sp>
        <p:nvSpPr>
          <p:cNvPr id="95" name="Shape 89"/>
          <p:cNvSpPr/>
          <p:nvPr/>
        </p:nvSpPr>
        <p:spPr>
          <a:xfrm>
            <a:off x="4133088" y="5077663"/>
            <a:ext cx="1419149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96" name="Text 90"/>
          <p:cNvSpPr txBox="1"/>
          <p:nvPr/>
        </p:nvSpPr>
        <p:spPr>
          <a:xfrm>
            <a:off x="4689043" y="4785970"/>
            <a:ext cx="40782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Warn</a:t>
            </a:r>
            <a:endParaRPr lang="en-US" sz="900" dirty="0"/>
          </a:p>
        </p:txBody>
      </p:sp>
      <p:sp>
        <p:nvSpPr>
          <p:cNvPr id="97" name="Shape 91"/>
          <p:cNvSpPr/>
          <p:nvPr/>
        </p:nvSpPr>
        <p:spPr>
          <a:xfrm>
            <a:off x="5551322" y="5077663"/>
            <a:ext cx="1095451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98" name="Text 92"/>
          <p:cNvSpPr txBox="1"/>
          <p:nvPr/>
        </p:nvSpPr>
        <p:spPr>
          <a:xfrm>
            <a:off x="5957316" y="4785970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99" name="Shape 93"/>
          <p:cNvSpPr/>
          <p:nvPr/>
        </p:nvSpPr>
        <p:spPr>
          <a:xfrm>
            <a:off x="6642202" y="5077663"/>
            <a:ext cx="1248156" cy="91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00" name="Text 94"/>
          <p:cNvSpPr txBox="1"/>
          <p:nvPr/>
        </p:nvSpPr>
        <p:spPr>
          <a:xfrm>
            <a:off x="7074713" y="4785970"/>
            <a:ext cx="4837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98.2%</a:t>
            </a:r>
            <a:endParaRPr lang="en-US" sz="900" dirty="0"/>
          </a:p>
        </p:txBody>
      </p:sp>
      <p:sp>
        <p:nvSpPr>
          <p:cNvPr id="101" name="Text 95"/>
          <p:cNvSpPr txBox="1"/>
          <p:nvPr/>
        </p:nvSpPr>
        <p:spPr>
          <a:xfrm>
            <a:off x="390449" y="5210251"/>
            <a:ext cx="99852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Web_Telemetry</a:t>
            </a:r>
            <a:endParaRPr lang="en-US" sz="900" dirty="0"/>
          </a:p>
        </p:txBody>
      </p:sp>
      <p:sp>
        <p:nvSpPr>
          <p:cNvPr id="102" name="Text 96"/>
          <p:cNvSpPr txBox="1"/>
          <p:nvPr/>
        </p:nvSpPr>
        <p:spPr>
          <a:xfrm>
            <a:off x="1912925" y="5210251"/>
            <a:ext cx="55961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</a:t>
            </a:r>
            <a:endParaRPr lang="en-US" sz="900" dirty="0"/>
          </a:p>
        </p:txBody>
      </p:sp>
      <p:sp>
        <p:nvSpPr>
          <p:cNvPr id="103" name="Text 97"/>
          <p:cNvSpPr txBox="1"/>
          <p:nvPr/>
        </p:nvSpPr>
        <p:spPr>
          <a:xfrm>
            <a:off x="3431743" y="5210251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104" name="Text 98"/>
          <p:cNvSpPr txBox="1"/>
          <p:nvPr/>
        </p:nvSpPr>
        <p:spPr>
          <a:xfrm>
            <a:off x="4702759" y="5210251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105" name="Text 99"/>
          <p:cNvSpPr txBox="1"/>
          <p:nvPr/>
        </p:nvSpPr>
        <p:spPr>
          <a:xfrm>
            <a:off x="5957316" y="5210251"/>
            <a:ext cx="3794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900" dirty="0"/>
          </a:p>
        </p:txBody>
      </p:sp>
      <p:sp>
        <p:nvSpPr>
          <p:cNvPr id="106" name="Text 100"/>
          <p:cNvSpPr txBox="1"/>
          <p:nvPr/>
        </p:nvSpPr>
        <p:spPr>
          <a:xfrm>
            <a:off x="7073798" y="5210251"/>
            <a:ext cx="4837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99.9%</a:t>
            </a:r>
            <a:endParaRPr lang="en-US" sz="900" dirty="0"/>
          </a:p>
        </p:txBody>
      </p:sp>
      <p:sp>
        <p:nvSpPr>
          <p:cNvPr id="107" name="Shape 101"/>
          <p:cNvSpPr/>
          <p:nvPr/>
        </p:nvSpPr>
        <p:spPr>
          <a:xfrm>
            <a:off x="8128102" y="2124151"/>
            <a:ext cx="3838651" cy="2400300"/>
          </a:xfrm>
          <a:prstGeom prst="roundRect">
            <a:avLst>
              <a:gd name="adj" fmla="val 1209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108" name="Text 102"/>
          <p:cNvSpPr txBox="1"/>
          <p:nvPr/>
        </p:nvSpPr>
        <p:spPr>
          <a:xfrm>
            <a:off x="8327441" y="2333549"/>
            <a:ext cx="14054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 Breaches (30d)</a:t>
            </a:r>
            <a:endParaRPr lang="en-US" sz="1000" dirty="0"/>
          </a:p>
        </p:txBody>
      </p:sp>
      <p:sp>
        <p:nvSpPr>
          <p:cNvPr id="109" name="Text 103"/>
          <p:cNvSpPr txBox="1"/>
          <p:nvPr/>
        </p:nvSpPr>
        <p:spPr>
          <a:xfrm>
            <a:off x="8327441" y="2514600"/>
            <a:ext cx="8860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Volume by day</a:t>
            </a:r>
            <a:endParaRPr lang="en-US" sz="900" dirty="0"/>
          </a:p>
        </p:txBody>
      </p:sp>
      <p:sp>
        <p:nvSpPr>
          <p:cNvPr id="110" name="Text 104"/>
          <p:cNvSpPr txBox="1"/>
          <p:nvPr/>
        </p:nvSpPr>
        <p:spPr>
          <a:xfrm>
            <a:off x="11547958" y="2343607"/>
            <a:ext cx="3621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5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</a:t>
            </a:r>
            <a:endParaRPr lang="en-US" sz="1500" dirty="0"/>
          </a:p>
        </p:txBody>
      </p:sp>
      <p:sp>
        <p:nvSpPr>
          <p:cNvPr id="111" name="Text 105"/>
          <p:cNvSpPr txBox="1"/>
          <p:nvPr/>
        </p:nvSpPr>
        <p:spPr>
          <a:xfrm>
            <a:off x="10887761" y="2609698"/>
            <a:ext cx="9912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Events</a:t>
            </a:r>
            <a:endParaRPr lang="en-US" sz="1200" dirty="0"/>
          </a:p>
        </p:txBody>
      </p:sp>
      <p:pic>
        <p:nvPicPr>
          <p:cNvPr id="112" name="Image 4" descr="preencoded.png">    </p:cNvPr>
          <p:cNvPicPr>
            <a:picLocks noChangeAspect="1"/>
          </p:cNvPicPr>
          <p:nvPr/>
        </p:nvPicPr>
        <p:blipFill>
          <a:blip r:embed="rId5"/>
          <a:srcRect l="-117" r="-117" t="0" b="0"/>
          <a:stretch/>
        </p:blipFill>
        <p:spPr>
          <a:xfrm>
            <a:off x="8327441" y="2895905"/>
            <a:ext cx="3438144" cy="1429207"/>
          </a:xfrm>
          <a:prstGeom prst="rect">
            <a:avLst/>
          </a:prstGeom>
        </p:spPr>
      </p:pic>
      <p:sp>
        <p:nvSpPr>
          <p:cNvPr id="113" name="Shape 106"/>
          <p:cNvSpPr/>
          <p:nvPr/>
        </p:nvSpPr>
        <p:spPr>
          <a:xfrm>
            <a:off x="8128102" y="4677156"/>
            <a:ext cx="3838651" cy="2400300"/>
          </a:xfrm>
          <a:prstGeom prst="roundRect">
            <a:avLst>
              <a:gd name="adj" fmla="val 1209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114" name="Text 107"/>
          <p:cNvSpPr txBox="1"/>
          <p:nvPr/>
        </p:nvSpPr>
        <p:spPr>
          <a:xfrm>
            <a:off x="8327441" y="4886554"/>
            <a:ext cx="13862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DQ Failure Rate (7d)</a:t>
            </a:r>
            <a:endParaRPr lang="en-US" sz="1000" dirty="0"/>
          </a:p>
        </p:txBody>
      </p:sp>
      <p:sp>
        <p:nvSpPr>
          <p:cNvPr id="115" name="Text 108"/>
          <p:cNvSpPr txBox="1"/>
          <p:nvPr/>
        </p:nvSpPr>
        <p:spPr>
          <a:xfrm>
            <a:off x="8327441" y="5067605"/>
            <a:ext cx="13149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% of rows quarantined</a:t>
            </a:r>
            <a:endParaRPr lang="en-US" sz="900" dirty="0"/>
          </a:p>
        </p:txBody>
      </p:sp>
      <p:sp>
        <p:nvSpPr>
          <p:cNvPr id="116" name="Text 109"/>
          <p:cNvSpPr txBox="1"/>
          <p:nvPr/>
        </p:nvSpPr>
        <p:spPr>
          <a:xfrm>
            <a:off x="11312042" y="4895698"/>
            <a:ext cx="6007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2.1%</a:t>
            </a:r>
            <a:endParaRPr lang="en-US" sz="1500" dirty="0"/>
          </a:p>
        </p:txBody>
      </p:sp>
      <p:sp>
        <p:nvSpPr>
          <p:cNvPr id="117" name="Text 110"/>
          <p:cNvSpPr txBox="1"/>
          <p:nvPr/>
        </p:nvSpPr>
        <p:spPr>
          <a:xfrm>
            <a:off x="11129162" y="5162702"/>
            <a:ext cx="75255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Rate</a:t>
            </a:r>
            <a:endParaRPr lang="en-US" sz="1200" dirty="0"/>
          </a:p>
        </p:txBody>
      </p:sp>
      <p:pic>
        <p:nvPicPr>
          <p:cNvPr id="118" name="Image 5" descr="preencoded.png">    </p:cNvPr>
          <p:cNvPicPr>
            <a:picLocks noChangeAspect="1"/>
          </p:cNvPicPr>
          <p:nvPr/>
        </p:nvPicPr>
        <p:blipFill>
          <a:blip r:embed="rId6"/>
          <a:srcRect l="-117" r="-117" t="0" b="0"/>
          <a:stretch/>
        </p:blipFill>
        <p:spPr>
          <a:xfrm>
            <a:off x="8327441" y="5447995"/>
            <a:ext cx="3438144" cy="1429207"/>
          </a:xfrm>
          <a:prstGeom prst="rect">
            <a:avLst/>
          </a:prstGeom>
        </p:spPr>
      </p:pic>
      <p:pic>
        <p:nvPicPr>
          <p:cNvPr id="119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-43" b="-43"/>
          <a:stretch/>
        </p:blipFill>
        <p:spPr>
          <a:xfrm>
            <a:off x="304495" y="6439205"/>
            <a:ext cx="133502" cy="152705"/>
          </a:xfrm>
          <a:prstGeom prst="rect">
            <a:avLst/>
          </a:prstGeom>
        </p:spPr>
      </p:pic>
      <p:sp>
        <p:nvSpPr>
          <p:cNvPr id="120" name="Text 111"/>
          <p:cNvSpPr txBox="1"/>
          <p:nvPr/>
        </p:nvSpPr>
        <p:spPr>
          <a:xfrm>
            <a:off x="476402" y="6420002"/>
            <a:ext cx="40965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Source: Unity Catalog System Tables + DLT Event Logs</a:t>
            </a:r>
            <a:endParaRPr lang="en-US" sz="1200" dirty="0"/>
          </a:p>
        </p:txBody>
      </p:sp>
      <p:sp>
        <p:nvSpPr>
          <p:cNvPr id="121" name="Text 112"/>
          <p:cNvSpPr txBox="1"/>
          <p:nvPr/>
        </p:nvSpPr>
        <p:spPr>
          <a:xfrm>
            <a:off x="10075774" y="6420002"/>
            <a:ext cx="19339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refreshed: Just now</a:t>
            </a:r>
            <a:endParaRPr lang="en-US" sz="1200" dirty="0"/>
          </a:p>
        </p:txBody>
      </p:sp>
      <p:sp>
        <p:nvSpPr>
          <p:cNvPr id="122" name="Shape 113"/>
          <p:cNvSpPr/>
          <p:nvPr/>
        </p:nvSpPr>
        <p:spPr>
          <a:xfrm>
            <a:off x="0" y="0"/>
            <a:ext cx="12191695" cy="8476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3" name="Shape 114"/>
          <p:cNvSpPr/>
          <p:nvPr/>
        </p:nvSpPr>
        <p:spPr>
          <a:xfrm>
            <a:off x="0" y="838505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124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04495" y="190195"/>
            <a:ext cx="228600" cy="228600"/>
          </a:xfrm>
          <a:prstGeom prst="rect">
            <a:avLst/>
          </a:prstGeom>
        </p:spPr>
      </p:pic>
      <p:sp>
        <p:nvSpPr>
          <p:cNvPr id="125" name="Text 115"/>
          <p:cNvSpPr txBox="1"/>
          <p:nvPr/>
        </p:nvSpPr>
        <p:spPr>
          <a:xfrm>
            <a:off x="647395" y="152705"/>
            <a:ext cx="4105656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 Data Quality Scorecard</a:t>
            </a:r>
            <a:endParaRPr lang="en-US" sz="1800" dirty="0"/>
          </a:p>
        </p:txBody>
      </p:sp>
      <p:sp>
        <p:nvSpPr>
          <p:cNvPr id="126" name="Shape 116"/>
          <p:cNvSpPr/>
          <p:nvPr/>
        </p:nvSpPr>
        <p:spPr>
          <a:xfrm>
            <a:off x="11175797" y="276149"/>
            <a:ext cx="714146" cy="286207"/>
          </a:xfrm>
          <a:prstGeom prst="roundRect">
            <a:avLst>
              <a:gd name="adj" fmla="val 42599"/>
            </a:avLst>
          </a:prstGeom>
          <a:solidFill>
            <a:srgbClr val="2563EB"/>
          </a:solidFill>
          <a:ln/>
        </p:spPr>
      </p:sp>
      <p:sp>
        <p:nvSpPr>
          <p:cNvPr id="127" name="Text 117"/>
          <p:cNvSpPr txBox="1"/>
          <p:nvPr/>
        </p:nvSpPr>
        <p:spPr>
          <a:xfrm>
            <a:off x="304495" y="504749"/>
            <a:ext cx="36246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governance and SLO observability dashboard</a:t>
            </a:r>
            <a:endParaRPr lang="en-US" sz="1000" dirty="0"/>
          </a:p>
        </p:txBody>
      </p:sp>
      <p:pic>
        <p:nvPicPr>
          <p:cNvPr id="128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1290097" y="357530"/>
            <a:ext cx="114300" cy="114300"/>
          </a:xfrm>
          <a:prstGeom prst="rect">
            <a:avLst/>
          </a:prstGeom>
        </p:spPr>
      </p:pic>
      <p:sp>
        <p:nvSpPr>
          <p:cNvPr id="129" name="Text 118"/>
          <p:cNvSpPr txBox="1"/>
          <p:nvPr/>
        </p:nvSpPr>
        <p:spPr>
          <a:xfrm>
            <a:off x="11442802" y="342900"/>
            <a:ext cx="4197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</a:t>
            </a:r>
            <a:endParaRPr lang="en-US" sz="900" dirty="0"/>
          </a:p>
        </p:txBody>
      </p:sp>
      <p:sp>
        <p:nvSpPr>
          <p:cNvPr id="130" name="Shape 119"/>
          <p:cNvSpPr/>
          <p:nvPr/>
        </p:nvSpPr>
        <p:spPr>
          <a:xfrm>
            <a:off x="6099048" y="276149"/>
            <a:ext cx="1848002" cy="286207"/>
          </a:xfrm>
          <a:prstGeom prst="roundRect">
            <a:avLst>
              <a:gd name="adj" fmla="val 42599"/>
            </a:avLst>
          </a:prstGeom>
          <a:solidFill>
            <a:srgbClr val="EFEFE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31" name="Shape 120"/>
          <p:cNvSpPr/>
          <p:nvPr/>
        </p:nvSpPr>
        <p:spPr>
          <a:xfrm>
            <a:off x="8061350" y="276149"/>
            <a:ext cx="1580998" cy="286207"/>
          </a:xfrm>
          <a:prstGeom prst="roundRect">
            <a:avLst>
              <a:gd name="adj" fmla="val 42599"/>
            </a:avLst>
          </a:prstGeom>
          <a:solidFill>
            <a:srgbClr val="EFEFE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32" name="Shape 121"/>
          <p:cNvSpPr/>
          <p:nvPr/>
        </p:nvSpPr>
        <p:spPr>
          <a:xfrm>
            <a:off x="9756648" y="276149"/>
            <a:ext cx="1304849" cy="286207"/>
          </a:xfrm>
          <a:prstGeom prst="roundRect">
            <a:avLst>
              <a:gd name="adj" fmla="val 42599"/>
            </a:avLst>
          </a:prstGeom>
          <a:solidFill>
            <a:srgbClr val="EFEFEF"/>
          </a:solidFill>
          <a:ln w="12700">
            <a:solidFill>
              <a:srgbClr val="D1D5DB"/>
            </a:solidFill>
            <a:prstDash val="solid"/>
          </a:ln>
        </p:spPr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5772607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Wrap-up — What Good Looks Like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51151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Summary of Module 3: Capabilities Achieved &amp; Immediate Next Steps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1781251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1500" y="1781251"/>
            <a:ext cx="57607" cy="1152144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9" name="Shape 7"/>
          <p:cNvSpPr/>
          <p:nvPr/>
        </p:nvSpPr>
        <p:spPr>
          <a:xfrm>
            <a:off x="857707" y="2009851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CFDF5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842" b="-842"/>
          <a:stretch/>
        </p:blipFill>
        <p:spPr>
          <a:xfrm>
            <a:off x="952805" y="2115007"/>
            <a:ext cx="190195" cy="171907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390802" y="2038198"/>
            <a:ext cx="17391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Enforced Contracts</a:t>
            </a:r>
            <a:endParaRPr lang="en-US" sz="1300" dirty="0"/>
          </a:p>
        </p:txBody>
      </p:sp>
      <p:sp>
        <p:nvSpPr>
          <p:cNvPr id="12" name="Text 9"/>
          <p:cNvSpPr txBox="1"/>
          <p:nvPr/>
        </p:nvSpPr>
        <p:spPr>
          <a:xfrm>
            <a:off x="1390802" y="2324405"/>
            <a:ext cx="4358030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contracts are now actively enforced via Unity Catalog policies, Delta constraints, and DLT expectations across layers.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571500" y="3161995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571500" y="3161995"/>
            <a:ext cx="57607" cy="1152144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15" name="Shape 12"/>
          <p:cNvSpPr/>
          <p:nvPr/>
        </p:nvSpPr>
        <p:spPr>
          <a:xfrm>
            <a:off x="857707" y="339059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CFDF5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842" b="-842"/>
          <a:stretch/>
        </p:blipFill>
        <p:spPr>
          <a:xfrm>
            <a:off x="952805" y="3495751"/>
            <a:ext cx="190195" cy="171907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1390802" y="3419856"/>
            <a:ext cx="21387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 Lineage Compliance</a:t>
            </a:r>
            <a:endParaRPr lang="en-US" sz="1300" dirty="0"/>
          </a:p>
        </p:txBody>
      </p:sp>
      <p:sp>
        <p:nvSpPr>
          <p:cNvPr id="18" name="Text 14"/>
          <p:cNvSpPr txBox="1"/>
          <p:nvPr/>
        </p:nvSpPr>
        <p:spPr>
          <a:xfrm>
            <a:off x="1390802" y="3705149"/>
            <a:ext cx="4319626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lineage established from raw source to business KPI, providing instant impact analysis and audit-ready compliance evidence.</a:t>
            </a:r>
            <a:endParaRPr lang="en-US" sz="1000" dirty="0"/>
          </a:p>
        </p:txBody>
      </p:sp>
      <p:sp>
        <p:nvSpPr>
          <p:cNvPr id="19" name="Shape 15"/>
          <p:cNvSpPr/>
          <p:nvPr/>
        </p:nvSpPr>
        <p:spPr>
          <a:xfrm>
            <a:off x="571500" y="4543654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571500" y="4543654"/>
            <a:ext cx="57607" cy="1152144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21" name="Shape 17"/>
          <p:cNvSpPr/>
          <p:nvPr/>
        </p:nvSpPr>
        <p:spPr>
          <a:xfrm>
            <a:off x="857707" y="4772254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CFDF5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61949" y="4876495"/>
            <a:ext cx="171907" cy="171907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1390802" y="4800600"/>
            <a:ext cx="23865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 DQ Scorecards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1390802" y="5086807"/>
            <a:ext cx="4282135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Deployed centralized scorecards with clear SLIs/SLOs, RAG status visibility, and automated alerting for domain teams.</a:t>
            </a:r>
            <a:endParaRPr lang="en-US" sz="1000" dirty="0"/>
          </a:p>
        </p:txBody>
      </p:sp>
      <p:sp>
        <p:nvSpPr>
          <p:cNvPr id="25" name="Shape 20"/>
          <p:cNvSpPr/>
          <p:nvPr/>
        </p:nvSpPr>
        <p:spPr>
          <a:xfrm>
            <a:off x="6572707" y="1781251"/>
            <a:ext cx="5048402" cy="4629607"/>
          </a:xfrm>
          <a:prstGeom prst="roundRect">
            <a:avLst>
              <a:gd name="adj" fmla="val 488"/>
            </a:avLst>
          </a:prstGeom>
          <a:solidFill>
            <a:srgbClr val="F0F9FF"/>
          </a:solidFill>
          <a:ln w="12700">
            <a:solidFill>
              <a:srgbClr val="E0F2FE"/>
            </a:solidFill>
            <a:prstDash val="solid"/>
          </a:ln>
        </p:spPr>
      </p:sp>
      <p:sp>
        <p:nvSpPr>
          <p:cNvPr id="26" name="Shape 21"/>
          <p:cNvSpPr/>
          <p:nvPr/>
        </p:nvSpPr>
        <p:spPr>
          <a:xfrm>
            <a:off x="6867144" y="2542946"/>
            <a:ext cx="4457700" cy="19202"/>
          </a:xfrm>
          <a:prstGeom prst="rect">
            <a:avLst/>
          </a:prstGeom>
          <a:solidFill>
            <a:srgbClr val="BAE6FD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867144" y="2128723"/>
            <a:ext cx="209398" cy="209398"/>
          </a:xfrm>
          <a:prstGeom prst="rect">
            <a:avLst/>
          </a:prstGeom>
        </p:spPr>
      </p:pic>
      <p:sp>
        <p:nvSpPr>
          <p:cNvPr id="28" name="Text 22"/>
          <p:cNvSpPr txBox="1"/>
          <p:nvPr/>
        </p:nvSpPr>
        <p:spPr>
          <a:xfrm>
            <a:off x="7191756" y="2076602"/>
            <a:ext cx="2405786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C4A6E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Next Steps / Checklist</a:t>
            </a:r>
            <a:endParaRPr lang="en-US" sz="1600" dirty="0"/>
          </a:p>
        </p:txBody>
      </p:sp>
      <p:sp>
        <p:nvSpPr>
          <p:cNvPr id="29" name="Shape 23"/>
          <p:cNvSpPr/>
          <p:nvPr/>
        </p:nvSpPr>
        <p:spPr>
          <a:xfrm>
            <a:off x="6867144" y="2790749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43" b="-43"/>
          <a:stretch/>
        </p:blipFill>
        <p:spPr>
          <a:xfrm>
            <a:off x="7029907" y="2945282"/>
            <a:ext cx="133502" cy="152705"/>
          </a:xfrm>
          <a:prstGeom prst="rect">
            <a:avLst/>
          </a:prstGeom>
        </p:spPr>
      </p:pic>
      <p:sp>
        <p:nvSpPr>
          <p:cNvPr id="31" name="Text 24"/>
          <p:cNvSpPr txBox="1"/>
          <p:nvPr/>
        </p:nvSpPr>
        <p:spPr>
          <a:xfrm>
            <a:off x="7276795" y="2924251"/>
            <a:ext cx="279349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org-wide policy templates in UC</a:t>
            </a:r>
            <a:endParaRPr lang="en-US" sz="1100" dirty="0"/>
          </a:p>
        </p:txBody>
      </p:sp>
      <p:sp>
        <p:nvSpPr>
          <p:cNvPr id="32" name="Shape 25"/>
          <p:cNvSpPr/>
          <p:nvPr/>
        </p:nvSpPr>
        <p:spPr>
          <a:xfrm>
            <a:off x="6867144" y="3405226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43" b="-43"/>
          <a:stretch/>
        </p:blipFill>
        <p:spPr>
          <a:xfrm>
            <a:off x="7029907" y="3559759"/>
            <a:ext cx="133502" cy="152705"/>
          </a:xfrm>
          <a:prstGeom prst="rect">
            <a:avLst/>
          </a:prstGeom>
        </p:spPr>
      </p:pic>
      <p:sp>
        <p:nvSpPr>
          <p:cNvPr id="34" name="Text 26"/>
          <p:cNvSpPr txBox="1"/>
          <p:nvPr/>
        </p:nvSpPr>
        <p:spPr>
          <a:xfrm>
            <a:off x="7276795" y="3538728"/>
            <a:ext cx="337505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Publish DQ scorecard to executive stakeholders</a:t>
            </a:r>
            <a:endParaRPr lang="en-US" sz="1100" dirty="0"/>
          </a:p>
        </p:txBody>
      </p:sp>
      <p:sp>
        <p:nvSpPr>
          <p:cNvPr id="35" name="Shape 27"/>
          <p:cNvSpPr/>
          <p:nvPr/>
        </p:nvSpPr>
        <p:spPr>
          <a:xfrm>
            <a:off x="6867144" y="4019702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-43" b="-43"/>
          <a:stretch/>
        </p:blipFill>
        <p:spPr>
          <a:xfrm>
            <a:off x="7029907" y="4174236"/>
            <a:ext cx="133502" cy="152705"/>
          </a:xfrm>
          <a:prstGeom prst="rect">
            <a:avLst/>
          </a:prstGeom>
        </p:spPr>
      </p:pic>
      <p:sp>
        <p:nvSpPr>
          <p:cNvPr id="37" name="Text 28"/>
          <p:cNvSpPr txBox="1"/>
          <p:nvPr/>
        </p:nvSpPr>
        <p:spPr>
          <a:xfrm>
            <a:off x="7276795" y="4153205"/>
            <a:ext cx="318394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Bake contract validation into PR quality gates</a:t>
            </a:r>
            <a:endParaRPr lang="en-US" sz="1100" dirty="0"/>
          </a:p>
        </p:txBody>
      </p:sp>
      <p:sp>
        <p:nvSpPr>
          <p:cNvPr id="38" name="Shape 29"/>
          <p:cNvSpPr/>
          <p:nvPr/>
        </p:nvSpPr>
        <p:spPr>
          <a:xfrm>
            <a:off x="6867144" y="4634179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43" b="-43"/>
          <a:stretch/>
        </p:blipFill>
        <p:spPr>
          <a:xfrm>
            <a:off x="7029907" y="4788713"/>
            <a:ext cx="133502" cy="152705"/>
          </a:xfrm>
          <a:prstGeom prst="rect">
            <a:avLst/>
          </a:prstGeom>
        </p:spPr>
      </p:pic>
      <p:sp>
        <p:nvSpPr>
          <p:cNvPr id="40" name="Text 30"/>
          <p:cNvSpPr txBox="1"/>
          <p:nvPr/>
        </p:nvSpPr>
        <p:spPr>
          <a:xfrm>
            <a:off x="7276795" y="4767682"/>
            <a:ext cx="330829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automated evidence export for audit</a:t>
            </a:r>
            <a:endParaRPr lang="en-US" sz="1100" dirty="0"/>
          </a:p>
        </p:txBody>
      </p:sp>
      <p:sp>
        <p:nvSpPr>
          <p:cNvPr id="41" name="Shape 31"/>
          <p:cNvSpPr/>
          <p:nvPr/>
        </p:nvSpPr>
        <p:spPr>
          <a:xfrm>
            <a:off x="6867144" y="5095951"/>
            <a:ext cx="4457700" cy="1019556"/>
          </a:xfrm>
          <a:prstGeom prst="roundRect">
            <a:avLst>
              <a:gd name="adj" fmla="val 6706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2" name="Text 32"/>
          <p:cNvSpPr txBox="1"/>
          <p:nvPr/>
        </p:nvSpPr>
        <p:spPr>
          <a:xfrm>
            <a:off x="7067398" y="5315407"/>
            <a:ext cx="14529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3 STATUS</a:t>
            </a:r>
            <a:endParaRPr lang="en-US" sz="1000" dirty="0"/>
          </a:p>
        </p:txBody>
      </p:sp>
      <p:sp>
        <p:nvSpPr>
          <p:cNvPr id="43" name="Shape 33"/>
          <p:cNvSpPr/>
          <p:nvPr/>
        </p:nvSpPr>
        <p:spPr>
          <a:xfrm>
            <a:off x="7067398" y="5609844"/>
            <a:ext cx="1266444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4" name="Text 34"/>
          <p:cNvSpPr txBox="1"/>
          <p:nvPr/>
        </p:nvSpPr>
        <p:spPr>
          <a:xfrm>
            <a:off x="7191756" y="5686654"/>
            <a:ext cx="11055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Setup</a:t>
            </a:r>
            <a:endParaRPr lang="en-US" sz="900" dirty="0"/>
          </a:p>
        </p:txBody>
      </p:sp>
      <p:sp>
        <p:nvSpPr>
          <p:cNvPr id="45" name="Shape 35"/>
          <p:cNvSpPr/>
          <p:nvPr/>
        </p:nvSpPr>
        <p:spPr>
          <a:xfrm>
            <a:off x="8405165" y="5609844"/>
            <a:ext cx="981151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6" name="Text 36"/>
          <p:cNvSpPr txBox="1"/>
          <p:nvPr/>
        </p:nvSpPr>
        <p:spPr>
          <a:xfrm>
            <a:off x="8529523" y="5686654"/>
            <a:ext cx="8193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Observability</a:t>
            </a:r>
            <a:endParaRPr lang="en-US" sz="900" dirty="0"/>
          </a:p>
        </p:txBody>
      </p:sp>
      <p:sp>
        <p:nvSpPr>
          <p:cNvPr id="47" name="Shape 37"/>
          <p:cNvSpPr/>
          <p:nvPr/>
        </p:nvSpPr>
        <p:spPr>
          <a:xfrm>
            <a:off x="9455810" y="5609844"/>
            <a:ext cx="914400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8" name="Text 38"/>
          <p:cNvSpPr txBox="1"/>
          <p:nvPr/>
        </p:nvSpPr>
        <p:spPr>
          <a:xfrm>
            <a:off x="9580169" y="5686654"/>
            <a:ext cx="7525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Ready</a:t>
            </a:r>
            <a:endParaRPr lang="en-US" sz="900" dirty="0"/>
          </a:p>
        </p:txBody>
      </p:sp>
      <p:sp>
        <p:nvSpPr>
          <p:cNvPr id="49" name="Shape 39"/>
          <p:cNvSpPr/>
          <p:nvPr/>
        </p:nvSpPr>
        <p:spPr>
          <a:xfrm>
            <a:off x="0" y="6791249"/>
            <a:ext cx="12191695" cy="181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0" name="Shape 40"/>
          <p:cNvSpPr/>
          <p:nvPr/>
        </p:nvSpPr>
        <p:spPr>
          <a:xfrm>
            <a:off x="0" y="6791249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51" name="Text 41"/>
          <p:cNvSpPr txBox="1"/>
          <p:nvPr/>
        </p:nvSpPr>
        <p:spPr>
          <a:xfrm>
            <a:off x="571500" y="6810451"/>
            <a:ext cx="31528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3 — Data Contracts, Governance &amp; Observability</a:t>
            </a:r>
            <a:endParaRPr lang="en-US" sz="900" dirty="0"/>
          </a:p>
        </p:txBody>
      </p:sp>
      <p:sp>
        <p:nvSpPr>
          <p:cNvPr id="52" name="Text 42"/>
          <p:cNvSpPr txBox="1"/>
          <p:nvPr/>
        </p:nvSpPr>
        <p:spPr>
          <a:xfrm>
            <a:off x="10229393" y="6810451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&amp; Proprietary</a:t>
            </a:r>
            <a:endParaRPr lang="en-US" sz="9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52705" cy="6858000"/>
          </a:xfrm>
          <a:prstGeom prst="rect">
            <a:avLst/>
          </a:prstGeom>
          <a:solidFill>
            <a:srgbClr val="0056B3"/>
          </a:solidFill>
          <a:ln/>
        </p:spPr>
      </p:sp>
      <p:sp>
        <p:nvSpPr>
          <p:cNvPr id="5" name="Shape 3"/>
          <p:cNvSpPr/>
          <p:nvPr/>
        </p:nvSpPr>
        <p:spPr>
          <a:xfrm>
            <a:off x="6476695" y="3047695"/>
            <a:ext cx="5715000" cy="3810305"/>
          </a:xfrm>
          <a:prstGeom prst="rect">
            <a:avLst/>
          </a:prstGeom>
          <a:solidFill>
            <a:srgbClr val="E9ECEF"/>
          </a:solidFill>
          <a:ln/>
        </p:spPr>
      </p:sp>
      <p:sp>
        <p:nvSpPr>
          <p:cNvPr id="6" name="Shape 4"/>
          <p:cNvSpPr/>
          <p:nvPr/>
        </p:nvSpPr>
        <p:spPr>
          <a:xfrm>
            <a:off x="8382305" y="4953305"/>
            <a:ext cx="3810305" cy="1904695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52805" y="3258007"/>
            <a:ext cx="228600" cy="228600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52805" y="3696919"/>
            <a:ext cx="228600" cy="228600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52805" y="4134917"/>
            <a:ext cx="228600" cy="2286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52805" y="5106010"/>
            <a:ext cx="7619695" cy="9144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52805" y="5368442"/>
            <a:ext cx="152705" cy="152705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140964" y="5368442"/>
            <a:ext cx="152705" cy="152705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003597" y="5368442"/>
            <a:ext cx="152705" cy="152705"/>
          </a:xfrm>
          <a:prstGeom prst="rect">
            <a:avLst/>
          </a:prstGeom>
        </p:spPr>
      </p:pic>
      <p:sp>
        <p:nvSpPr>
          <p:cNvPr id="14" name="Text 6"/>
          <p:cNvSpPr txBox="1"/>
          <p:nvPr/>
        </p:nvSpPr>
        <p:spPr>
          <a:xfrm>
            <a:off x="1447495" y="1332281"/>
            <a:ext cx="22247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4-HOUR TRAINING MODULE</a:t>
            </a:r>
            <a:endParaRPr lang="en-US" sz="1000" dirty="0"/>
          </a:p>
        </p:txBody>
      </p:sp>
      <p:sp>
        <p:nvSpPr>
          <p:cNvPr id="15" name="Text 7"/>
          <p:cNvSpPr txBox="1"/>
          <p:nvPr/>
        </p:nvSpPr>
        <p:spPr>
          <a:xfrm>
            <a:off x="952805" y="1675181"/>
            <a:ext cx="8239658" cy="130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200" dirty="0">
                <a:solidFill>
                  <a:srgbClr val="212529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Day 2 — AI-driven QE + Business Narrative &amp; RFP Practicum</a:t>
            </a:r>
            <a:endParaRPr lang="en-US" sz="4200" dirty="0"/>
          </a:p>
        </p:txBody>
      </p:sp>
      <p:sp>
        <p:nvSpPr>
          <p:cNvPr id="16" name="Text 8"/>
          <p:cNvSpPr txBox="1"/>
          <p:nvPr/>
        </p:nvSpPr>
        <p:spPr>
          <a:xfrm>
            <a:off x="1295705" y="3248863"/>
            <a:ext cx="57250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 Hours | Module 5 (AI &amp; Agents for Data Quality) + RFP Practicum</a:t>
            </a:r>
            <a:endParaRPr lang="en-US" sz="1500" dirty="0"/>
          </a:p>
        </p:txBody>
      </p:sp>
      <p:sp>
        <p:nvSpPr>
          <p:cNvPr id="17" name="Text 9"/>
          <p:cNvSpPr txBox="1"/>
          <p:nvPr/>
        </p:nvSpPr>
        <p:spPr>
          <a:xfrm>
            <a:off x="1295705" y="3686861"/>
            <a:ext cx="50484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Quality: Agents, Vector Search RAG &amp; Auto-Rules</a:t>
            </a:r>
            <a:endParaRPr lang="en-US" sz="1500" dirty="0"/>
          </a:p>
        </p:txBody>
      </p:sp>
      <p:sp>
        <p:nvSpPr>
          <p:cNvPr id="18" name="Text 10"/>
          <p:cNvSpPr txBox="1"/>
          <p:nvPr/>
        </p:nvSpPr>
        <p:spPr>
          <a:xfrm>
            <a:off x="1295705" y="4124858"/>
            <a:ext cx="5811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Outcomes: AI Agent Workflow • Value Story Narrative • RFP Scoring</a:t>
            </a:r>
            <a:endParaRPr lang="en-US" sz="1500" dirty="0"/>
          </a:p>
        </p:txBody>
      </p:sp>
      <p:sp>
        <p:nvSpPr>
          <p:cNvPr id="19" name="Text 11"/>
          <p:cNvSpPr txBox="1"/>
          <p:nvPr/>
        </p:nvSpPr>
        <p:spPr>
          <a:xfrm>
            <a:off x="1181405" y="5363870"/>
            <a:ext cx="168158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[Name, Title]</a:t>
            </a:r>
            <a:endParaRPr lang="en-US" sz="1000" dirty="0"/>
          </a:p>
        </p:txBody>
      </p:sp>
      <p:sp>
        <p:nvSpPr>
          <p:cNvPr id="20" name="Text 12"/>
          <p:cNvSpPr txBox="1"/>
          <p:nvPr/>
        </p:nvSpPr>
        <p:spPr>
          <a:xfrm>
            <a:off x="3369564" y="5363870"/>
            <a:ext cx="135788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[MM/DD/YYYY]</a:t>
            </a:r>
            <a:endParaRPr lang="en-US" sz="1000" dirty="0"/>
          </a:p>
        </p:txBody>
      </p:sp>
      <p:sp>
        <p:nvSpPr>
          <p:cNvPr id="21" name="Text 13"/>
          <p:cNvSpPr txBox="1"/>
          <p:nvPr/>
        </p:nvSpPr>
        <p:spPr>
          <a:xfrm>
            <a:off x="5232197" y="5363870"/>
            <a:ext cx="72877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[Team/BU]</a:t>
            </a:r>
            <a:endParaRPr lang="en-US" sz="1000" dirty="0"/>
          </a:p>
        </p:txBody>
      </p:sp>
      <p:sp>
        <p:nvSpPr>
          <p:cNvPr id="22" name="Text 14"/>
          <p:cNvSpPr txBox="1"/>
          <p:nvPr/>
        </p:nvSpPr>
        <p:spPr>
          <a:xfrm>
            <a:off x="10497312" y="418795"/>
            <a:ext cx="12957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800" b="1" dirty="0">
                <a:solidFill>
                  <a:srgbClr val="343A4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GENSPARK</a:t>
            </a:r>
            <a:endParaRPr lang="en-US" sz="18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381305" y="1105510"/>
            <a:ext cx="11430000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381305" y="381305"/>
            <a:ext cx="37481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2 Agenda &amp; Outcomes</a:t>
            </a:r>
            <a:endParaRPr lang="en-US" sz="2200" dirty="0"/>
          </a:p>
        </p:txBody>
      </p:sp>
      <p:sp>
        <p:nvSpPr>
          <p:cNvPr id="6" name="Text 4"/>
          <p:cNvSpPr txBox="1"/>
          <p:nvPr/>
        </p:nvSpPr>
        <p:spPr>
          <a:xfrm>
            <a:off x="381305" y="780898"/>
            <a:ext cx="44677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QE + Business Narrative &amp; RFP Practicum (4 Hours)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10785348" y="647395"/>
            <a:ext cx="1028700" cy="342900"/>
          </a:xfrm>
          <a:prstGeom prst="roundRect">
            <a:avLst>
              <a:gd name="adj" fmla="val 266667"/>
            </a:avLst>
          </a:prstGeom>
          <a:solidFill>
            <a:srgbClr val="EEF2FF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938053" y="752551"/>
            <a:ext cx="133502" cy="133502"/>
          </a:xfrm>
          <a:prstGeom prst="rect">
            <a:avLst/>
          </a:prstGeom>
        </p:spPr>
      </p:pic>
      <p:sp>
        <p:nvSpPr>
          <p:cNvPr id="9" name="Text 6"/>
          <p:cNvSpPr txBox="1"/>
          <p:nvPr/>
        </p:nvSpPr>
        <p:spPr>
          <a:xfrm>
            <a:off x="11147450" y="724205"/>
            <a:ext cx="6144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Hours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381305" y="1343254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2866644" y="1352398"/>
            <a:ext cx="1190549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2942539" y="1410005"/>
            <a:ext cx="11530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00:00 – 00:10</a:t>
            </a:r>
            <a:endParaRPr lang="en-US" sz="1200" dirty="0"/>
          </a:p>
        </p:txBody>
      </p:sp>
      <p:sp>
        <p:nvSpPr>
          <p:cNvPr id="13" name="Text 10"/>
          <p:cNvSpPr txBox="1"/>
          <p:nvPr/>
        </p:nvSpPr>
        <p:spPr>
          <a:xfrm>
            <a:off x="580644" y="1543507"/>
            <a:ext cx="53858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1011326" y="1543507"/>
            <a:ext cx="228600" cy="342900"/>
          </a:xfrm>
          <a:prstGeom prst="roundRect">
            <a:avLst>
              <a:gd name="adj" fmla="val 133333"/>
            </a:avLst>
          </a:prstGeom>
          <a:solidFill>
            <a:srgbClr val="F3F4F6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1100" b="-1100"/>
          <a:stretch/>
        </p:blipFill>
        <p:spPr>
          <a:xfrm>
            <a:off x="1068019" y="1655064"/>
            <a:ext cx="114300" cy="133502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580644" y="1962302"/>
            <a:ext cx="18242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Kickoff &amp; Objectives</a:t>
            </a:r>
            <a:endParaRPr lang="en-US" sz="1300" dirty="0"/>
          </a:p>
        </p:txBody>
      </p:sp>
      <p:sp>
        <p:nvSpPr>
          <p:cNvPr id="17" name="Text 13"/>
          <p:cNvSpPr txBox="1"/>
          <p:nvPr/>
        </p:nvSpPr>
        <p:spPr>
          <a:xfrm>
            <a:off x="580644" y="2271370"/>
            <a:ext cx="3172054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of AI-driven Quality Engineering goals and RFP practicum structure.</a:t>
            </a:r>
            <a:endParaRPr lang="en-US" sz="900" dirty="0"/>
          </a:p>
        </p:txBody>
      </p:sp>
      <p:sp>
        <p:nvSpPr>
          <p:cNvPr id="18" name="Shape 14"/>
          <p:cNvSpPr/>
          <p:nvPr/>
        </p:nvSpPr>
        <p:spPr>
          <a:xfrm>
            <a:off x="4254703" y="1343254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DBEAFE"/>
            </a:solidFill>
            <a:prstDash val="solid"/>
          </a:ln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sp>
        <p:nvSpPr>
          <p:cNvPr id="19" name="Shape 15"/>
          <p:cNvSpPr/>
          <p:nvPr/>
        </p:nvSpPr>
        <p:spPr>
          <a:xfrm>
            <a:off x="6776618" y="1352398"/>
            <a:ext cx="1152144" cy="30449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20" name="Text 16"/>
          <p:cNvSpPr txBox="1"/>
          <p:nvPr/>
        </p:nvSpPr>
        <p:spPr>
          <a:xfrm>
            <a:off x="6853428" y="1410005"/>
            <a:ext cx="11146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00:10 – 01:40</a:t>
            </a:r>
            <a:endParaRPr lang="en-US" sz="1200" dirty="0"/>
          </a:p>
        </p:txBody>
      </p:sp>
      <p:sp>
        <p:nvSpPr>
          <p:cNvPr id="21" name="Text 17"/>
          <p:cNvSpPr txBox="1"/>
          <p:nvPr/>
        </p:nvSpPr>
        <p:spPr>
          <a:xfrm>
            <a:off x="4454042" y="1543507"/>
            <a:ext cx="5961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</a:t>
            </a:r>
            <a:endParaRPr lang="en-US" sz="2200" dirty="0"/>
          </a:p>
        </p:txBody>
      </p:sp>
      <p:sp>
        <p:nvSpPr>
          <p:cNvPr id="22" name="Shape 18"/>
          <p:cNvSpPr/>
          <p:nvPr/>
        </p:nvSpPr>
        <p:spPr>
          <a:xfrm>
            <a:off x="4941418" y="1543507"/>
            <a:ext cx="286207" cy="342900"/>
          </a:xfrm>
          <a:prstGeom prst="roundRect">
            <a:avLst>
              <a:gd name="adj" fmla="val 85197"/>
            </a:avLst>
          </a:prstGeom>
          <a:solidFill>
            <a:srgbClr val="DBEAFE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rcRect l="-1507" r="-1507" t="0" b="0"/>
          <a:stretch/>
        </p:blipFill>
        <p:spPr>
          <a:xfrm>
            <a:off x="4999025" y="1655064"/>
            <a:ext cx="171907" cy="133502"/>
          </a:xfrm>
          <a:prstGeom prst="rect">
            <a:avLst/>
          </a:prstGeom>
        </p:spPr>
      </p:pic>
      <p:sp>
        <p:nvSpPr>
          <p:cNvPr id="24" name="Text 19"/>
          <p:cNvSpPr txBox="1"/>
          <p:nvPr/>
        </p:nvSpPr>
        <p:spPr>
          <a:xfrm>
            <a:off x="4454042" y="1962302"/>
            <a:ext cx="18242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5: AI Agents</a:t>
            </a:r>
            <a:endParaRPr lang="en-US" sz="1300" dirty="0"/>
          </a:p>
        </p:txBody>
      </p:sp>
      <p:sp>
        <p:nvSpPr>
          <p:cNvPr id="25" name="Text 20"/>
          <p:cNvSpPr txBox="1"/>
          <p:nvPr/>
        </p:nvSpPr>
        <p:spPr>
          <a:xfrm>
            <a:off x="4454042" y="2271370"/>
            <a:ext cx="293431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 for Drift/RCA, Lightweight RAG with Vector Search, and Auto-Rule Generation.</a:t>
            </a:r>
            <a:endParaRPr lang="en-US" sz="900" dirty="0"/>
          </a:p>
        </p:txBody>
      </p:sp>
      <p:sp>
        <p:nvSpPr>
          <p:cNvPr id="26" name="Shape 21"/>
          <p:cNvSpPr/>
          <p:nvPr/>
        </p:nvSpPr>
        <p:spPr>
          <a:xfrm>
            <a:off x="8128102" y="1343254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7" name="Shape 22"/>
          <p:cNvSpPr/>
          <p:nvPr/>
        </p:nvSpPr>
        <p:spPr>
          <a:xfrm>
            <a:off x="10658246" y="1352398"/>
            <a:ext cx="1143000" cy="304495"/>
          </a:xfrm>
          <a:prstGeom prst="rect">
            <a:avLst/>
          </a:prstGeom>
          <a:solidFill>
            <a:srgbClr val="EEF2FF"/>
          </a:solidFill>
          <a:ln/>
        </p:spPr>
      </p:sp>
      <p:sp>
        <p:nvSpPr>
          <p:cNvPr id="28" name="Text 23"/>
          <p:cNvSpPr txBox="1"/>
          <p:nvPr/>
        </p:nvSpPr>
        <p:spPr>
          <a:xfrm>
            <a:off x="10734142" y="1410005"/>
            <a:ext cx="11055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01:40 – 01:50</a:t>
            </a:r>
            <a:endParaRPr lang="en-US" sz="1200" dirty="0"/>
          </a:p>
        </p:txBody>
      </p:sp>
      <p:sp>
        <p:nvSpPr>
          <p:cNvPr id="29" name="Text 24"/>
          <p:cNvSpPr txBox="1"/>
          <p:nvPr/>
        </p:nvSpPr>
        <p:spPr>
          <a:xfrm>
            <a:off x="8328355" y="1543507"/>
            <a:ext cx="5961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2200" dirty="0"/>
          </a:p>
        </p:txBody>
      </p:sp>
      <p:sp>
        <p:nvSpPr>
          <p:cNvPr id="30" name="Shape 25"/>
          <p:cNvSpPr/>
          <p:nvPr/>
        </p:nvSpPr>
        <p:spPr>
          <a:xfrm>
            <a:off x="8819388" y="1543507"/>
            <a:ext cx="247802" cy="342900"/>
          </a:xfrm>
          <a:prstGeom prst="roundRect">
            <a:avLst>
              <a:gd name="adj" fmla="val 113540"/>
            </a:avLst>
          </a:prstGeom>
          <a:solidFill>
            <a:srgbClr val="E0E7FF"/>
          </a:solidFill>
          <a:ln/>
        </p:spPr>
      </p:sp>
      <p:pic>
        <p:nvPicPr>
          <p:cNvPr id="3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876995" y="1655064"/>
            <a:ext cx="133502" cy="133502"/>
          </a:xfrm>
          <a:prstGeom prst="rect">
            <a:avLst/>
          </a:prstGeom>
        </p:spPr>
      </p:pic>
      <p:sp>
        <p:nvSpPr>
          <p:cNvPr id="32" name="Text 26"/>
          <p:cNvSpPr txBox="1"/>
          <p:nvPr/>
        </p:nvSpPr>
        <p:spPr>
          <a:xfrm>
            <a:off x="8328355" y="1962302"/>
            <a:ext cx="11192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 Break</a:t>
            </a:r>
            <a:endParaRPr lang="en-US" sz="1300" dirty="0"/>
          </a:p>
        </p:txBody>
      </p:sp>
      <p:sp>
        <p:nvSpPr>
          <p:cNvPr id="33" name="Text 27"/>
          <p:cNvSpPr txBox="1"/>
          <p:nvPr/>
        </p:nvSpPr>
        <p:spPr>
          <a:xfrm>
            <a:off x="8328355" y="2271370"/>
            <a:ext cx="327721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 from technical AI deep-dive to business strategy session.</a:t>
            </a:r>
            <a:endParaRPr lang="en-US" sz="900" dirty="0"/>
          </a:p>
        </p:txBody>
      </p:sp>
      <p:sp>
        <p:nvSpPr>
          <p:cNvPr id="34" name="Shape 28"/>
          <p:cNvSpPr/>
          <p:nvPr/>
        </p:nvSpPr>
        <p:spPr>
          <a:xfrm>
            <a:off x="381305" y="3181198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5" name="Shape 29"/>
          <p:cNvSpPr/>
          <p:nvPr/>
        </p:nvSpPr>
        <p:spPr>
          <a:xfrm>
            <a:off x="2889504" y="3191256"/>
            <a:ext cx="1171346" cy="304495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36" name="Text 30"/>
          <p:cNvSpPr txBox="1"/>
          <p:nvPr/>
        </p:nvSpPr>
        <p:spPr>
          <a:xfrm>
            <a:off x="2965399" y="3247949"/>
            <a:ext cx="11338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01:50 – 02:50</a:t>
            </a:r>
            <a:endParaRPr lang="en-US" sz="1200" dirty="0"/>
          </a:p>
        </p:txBody>
      </p:sp>
      <p:sp>
        <p:nvSpPr>
          <p:cNvPr id="37" name="Text 31"/>
          <p:cNvSpPr txBox="1"/>
          <p:nvPr/>
        </p:nvSpPr>
        <p:spPr>
          <a:xfrm>
            <a:off x="580644" y="3381451"/>
            <a:ext cx="60533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00" dirty="0"/>
          </a:p>
        </p:txBody>
      </p:sp>
      <p:sp>
        <p:nvSpPr>
          <p:cNvPr id="38" name="Shape 32"/>
          <p:cNvSpPr/>
          <p:nvPr/>
        </p:nvSpPr>
        <p:spPr>
          <a:xfrm>
            <a:off x="1081735" y="3381451"/>
            <a:ext cx="247802" cy="342900"/>
          </a:xfrm>
          <a:prstGeom prst="roundRect">
            <a:avLst>
              <a:gd name="adj" fmla="val 113540"/>
            </a:avLst>
          </a:prstGeom>
          <a:solidFill>
            <a:srgbClr val="EDE9FE"/>
          </a:solidFill>
          <a:ln/>
        </p:spPr>
      </p:sp>
      <p:pic>
        <p:nvPicPr>
          <p:cNvPr id="3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138428" y="3493008"/>
            <a:ext cx="133502" cy="133502"/>
          </a:xfrm>
          <a:prstGeom prst="rect">
            <a:avLst/>
          </a:prstGeom>
        </p:spPr>
      </p:pic>
      <p:sp>
        <p:nvSpPr>
          <p:cNvPr id="40" name="Text 33"/>
          <p:cNvSpPr txBox="1"/>
          <p:nvPr/>
        </p:nvSpPr>
        <p:spPr>
          <a:xfrm>
            <a:off x="580644" y="3800246"/>
            <a:ext cx="14246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Narrative</a:t>
            </a:r>
            <a:endParaRPr lang="en-US" sz="1300" dirty="0"/>
          </a:p>
        </p:txBody>
      </p:sp>
      <p:sp>
        <p:nvSpPr>
          <p:cNvPr id="41" name="Text 34"/>
          <p:cNvSpPr txBox="1"/>
          <p:nvPr/>
        </p:nvSpPr>
        <p:spPr>
          <a:xfrm>
            <a:off x="580644" y="4110228"/>
            <a:ext cx="3333902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Crafting the value story (Risk, Velocity, Cost) and identifying evidence artifacts.</a:t>
            </a:r>
            <a:endParaRPr lang="en-US" sz="900" dirty="0"/>
          </a:p>
        </p:txBody>
      </p:sp>
      <p:sp>
        <p:nvSpPr>
          <p:cNvPr id="42" name="Shape 35"/>
          <p:cNvSpPr/>
          <p:nvPr/>
        </p:nvSpPr>
        <p:spPr>
          <a:xfrm>
            <a:off x="4254703" y="3181198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3" name="Text 36"/>
          <p:cNvSpPr txBox="1"/>
          <p:nvPr/>
        </p:nvSpPr>
        <p:spPr>
          <a:xfrm>
            <a:off x="6806794" y="3247949"/>
            <a:ext cx="11622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02:50 – 03:50</a:t>
            </a:r>
            <a:endParaRPr lang="en-US" sz="1200" dirty="0"/>
          </a:p>
        </p:txBody>
      </p:sp>
      <p:sp>
        <p:nvSpPr>
          <p:cNvPr id="44" name="Text 37"/>
          <p:cNvSpPr txBox="1"/>
          <p:nvPr/>
        </p:nvSpPr>
        <p:spPr>
          <a:xfrm>
            <a:off x="4454042" y="3381451"/>
            <a:ext cx="5861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00" dirty="0"/>
          </a:p>
        </p:txBody>
      </p:sp>
      <p:pic>
        <p:nvPicPr>
          <p:cNvPr id="45" name="Image 5" descr="preencoded.png">    </p:cNvPr>
          <p:cNvPicPr>
            <a:picLocks noChangeAspect="1"/>
          </p:cNvPicPr>
          <p:nvPr/>
        </p:nvPicPr>
        <p:blipFill>
          <a:blip r:embed="rId6"/>
          <a:srcRect l="-2512" r="-2512" t="0" b="0"/>
          <a:stretch/>
        </p:blipFill>
        <p:spPr>
          <a:xfrm>
            <a:off x="4996282" y="3493008"/>
            <a:ext cx="105156" cy="133502"/>
          </a:xfrm>
          <a:prstGeom prst="rect">
            <a:avLst/>
          </a:prstGeom>
        </p:spPr>
      </p:pic>
      <p:sp>
        <p:nvSpPr>
          <p:cNvPr id="46" name="Text 38"/>
          <p:cNvSpPr txBox="1"/>
          <p:nvPr/>
        </p:nvSpPr>
        <p:spPr>
          <a:xfrm>
            <a:off x="4454042" y="3800246"/>
            <a:ext cx="1347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RFP Practicum</a:t>
            </a:r>
            <a:endParaRPr lang="en-US" sz="1300" dirty="0"/>
          </a:p>
        </p:txBody>
      </p:sp>
      <p:sp>
        <p:nvSpPr>
          <p:cNvPr id="47" name="Text 39"/>
          <p:cNvSpPr txBox="1"/>
          <p:nvPr/>
        </p:nvSpPr>
        <p:spPr>
          <a:xfrm>
            <a:off x="4454042" y="4110228"/>
            <a:ext cx="32772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scoring rubric workshop and mini case exercise.</a:t>
            </a:r>
            <a:endParaRPr lang="en-US" sz="900" dirty="0"/>
          </a:p>
        </p:txBody>
      </p:sp>
      <p:sp>
        <p:nvSpPr>
          <p:cNvPr id="48" name="Shape 40"/>
          <p:cNvSpPr/>
          <p:nvPr/>
        </p:nvSpPr>
        <p:spPr>
          <a:xfrm>
            <a:off x="8128102" y="3181198"/>
            <a:ext cx="3685946" cy="1647749"/>
          </a:xfrm>
          <a:prstGeom prst="roundRect">
            <a:avLst>
              <a:gd name="adj" fmla="val 38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9" name="Text 41"/>
          <p:cNvSpPr txBox="1"/>
          <p:nvPr/>
        </p:nvSpPr>
        <p:spPr>
          <a:xfrm>
            <a:off x="10664647" y="3247949"/>
            <a:ext cx="11814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03:50 – 04:00</a:t>
            </a:r>
            <a:endParaRPr lang="en-US" sz="1200" dirty="0"/>
          </a:p>
        </p:txBody>
      </p:sp>
      <p:sp>
        <p:nvSpPr>
          <p:cNvPr id="50" name="Text 42"/>
          <p:cNvSpPr txBox="1"/>
          <p:nvPr/>
        </p:nvSpPr>
        <p:spPr>
          <a:xfrm>
            <a:off x="8328355" y="3381451"/>
            <a:ext cx="5961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06</a:t>
            </a:r>
            <a:endParaRPr lang="en-US" sz="2200" dirty="0"/>
          </a:p>
        </p:txBody>
      </p:sp>
      <p:pic>
        <p:nvPicPr>
          <p:cNvPr id="51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-1100" b="-1100"/>
          <a:stretch/>
        </p:blipFill>
        <p:spPr>
          <a:xfrm>
            <a:off x="8877910" y="3493008"/>
            <a:ext cx="114300" cy="133502"/>
          </a:xfrm>
          <a:prstGeom prst="rect">
            <a:avLst/>
          </a:prstGeom>
        </p:spPr>
      </p:pic>
      <p:sp>
        <p:nvSpPr>
          <p:cNvPr id="52" name="Text 43"/>
          <p:cNvSpPr txBox="1"/>
          <p:nvPr/>
        </p:nvSpPr>
        <p:spPr>
          <a:xfrm>
            <a:off x="8328355" y="3800246"/>
            <a:ext cx="8723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Wrap-up</a:t>
            </a:r>
            <a:endParaRPr lang="en-US" sz="1300" dirty="0"/>
          </a:p>
        </p:txBody>
      </p:sp>
      <p:sp>
        <p:nvSpPr>
          <p:cNvPr id="53" name="Text 44"/>
          <p:cNvSpPr txBox="1"/>
          <p:nvPr/>
        </p:nvSpPr>
        <p:spPr>
          <a:xfrm>
            <a:off x="8328355" y="4110228"/>
            <a:ext cx="32964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artifacts, final Q&amp;A, and AI pilot readiness checklist.</a:t>
            </a:r>
            <a:endParaRPr lang="en-US" sz="900" dirty="0"/>
          </a:p>
        </p:txBody>
      </p:sp>
      <p:sp>
        <p:nvSpPr>
          <p:cNvPr id="54" name="Shape 45"/>
          <p:cNvSpPr/>
          <p:nvPr/>
        </p:nvSpPr>
        <p:spPr>
          <a:xfrm>
            <a:off x="381305" y="5057546"/>
            <a:ext cx="11430000" cy="914400"/>
          </a:xfrm>
          <a:prstGeom prst="roundRect">
            <a:avLst>
              <a:gd name="adj" fmla="val 12500"/>
            </a:avLst>
          </a:prstGeom>
          <a:solidFill>
            <a:srgbClr val="111827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55" name="Shape 46"/>
          <p:cNvSpPr/>
          <p:nvPr/>
        </p:nvSpPr>
        <p:spPr>
          <a:xfrm>
            <a:off x="3343961" y="5286146"/>
            <a:ext cx="9144" cy="457200"/>
          </a:xfrm>
          <a:prstGeom prst="rect">
            <a:avLst/>
          </a:prstGeom>
          <a:solidFill>
            <a:srgbClr val="374151"/>
          </a:solidFill>
          <a:ln/>
        </p:spPr>
      </p:sp>
      <p:pic>
        <p:nvPicPr>
          <p:cNvPr id="56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09905" y="5343754"/>
            <a:ext cx="114300" cy="114300"/>
          </a:xfrm>
          <a:prstGeom prst="rect">
            <a:avLst/>
          </a:prstGeom>
        </p:spPr>
      </p:pic>
      <p:sp>
        <p:nvSpPr>
          <p:cNvPr id="57" name="Text 47"/>
          <p:cNvSpPr txBox="1"/>
          <p:nvPr/>
        </p:nvSpPr>
        <p:spPr>
          <a:xfrm>
            <a:off x="800100" y="5305349"/>
            <a:ext cx="17721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BBF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OUTCOMES</a:t>
            </a:r>
            <a:endParaRPr lang="en-US" sz="1200" dirty="0"/>
          </a:p>
        </p:txBody>
      </p:sp>
      <p:sp>
        <p:nvSpPr>
          <p:cNvPr id="58" name="Text 48"/>
          <p:cNvSpPr txBox="1"/>
          <p:nvPr/>
        </p:nvSpPr>
        <p:spPr>
          <a:xfrm>
            <a:off x="609905" y="5533949"/>
            <a:ext cx="12481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2 Goals</a:t>
            </a:r>
            <a:endParaRPr lang="en-US" sz="1500" dirty="0"/>
          </a:p>
        </p:txBody>
      </p:sp>
      <p:pic>
        <p:nvPicPr>
          <p:cNvPr id="59" name="Image 8" descr="preencoded.png">    </p:cNvPr>
          <p:cNvPicPr>
            <a:picLocks noChangeAspect="1"/>
          </p:cNvPicPr>
          <p:nvPr/>
        </p:nvPicPr>
        <p:blipFill>
          <a:blip r:embed="rId9"/>
          <a:srcRect l="-2571" r="-2571" t="0" b="0"/>
          <a:stretch/>
        </p:blipFill>
        <p:spPr>
          <a:xfrm>
            <a:off x="3581705" y="5343754"/>
            <a:ext cx="105156" cy="114300"/>
          </a:xfrm>
          <a:prstGeom prst="rect">
            <a:avLst/>
          </a:prstGeom>
        </p:spPr>
      </p:pic>
      <p:sp>
        <p:nvSpPr>
          <p:cNvPr id="60" name="Text 49"/>
          <p:cNvSpPr txBox="1"/>
          <p:nvPr/>
        </p:nvSpPr>
        <p:spPr>
          <a:xfrm>
            <a:off x="3762756" y="5324551"/>
            <a:ext cx="14767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AI agent workflow</a:t>
            </a:r>
            <a:endParaRPr lang="en-US" sz="900" dirty="0"/>
          </a:p>
        </p:txBody>
      </p:sp>
      <p:pic>
        <p:nvPicPr>
          <p:cNvPr id="61" name="Image 9" descr="preencoded.png">    </p:cNvPr>
          <p:cNvPicPr>
            <a:picLocks noChangeAspect="1"/>
          </p:cNvPicPr>
          <p:nvPr/>
        </p:nvPicPr>
        <p:blipFill>
          <a:blip r:embed="rId10"/>
          <a:srcRect l="-2571" r="-2571" t="0" b="0"/>
          <a:stretch/>
        </p:blipFill>
        <p:spPr>
          <a:xfrm>
            <a:off x="6299302" y="5343754"/>
            <a:ext cx="105156" cy="114300"/>
          </a:xfrm>
          <a:prstGeom prst="rect">
            <a:avLst/>
          </a:prstGeom>
        </p:spPr>
      </p:pic>
      <p:sp>
        <p:nvSpPr>
          <p:cNvPr id="62" name="Text 50"/>
          <p:cNvSpPr txBox="1"/>
          <p:nvPr/>
        </p:nvSpPr>
        <p:spPr>
          <a:xfrm>
            <a:off x="6480353" y="5324551"/>
            <a:ext cx="15243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Vector Search RAG</a:t>
            </a:r>
            <a:endParaRPr lang="en-US" sz="900" dirty="0"/>
          </a:p>
        </p:txBody>
      </p:sp>
      <p:pic>
        <p:nvPicPr>
          <p:cNvPr id="63" name="Image 10" descr="preencoded.png">    </p:cNvPr>
          <p:cNvPicPr>
            <a:picLocks noChangeAspect="1"/>
          </p:cNvPicPr>
          <p:nvPr/>
        </p:nvPicPr>
        <p:blipFill>
          <a:blip r:embed="rId11"/>
          <a:srcRect l="-2571" r="-2571" t="0" b="0"/>
          <a:stretch/>
        </p:blipFill>
        <p:spPr>
          <a:xfrm>
            <a:off x="9016898" y="5343754"/>
            <a:ext cx="105156" cy="114300"/>
          </a:xfrm>
          <a:prstGeom prst="rect">
            <a:avLst/>
          </a:prstGeom>
        </p:spPr>
      </p:pic>
      <p:sp>
        <p:nvSpPr>
          <p:cNvPr id="64" name="Text 51"/>
          <p:cNvSpPr txBox="1"/>
          <p:nvPr/>
        </p:nvSpPr>
        <p:spPr>
          <a:xfrm>
            <a:off x="9197950" y="5324551"/>
            <a:ext cx="15151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auto-rule approach</a:t>
            </a:r>
            <a:endParaRPr lang="en-US" sz="900" dirty="0"/>
          </a:p>
        </p:txBody>
      </p:sp>
      <p:pic>
        <p:nvPicPr>
          <p:cNvPr id="65" name="Image 11" descr="preencoded.png">    </p:cNvPr>
          <p:cNvPicPr>
            <a:picLocks noChangeAspect="1"/>
          </p:cNvPicPr>
          <p:nvPr/>
        </p:nvPicPr>
        <p:blipFill>
          <a:blip r:embed="rId12"/>
          <a:srcRect l="-2571" r="-2571" t="0" b="0"/>
          <a:stretch/>
        </p:blipFill>
        <p:spPr>
          <a:xfrm>
            <a:off x="3581705" y="5572354"/>
            <a:ext cx="105156" cy="114300"/>
          </a:xfrm>
          <a:prstGeom prst="rect">
            <a:avLst/>
          </a:prstGeom>
        </p:spPr>
      </p:pic>
      <p:sp>
        <p:nvSpPr>
          <p:cNvPr id="66" name="Text 52"/>
          <p:cNvSpPr txBox="1"/>
          <p:nvPr/>
        </p:nvSpPr>
        <p:spPr>
          <a:xfrm>
            <a:off x="3762756" y="5553151"/>
            <a:ext cx="11914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value narrative</a:t>
            </a:r>
            <a:endParaRPr lang="en-US" sz="900" dirty="0"/>
          </a:p>
        </p:txBody>
      </p:sp>
      <p:pic>
        <p:nvPicPr>
          <p:cNvPr id="67" name="Image 12" descr="preencoded.png">    </p:cNvPr>
          <p:cNvPicPr>
            <a:picLocks noChangeAspect="1"/>
          </p:cNvPicPr>
          <p:nvPr/>
        </p:nvPicPr>
        <p:blipFill>
          <a:blip r:embed="rId13"/>
          <a:srcRect l="-2571" r="-2571" t="0" b="0"/>
          <a:stretch/>
        </p:blipFill>
        <p:spPr>
          <a:xfrm>
            <a:off x="6299302" y="5572354"/>
            <a:ext cx="105156" cy="114300"/>
          </a:xfrm>
          <a:prstGeom prst="rect">
            <a:avLst/>
          </a:prstGeom>
        </p:spPr>
      </p:pic>
      <p:sp>
        <p:nvSpPr>
          <p:cNvPr id="68" name="Text 53"/>
          <p:cNvSpPr txBox="1"/>
          <p:nvPr/>
        </p:nvSpPr>
        <p:spPr>
          <a:xfrm>
            <a:off x="6480353" y="5553151"/>
            <a:ext cx="12198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Practice RFP scoring</a:t>
            </a:r>
            <a:endParaRPr lang="en-US" sz="900" dirty="0"/>
          </a:p>
        </p:txBody>
      </p:sp>
      <p:pic>
        <p:nvPicPr>
          <p:cNvPr id="69" name="Image 13" descr="preencoded.png">    </p:cNvPr>
          <p:cNvPicPr>
            <a:picLocks noChangeAspect="1"/>
          </p:cNvPicPr>
          <p:nvPr/>
        </p:nvPicPr>
        <p:blipFill>
          <a:blip r:embed="rId14"/>
          <a:srcRect l="-2571" r="-2571" t="0" b="0"/>
          <a:stretch/>
        </p:blipFill>
        <p:spPr>
          <a:xfrm>
            <a:off x="9016898" y="5572354"/>
            <a:ext cx="105156" cy="114300"/>
          </a:xfrm>
          <a:prstGeom prst="rect">
            <a:avLst/>
          </a:prstGeom>
        </p:spPr>
      </p:pic>
      <p:sp>
        <p:nvSpPr>
          <p:cNvPr id="70" name="Text 54"/>
          <p:cNvSpPr txBox="1"/>
          <p:nvPr/>
        </p:nvSpPr>
        <p:spPr>
          <a:xfrm>
            <a:off x="9197950" y="5553151"/>
            <a:ext cx="16102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AI readiness confirmed</a:t>
            </a:r>
            <a:endParaRPr lang="en-US" sz="900" dirty="0"/>
          </a:p>
        </p:txBody>
      </p:sp>
      <p:sp>
        <p:nvSpPr>
          <p:cNvPr id="71" name="Shape 55"/>
          <p:cNvSpPr/>
          <p:nvPr/>
        </p:nvSpPr>
        <p:spPr>
          <a:xfrm>
            <a:off x="381305" y="6124651"/>
            <a:ext cx="11430000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72" name="Text 56"/>
          <p:cNvSpPr txBox="1"/>
          <p:nvPr/>
        </p:nvSpPr>
        <p:spPr>
          <a:xfrm>
            <a:off x="381305" y="6267298"/>
            <a:ext cx="30102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Internal Training Material</a:t>
            </a:r>
            <a:endParaRPr lang="en-US" sz="1200" dirty="0"/>
          </a:p>
        </p:txBody>
      </p:sp>
      <p:sp>
        <p:nvSpPr>
          <p:cNvPr id="73" name="Text 57"/>
          <p:cNvSpPr txBox="1"/>
          <p:nvPr/>
        </p:nvSpPr>
        <p:spPr>
          <a:xfrm>
            <a:off x="11214202" y="6267298"/>
            <a:ext cx="71506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54</a:t>
            </a:r>
            <a:endParaRPr lang="en-US" sz="12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918972"/>
            <a:ext cx="609905" cy="3840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47960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-1064" r="-1064" t="0" b="0"/>
          <a:stretch/>
        </p:blipFill>
        <p:spPr>
          <a:xfrm>
            <a:off x="1033272" y="4938674"/>
            <a:ext cx="219456" cy="17190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2514600" y="4947818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" name="Shape 8"/>
          <p:cNvSpPr/>
          <p:nvPr/>
        </p:nvSpPr>
        <p:spPr>
          <a:xfrm>
            <a:off x="2905049" y="4796028"/>
            <a:ext cx="457200" cy="457200"/>
          </a:xfrm>
          <a:prstGeom prst="roundRect">
            <a:avLst>
              <a:gd name="adj" fmla="val 200000"/>
            </a:avLst>
          </a:prstGeom>
          <a:noFill/>
          <a:ln w="254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047695" y="4938674"/>
            <a:ext cx="171907" cy="171907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505249" y="4947818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4" name="Shape 10"/>
          <p:cNvSpPr/>
          <p:nvPr/>
        </p:nvSpPr>
        <p:spPr>
          <a:xfrm>
            <a:off x="4895698" y="4796028"/>
            <a:ext cx="457200" cy="457200"/>
          </a:xfrm>
          <a:prstGeom prst="roundRect">
            <a:avLst>
              <a:gd name="adj" fmla="val 200000"/>
            </a:avLst>
          </a:prstGeom>
          <a:noFill/>
          <a:ln w="254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842" b="-842"/>
          <a:stretch/>
        </p:blipFill>
        <p:spPr>
          <a:xfrm>
            <a:off x="5029200" y="4938674"/>
            <a:ext cx="190195" cy="171907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1676095" y="852221"/>
            <a:ext cx="10049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05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914400" y="1347826"/>
            <a:ext cx="6087161" cy="1400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&amp; Agents for Data Quality</a:t>
            </a:r>
            <a:endParaRPr lang="en-US" sz="4500" dirty="0"/>
          </a:p>
        </p:txBody>
      </p:sp>
      <p:sp>
        <p:nvSpPr>
          <p:cNvPr id="18" name="Text 13"/>
          <p:cNvSpPr txBox="1"/>
          <p:nvPr/>
        </p:nvSpPr>
        <p:spPr>
          <a:xfrm>
            <a:off x="914400" y="3119018"/>
            <a:ext cx="5781751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Harnessing GenAI for intelligent drift detection, automated root-cause analysis, and metadata-driven validation rules.</a:t>
            </a:r>
            <a:endParaRPr lang="en-US" sz="1800" dirty="0"/>
          </a:p>
        </p:txBody>
      </p:sp>
      <p:sp>
        <p:nvSpPr>
          <p:cNvPr id="19" name="Text 14"/>
          <p:cNvSpPr txBox="1"/>
          <p:nvPr/>
        </p:nvSpPr>
        <p:spPr>
          <a:xfrm>
            <a:off x="914400" y="5367528"/>
            <a:ext cx="5623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TOPIC 1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914400" y="5586070"/>
            <a:ext cx="9482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</a:t>
            </a:r>
            <a:endParaRPr lang="en-US" sz="1300" dirty="0"/>
          </a:p>
        </p:txBody>
      </p:sp>
      <p:sp>
        <p:nvSpPr>
          <p:cNvPr id="21" name="Text 16"/>
          <p:cNvSpPr txBox="1"/>
          <p:nvPr/>
        </p:nvSpPr>
        <p:spPr>
          <a:xfrm>
            <a:off x="914400" y="5862218"/>
            <a:ext cx="6958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Drift &amp; RCA</a:t>
            </a:r>
            <a:endParaRPr lang="en-US" sz="900" dirty="0"/>
          </a:p>
        </p:txBody>
      </p:sp>
      <p:sp>
        <p:nvSpPr>
          <p:cNvPr id="22" name="Text 17"/>
          <p:cNvSpPr txBox="1"/>
          <p:nvPr/>
        </p:nvSpPr>
        <p:spPr>
          <a:xfrm>
            <a:off x="2905049" y="5367528"/>
            <a:ext cx="5815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TOPIC 2</a:t>
            </a:r>
            <a:endParaRPr lang="en-US" sz="900" dirty="0"/>
          </a:p>
        </p:txBody>
      </p:sp>
      <p:sp>
        <p:nvSpPr>
          <p:cNvPr id="23" name="Text 18"/>
          <p:cNvSpPr txBox="1"/>
          <p:nvPr/>
        </p:nvSpPr>
        <p:spPr>
          <a:xfrm>
            <a:off x="2905049" y="5586070"/>
            <a:ext cx="13194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Search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2905049" y="5862218"/>
            <a:ext cx="9912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RAG</a:t>
            </a:r>
            <a:endParaRPr lang="en-US" sz="900" dirty="0"/>
          </a:p>
        </p:txBody>
      </p:sp>
      <p:sp>
        <p:nvSpPr>
          <p:cNvPr id="25" name="Text 20"/>
          <p:cNvSpPr txBox="1"/>
          <p:nvPr/>
        </p:nvSpPr>
        <p:spPr>
          <a:xfrm>
            <a:off x="4895698" y="5367528"/>
            <a:ext cx="5815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TOPIC 3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4895698" y="5586070"/>
            <a:ext cx="13295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Generative QE</a:t>
            </a:r>
            <a:endParaRPr lang="en-US" sz="1300" dirty="0"/>
          </a:p>
        </p:txBody>
      </p:sp>
      <p:sp>
        <p:nvSpPr>
          <p:cNvPr id="27" name="Text 22"/>
          <p:cNvSpPr txBox="1"/>
          <p:nvPr/>
        </p:nvSpPr>
        <p:spPr>
          <a:xfrm>
            <a:off x="4895698" y="5862218"/>
            <a:ext cx="6858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Auto-Rules</a:t>
            </a:r>
            <a:endParaRPr lang="en-US" sz="9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5" b="-5"/>
          <a:stretch/>
        </p:blipFill>
        <p:spPr>
          <a:xfrm>
            <a:off x="8229600" y="1218895"/>
            <a:ext cx="3047695" cy="4000500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8971178" y="5458054"/>
            <a:ext cx="16724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Quality Engine</a:t>
            </a:r>
            <a:endParaRPr lang="en-US" sz="1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172261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323698"/>
            <a:ext cx="3991356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AI Agent Use Cases for QE</a:t>
            </a:r>
            <a:endParaRPr lang="en-US" sz="24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819302"/>
            <a:ext cx="54681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Applying AI Agents to automate detection, analysis, and quality operations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1669694"/>
            <a:ext cx="6077102" cy="866851"/>
          </a:xfrm>
          <a:prstGeom prst="roundRect">
            <a:avLst>
              <a:gd name="adj" fmla="val 927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1500" y="1669694"/>
            <a:ext cx="47549" cy="866851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9" name="Shape 7"/>
          <p:cNvSpPr/>
          <p:nvPr/>
        </p:nvSpPr>
        <p:spPr>
          <a:xfrm>
            <a:off x="809244" y="1928470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EFF6FF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05256" y="2023567"/>
            <a:ext cx="152705" cy="152705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285646" y="1822399"/>
            <a:ext cx="25246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Drift Detection &amp; Anomaly Triage</a:t>
            </a:r>
            <a:endParaRPr lang="en-US" sz="1200" dirty="0"/>
          </a:p>
        </p:txBody>
      </p:sp>
      <p:sp>
        <p:nvSpPr>
          <p:cNvPr id="12" name="Text 9"/>
          <p:cNvSpPr txBox="1"/>
          <p:nvPr/>
        </p:nvSpPr>
        <p:spPr>
          <a:xfrm>
            <a:off x="1285646" y="2060143"/>
            <a:ext cx="5198364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analysis of distribution shifts and proactive anomaly classification to reduce noise.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571500" y="2663647"/>
            <a:ext cx="6077102" cy="694944"/>
          </a:xfrm>
          <a:prstGeom prst="roundRect">
            <a:avLst>
              <a:gd name="adj" fmla="val 1442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571500" y="2663647"/>
            <a:ext cx="47549" cy="6949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5" name="Shape 12"/>
          <p:cNvSpPr/>
          <p:nvPr/>
        </p:nvSpPr>
        <p:spPr>
          <a:xfrm>
            <a:off x="809244" y="2836469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EFF6FF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180" b="-180"/>
          <a:stretch/>
        </p:blipFill>
        <p:spPr>
          <a:xfrm>
            <a:off x="886054" y="2931566"/>
            <a:ext cx="190195" cy="152705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1285646" y="2816352"/>
            <a:ext cx="21058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 Cause Analysis (RCA)</a:t>
            </a:r>
            <a:endParaRPr lang="en-US" sz="1200" dirty="0"/>
          </a:p>
        </p:txBody>
      </p:sp>
      <p:sp>
        <p:nvSpPr>
          <p:cNvPr id="18" name="Text 14"/>
          <p:cNvSpPr txBox="1"/>
          <p:nvPr/>
        </p:nvSpPr>
        <p:spPr>
          <a:xfrm>
            <a:off x="1285646" y="3054096"/>
            <a:ext cx="513161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Cross-referencing lineage, logs, and code changes to pinpoint failure origins instantly.</a:t>
            </a:r>
            <a:endParaRPr lang="en-US" sz="900" dirty="0"/>
          </a:p>
        </p:txBody>
      </p:sp>
      <p:sp>
        <p:nvSpPr>
          <p:cNvPr id="19" name="Shape 15"/>
          <p:cNvSpPr/>
          <p:nvPr/>
        </p:nvSpPr>
        <p:spPr>
          <a:xfrm>
            <a:off x="571500" y="3484778"/>
            <a:ext cx="6077102" cy="866851"/>
          </a:xfrm>
          <a:prstGeom prst="roundRect">
            <a:avLst>
              <a:gd name="adj" fmla="val 927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571500" y="3484778"/>
            <a:ext cx="47549" cy="866851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1" name="Shape 17"/>
          <p:cNvSpPr/>
          <p:nvPr/>
        </p:nvSpPr>
        <p:spPr>
          <a:xfrm>
            <a:off x="809244" y="3744468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EFF6FF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180" b="-180"/>
          <a:stretch/>
        </p:blipFill>
        <p:spPr>
          <a:xfrm>
            <a:off x="886054" y="3839566"/>
            <a:ext cx="190195" cy="152705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1285646" y="3637483"/>
            <a:ext cx="21909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Metadata &amp; Contract Search</a:t>
            </a:r>
            <a:endParaRPr lang="en-US" sz="1200" dirty="0"/>
          </a:p>
        </p:txBody>
      </p:sp>
      <p:sp>
        <p:nvSpPr>
          <p:cNvPr id="24" name="Text 19"/>
          <p:cNvSpPr txBox="1"/>
          <p:nvPr/>
        </p:nvSpPr>
        <p:spPr>
          <a:xfrm>
            <a:off x="1285646" y="3875227"/>
            <a:ext cx="4922215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retrieval of schema definitions, contracts, and documentation via agents.</a:t>
            </a:r>
            <a:endParaRPr lang="en-US" sz="900" dirty="0"/>
          </a:p>
        </p:txBody>
      </p:sp>
      <p:sp>
        <p:nvSpPr>
          <p:cNvPr id="25" name="Shape 20"/>
          <p:cNvSpPr/>
          <p:nvPr/>
        </p:nvSpPr>
        <p:spPr>
          <a:xfrm>
            <a:off x="571500" y="4479646"/>
            <a:ext cx="6077102" cy="694944"/>
          </a:xfrm>
          <a:prstGeom prst="roundRect">
            <a:avLst>
              <a:gd name="adj" fmla="val 1442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26" name="Shape 21"/>
          <p:cNvSpPr/>
          <p:nvPr/>
        </p:nvSpPr>
        <p:spPr>
          <a:xfrm>
            <a:off x="571500" y="4479646"/>
            <a:ext cx="47549" cy="6949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7" name="Shape 22"/>
          <p:cNvSpPr/>
          <p:nvPr/>
        </p:nvSpPr>
        <p:spPr>
          <a:xfrm>
            <a:off x="809244" y="4651553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EFF6FF"/>
          </a:solidFill>
          <a:ln/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180" b="-180"/>
          <a:stretch/>
        </p:blipFill>
        <p:spPr>
          <a:xfrm>
            <a:off x="886054" y="4747565"/>
            <a:ext cx="190195" cy="152705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1285646" y="4632350"/>
            <a:ext cx="12957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Policy Assistant</a:t>
            </a:r>
            <a:endParaRPr lang="en-US" sz="1200" dirty="0"/>
          </a:p>
        </p:txBody>
      </p:sp>
      <p:sp>
        <p:nvSpPr>
          <p:cNvPr id="30" name="Text 24"/>
          <p:cNvSpPr txBox="1"/>
          <p:nvPr/>
        </p:nvSpPr>
        <p:spPr>
          <a:xfrm>
            <a:off x="1285646" y="4870094"/>
            <a:ext cx="50657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identification of PII/PHI and compliance suggestions during development.</a:t>
            </a:r>
            <a:endParaRPr lang="en-US" sz="900" dirty="0"/>
          </a:p>
        </p:txBody>
      </p:sp>
      <p:sp>
        <p:nvSpPr>
          <p:cNvPr id="31" name="Shape 25"/>
          <p:cNvSpPr/>
          <p:nvPr/>
        </p:nvSpPr>
        <p:spPr>
          <a:xfrm>
            <a:off x="571500" y="5300777"/>
            <a:ext cx="6077102" cy="694944"/>
          </a:xfrm>
          <a:prstGeom prst="roundRect">
            <a:avLst>
              <a:gd name="adj" fmla="val 1442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32" name="Shape 26"/>
          <p:cNvSpPr/>
          <p:nvPr/>
        </p:nvSpPr>
        <p:spPr>
          <a:xfrm>
            <a:off x="571500" y="5300777"/>
            <a:ext cx="47549" cy="6949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3" name="Shape 27"/>
          <p:cNvSpPr/>
          <p:nvPr/>
        </p:nvSpPr>
        <p:spPr>
          <a:xfrm>
            <a:off x="809244" y="5472684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EFF6FF"/>
          </a:solidFill>
          <a:ln/>
        </p:spPr>
      </p:sp>
      <p:pic>
        <p:nvPicPr>
          <p:cNvPr id="34" name="Image 4" descr="preencoded.png">    </p:cNvPr>
          <p:cNvPicPr>
            <a:picLocks noChangeAspect="1"/>
          </p:cNvPicPr>
          <p:nvPr/>
        </p:nvPicPr>
        <p:blipFill>
          <a:blip r:embed="rId5"/>
          <a:srcRect l="-33" r="-33" t="0" b="0"/>
          <a:stretch/>
        </p:blipFill>
        <p:spPr>
          <a:xfrm>
            <a:off x="895198" y="5568696"/>
            <a:ext cx="171907" cy="152705"/>
          </a:xfrm>
          <a:prstGeom prst="rect">
            <a:avLst/>
          </a:prstGeom>
        </p:spPr>
      </p:pic>
      <p:sp>
        <p:nvSpPr>
          <p:cNvPr id="35" name="Text 28"/>
          <p:cNvSpPr txBox="1"/>
          <p:nvPr/>
        </p:nvSpPr>
        <p:spPr>
          <a:xfrm>
            <a:off x="1285646" y="5453482"/>
            <a:ext cx="15819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Summarization</a:t>
            </a:r>
            <a:endParaRPr lang="en-US" sz="1200" dirty="0"/>
          </a:p>
        </p:txBody>
      </p:sp>
      <p:sp>
        <p:nvSpPr>
          <p:cNvPr id="36" name="Text 29"/>
          <p:cNvSpPr txBox="1"/>
          <p:nvPr/>
        </p:nvSpPr>
        <p:spPr>
          <a:xfrm>
            <a:off x="1285646" y="5691226"/>
            <a:ext cx="493227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concise, human-readable summaries of test results and incident notes.</a:t>
            </a:r>
            <a:endParaRPr lang="en-US" sz="900" dirty="0"/>
          </a:p>
        </p:txBody>
      </p:sp>
      <p:sp>
        <p:nvSpPr>
          <p:cNvPr id="37" name="Shape 30"/>
          <p:cNvSpPr/>
          <p:nvPr/>
        </p:nvSpPr>
        <p:spPr>
          <a:xfrm>
            <a:off x="7029907" y="1466698"/>
            <a:ext cx="4591202" cy="4724705"/>
          </a:xfrm>
          <a:prstGeom prst="roundRect">
            <a:avLst>
              <a:gd name="adj" fmla="val 496"/>
            </a:avLst>
          </a:prstGeom>
          <a:solidFill>
            <a:srgbClr val="F0F9FF"/>
          </a:solidFill>
          <a:ln w="12700">
            <a:solidFill>
              <a:srgbClr val="E0F2FE"/>
            </a:solidFill>
            <a:prstDash val="solid"/>
          </a:ln>
        </p:spPr>
      </p:sp>
      <p:sp>
        <p:nvSpPr>
          <p:cNvPr id="38" name="Shape 31"/>
          <p:cNvSpPr/>
          <p:nvPr/>
        </p:nvSpPr>
        <p:spPr>
          <a:xfrm>
            <a:off x="7276795" y="2114093"/>
            <a:ext cx="4095598" cy="19202"/>
          </a:xfrm>
          <a:prstGeom prst="rect">
            <a:avLst/>
          </a:prstGeom>
          <a:solidFill>
            <a:srgbClr val="BAE6FD"/>
          </a:solidFill>
          <a:ln/>
        </p:spPr>
      </p:sp>
      <p:pic>
        <p:nvPicPr>
          <p:cNvPr id="39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276795" y="1762049"/>
            <a:ext cx="190195" cy="190195"/>
          </a:xfrm>
          <a:prstGeom prst="rect">
            <a:avLst/>
          </a:prstGeom>
        </p:spPr>
      </p:pic>
      <p:sp>
        <p:nvSpPr>
          <p:cNvPr id="40" name="Text 32"/>
          <p:cNvSpPr txBox="1"/>
          <p:nvPr/>
        </p:nvSpPr>
        <p:spPr>
          <a:xfrm>
            <a:off x="7563002" y="1714500"/>
            <a:ext cx="1772107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0C4A6E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Benefits &amp; Impact</a:t>
            </a:r>
            <a:endParaRPr lang="en-US" sz="1500" dirty="0"/>
          </a:p>
        </p:txBody>
      </p:sp>
      <p:sp>
        <p:nvSpPr>
          <p:cNvPr id="41" name="Shape 33"/>
          <p:cNvSpPr/>
          <p:nvPr/>
        </p:nvSpPr>
        <p:spPr>
          <a:xfrm>
            <a:off x="7276795" y="2324405"/>
            <a:ext cx="4095598" cy="409651"/>
          </a:xfrm>
          <a:prstGeom prst="roundRect">
            <a:avLst>
              <a:gd name="adj" fmla="val 31146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42" name="Image 6" descr="preencoded.png">    </p:cNvPr>
          <p:cNvPicPr>
            <a:picLocks noChangeAspect="1"/>
          </p:cNvPicPr>
          <p:nvPr/>
        </p:nvPicPr>
        <p:blipFill>
          <a:blip r:embed="rId7"/>
          <a:srcRect l="-837" r="-837" t="0" b="0"/>
          <a:stretch/>
        </p:blipFill>
        <p:spPr>
          <a:xfrm>
            <a:off x="7420356" y="2462479"/>
            <a:ext cx="152705" cy="133502"/>
          </a:xfrm>
          <a:prstGeom prst="rect">
            <a:avLst/>
          </a:prstGeom>
        </p:spPr>
      </p:pic>
      <p:sp>
        <p:nvSpPr>
          <p:cNvPr id="43" name="Text 34"/>
          <p:cNvSpPr txBox="1"/>
          <p:nvPr/>
        </p:nvSpPr>
        <p:spPr>
          <a:xfrm>
            <a:off x="7667244" y="2447849"/>
            <a:ext cx="26627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MTTR (Mean Time To Resolution)</a:t>
            </a:r>
            <a:endParaRPr lang="en-US" sz="1000" dirty="0"/>
          </a:p>
        </p:txBody>
      </p:sp>
      <p:sp>
        <p:nvSpPr>
          <p:cNvPr id="44" name="Shape 35"/>
          <p:cNvSpPr/>
          <p:nvPr/>
        </p:nvSpPr>
        <p:spPr>
          <a:xfrm>
            <a:off x="7276795" y="2848356"/>
            <a:ext cx="4095598" cy="409651"/>
          </a:xfrm>
          <a:prstGeom prst="roundRect">
            <a:avLst>
              <a:gd name="adj" fmla="val 31146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45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100" b="-1100"/>
          <a:stretch/>
        </p:blipFill>
        <p:spPr>
          <a:xfrm>
            <a:off x="7420356" y="2986430"/>
            <a:ext cx="114300" cy="133502"/>
          </a:xfrm>
          <a:prstGeom prst="rect">
            <a:avLst/>
          </a:prstGeom>
        </p:spPr>
      </p:pic>
      <p:sp>
        <p:nvSpPr>
          <p:cNvPr id="46" name="Text 36"/>
          <p:cNvSpPr txBox="1"/>
          <p:nvPr/>
        </p:nvSpPr>
        <p:spPr>
          <a:xfrm>
            <a:off x="7629754" y="2971800"/>
            <a:ext cx="24249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Test Coverage &amp; Accuracy</a:t>
            </a:r>
            <a:endParaRPr lang="en-US" sz="1000" dirty="0"/>
          </a:p>
        </p:txBody>
      </p:sp>
      <p:sp>
        <p:nvSpPr>
          <p:cNvPr id="47" name="Shape 37"/>
          <p:cNvSpPr/>
          <p:nvPr/>
        </p:nvSpPr>
        <p:spPr>
          <a:xfrm>
            <a:off x="7276795" y="3372307"/>
            <a:ext cx="4095598" cy="409651"/>
          </a:xfrm>
          <a:prstGeom prst="roundRect">
            <a:avLst>
              <a:gd name="adj" fmla="val 31146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9"/>
          <a:srcRect l="-837" r="-837" t="0" b="0"/>
          <a:stretch/>
        </p:blipFill>
        <p:spPr>
          <a:xfrm>
            <a:off x="7420356" y="3510382"/>
            <a:ext cx="152705" cy="133502"/>
          </a:xfrm>
          <a:prstGeom prst="rect">
            <a:avLst/>
          </a:prstGeom>
        </p:spPr>
      </p:pic>
      <p:sp>
        <p:nvSpPr>
          <p:cNvPr id="49" name="Text 38"/>
          <p:cNvSpPr txBox="1"/>
          <p:nvPr/>
        </p:nvSpPr>
        <p:spPr>
          <a:xfrm>
            <a:off x="7667244" y="3495751"/>
            <a:ext cx="21771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Manual Toil &amp; Ops Cost</a:t>
            </a:r>
            <a:endParaRPr lang="en-US" sz="1000" dirty="0"/>
          </a:p>
        </p:txBody>
      </p:sp>
      <p:sp>
        <p:nvSpPr>
          <p:cNvPr id="50" name="Shape 39"/>
          <p:cNvSpPr/>
          <p:nvPr/>
        </p:nvSpPr>
        <p:spPr>
          <a:xfrm>
            <a:off x="7276795" y="4643323"/>
            <a:ext cx="4095598" cy="1304849"/>
          </a:xfrm>
          <a:prstGeom prst="roundRect">
            <a:avLst>
              <a:gd name="adj" fmla="val 4092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51" name="Text 40"/>
          <p:cNvSpPr txBox="1"/>
          <p:nvPr/>
        </p:nvSpPr>
        <p:spPr>
          <a:xfrm>
            <a:off x="7457846" y="4833518"/>
            <a:ext cx="167426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EF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REQUIRED GUARDRAILS</a:t>
            </a:r>
            <a:endParaRPr lang="en-US" sz="900" dirty="0"/>
          </a:p>
        </p:txBody>
      </p:sp>
      <p:sp>
        <p:nvSpPr>
          <p:cNvPr id="52" name="Shape 41"/>
          <p:cNvSpPr/>
          <p:nvPr/>
        </p:nvSpPr>
        <p:spPr>
          <a:xfrm>
            <a:off x="7457846" y="5105095"/>
            <a:ext cx="1390802" cy="295351"/>
          </a:xfrm>
          <a:prstGeom prst="roundRect">
            <a:avLst>
              <a:gd name="adj" fmla="val 199740"/>
            </a:avLst>
          </a:prstGeom>
          <a:solidFill>
            <a:srgbClr val="FEF2F2"/>
          </a:solidFill>
          <a:ln w="12700">
            <a:solidFill>
              <a:srgbClr val="FECACA"/>
            </a:solidFill>
            <a:prstDash val="solid"/>
          </a:ln>
        </p:spPr>
      </p:sp>
      <p:pic>
        <p:nvPicPr>
          <p:cNvPr id="53" name="Image 9" descr="preencoded.png">    </p:cNvPr>
          <p:cNvPicPr>
            <a:picLocks noChangeAspect="1"/>
          </p:cNvPicPr>
          <p:nvPr/>
        </p:nvPicPr>
        <p:blipFill>
          <a:blip r:embed="rId10"/>
          <a:srcRect l="-1923" r="-1923" t="0" b="0"/>
          <a:stretch/>
        </p:blipFill>
        <p:spPr>
          <a:xfrm>
            <a:off x="7563002" y="5202936"/>
            <a:ext cx="123444" cy="95098"/>
          </a:xfrm>
          <a:prstGeom prst="rect">
            <a:avLst/>
          </a:prstGeom>
        </p:spPr>
      </p:pic>
      <p:sp>
        <p:nvSpPr>
          <p:cNvPr id="54" name="Text 42"/>
          <p:cNvSpPr txBox="1"/>
          <p:nvPr/>
        </p:nvSpPr>
        <p:spPr>
          <a:xfrm>
            <a:off x="7724851" y="5171846"/>
            <a:ext cx="109819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Human-in-the-Loop</a:t>
            </a:r>
            <a:endParaRPr lang="en-US" sz="800" dirty="0"/>
          </a:p>
        </p:txBody>
      </p:sp>
      <p:sp>
        <p:nvSpPr>
          <p:cNvPr id="55" name="Shape 43"/>
          <p:cNvSpPr/>
          <p:nvPr/>
        </p:nvSpPr>
        <p:spPr>
          <a:xfrm>
            <a:off x="8919972" y="5105095"/>
            <a:ext cx="905256" cy="295351"/>
          </a:xfrm>
          <a:prstGeom prst="roundRect">
            <a:avLst>
              <a:gd name="adj" fmla="val 199740"/>
            </a:avLst>
          </a:prstGeom>
          <a:solidFill>
            <a:srgbClr val="FEF2F2"/>
          </a:solidFill>
          <a:ln w="12700">
            <a:solidFill>
              <a:srgbClr val="FECACA"/>
            </a:solidFill>
            <a:prstDash val="solid"/>
          </a:ln>
        </p:spPr>
      </p:sp>
      <p:pic>
        <p:nvPicPr>
          <p:cNvPr id="56" name="Image 10" descr="preencoded.png">    </p:cNvPr>
          <p:cNvPicPr>
            <a:picLocks noChangeAspect="1"/>
          </p:cNvPicPr>
          <p:nvPr/>
        </p:nvPicPr>
        <p:blipFill>
          <a:blip r:embed="rId11"/>
          <a:srcRect l="-3205" r="-3205" t="0" b="0"/>
          <a:stretch/>
        </p:blipFill>
        <p:spPr>
          <a:xfrm>
            <a:off x="9025128" y="5202936"/>
            <a:ext cx="75895" cy="95098"/>
          </a:xfrm>
          <a:prstGeom prst="rect">
            <a:avLst/>
          </a:prstGeom>
        </p:spPr>
      </p:pic>
      <p:sp>
        <p:nvSpPr>
          <p:cNvPr id="57" name="Text 44"/>
          <p:cNvSpPr txBox="1"/>
          <p:nvPr/>
        </p:nvSpPr>
        <p:spPr>
          <a:xfrm>
            <a:off x="9139428" y="5171846"/>
            <a:ext cx="66019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Trails</a:t>
            </a:r>
            <a:endParaRPr lang="en-US" sz="800" dirty="0"/>
          </a:p>
        </p:txBody>
      </p:sp>
      <p:sp>
        <p:nvSpPr>
          <p:cNvPr id="58" name="Shape 45"/>
          <p:cNvSpPr/>
          <p:nvPr/>
        </p:nvSpPr>
        <p:spPr>
          <a:xfrm>
            <a:off x="9892894" y="5105095"/>
            <a:ext cx="1095451" cy="295351"/>
          </a:xfrm>
          <a:prstGeom prst="roundRect">
            <a:avLst>
              <a:gd name="adj" fmla="val 199740"/>
            </a:avLst>
          </a:prstGeom>
          <a:solidFill>
            <a:srgbClr val="FEF2F2"/>
          </a:solidFill>
          <a:ln w="12700">
            <a:solidFill>
              <a:srgbClr val="FECACA"/>
            </a:solidFill>
            <a:prstDash val="solid"/>
          </a:ln>
        </p:spPr>
      </p:sp>
      <p:pic>
        <p:nvPicPr>
          <p:cNvPr id="59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9998050" y="5202936"/>
            <a:ext cx="95098" cy="95098"/>
          </a:xfrm>
          <a:prstGeom prst="rect">
            <a:avLst/>
          </a:prstGeom>
        </p:spPr>
      </p:pic>
      <p:sp>
        <p:nvSpPr>
          <p:cNvPr id="60" name="Text 46"/>
          <p:cNvSpPr txBox="1"/>
          <p:nvPr/>
        </p:nvSpPr>
        <p:spPr>
          <a:xfrm>
            <a:off x="10131552" y="5171846"/>
            <a:ext cx="83119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Least Privilege</a:t>
            </a:r>
            <a:endParaRPr lang="en-US" sz="800" dirty="0"/>
          </a:p>
        </p:txBody>
      </p:sp>
      <p:sp>
        <p:nvSpPr>
          <p:cNvPr id="61" name="Shape 47"/>
          <p:cNvSpPr/>
          <p:nvPr/>
        </p:nvSpPr>
        <p:spPr>
          <a:xfrm>
            <a:off x="7457846" y="5471770"/>
            <a:ext cx="1352398" cy="295351"/>
          </a:xfrm>
          <a:prstGeom prst="roundRect">
            <a:avLst>
              <a:gd name="adj" fmla="val 199740"/>
            </a:avLst>
          </a:prstGeom>
          <a:solidFill>
            <a:srgbClr val="FEF2F2"/>
          </a:solidFill>
          <a:ln w="12700">
            <a:solidFill>
              <a:srgbClr val="FECACA"/>
            </a:solidFill>
            <a:prstDash val="solid"/>
          </a:ln>
        </p:spPr>
      </p:sp>
      <p:pic>
        <p:nvPicPr>
          <p:cNvPr id="62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7563002" y="5569610"/>
            <a:ext cx="95098" cy="95098"/>
          </a:xfrm>
          <a:prstGeom prst="rect">
            <a:avLst/>
          </a:prstGeom>
        </p:spPr>
      </p:pic>
      <p:sp>
        <p:nvSpPr>
          <p:cNvPr id="63" name="Text 48"/>
          <p:cNvSpPr txBox="1"/>
          <p:nvPr/>
        </p:nvSpPr>
        <p:spPr>
          <a:xfrm>
            <a:off x="7696505" y="5538521"/>
            <a:ext cx="108905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 Governance</a:t>
            </a:r>
            <a:endParaRPr lang="en-US" sz="800" dirty="0"/>
          </a:p>
        </p:txBody>
      </p:sp>
      <p:sp>
        <p:nvSpPr>
          <p:cNvPr id="64" name="Shape 49"/>
          <p:cNvSpPr/>
          <p:nvPr/>
        </p:nvSpPr>
        <p:spPr>
          <a:xfrm>
            <a:off x="0" y="6476695"/>
            <a:ext cx="12191695" cy="38130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5" name="Shape 50"/>
          <p:cNvSpPr/>
          <p:nvPr/>
        </p:nvSpPr>
        <p:spPr>
          <a:xfrm>
            <a:off x="0" y="6476695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66" name="Text 51"/>
          <p:cNvSpPr txBox="1"/>
          <p:nvPr/>
        </p:nvSpPr>
        <p:spPr>
          <a:xfrm>
            <a:off x="571500" y="6596482"/>
            <a:ext cx="33531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2 — AI-driven QE + Business Narrative &amp; RFP Practicum</a:t>
            </a:r>
            <a:endParaRPr lang="en-US" sz="900" dirty="0"/>
          </a:p>
        </p:txBody>
      </p:sp>
      <p:sp>
        <p:nvSpPr>
          <p:cNvPr id="67" name="Text 52"/>
          <p:cNvSpPr txBox="1"/>
          <p:nvPr/>
        </p:nvSpPr>
        <p:spPr>
          <a:xfrm>
            <a:off x="10229393" y="6596482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&amp; Proprietary</a:t>
            </a:r>
            <a:endParaRPr lang="en-US" sz="9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16220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153058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457200" y="267005"/>
            <a:ext cx="6601054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0F172A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AI Agent Workflow — Components &amp; Signals</a:t>
            </a:r>
            <a:endParaRPr lang="en-US" sz="2400" dirty="0"/>
          </a:p>
        </p:txBody>
      </p:sp>
      <p:sp>
        <p:nvSpPr>
          <p:cNvPr id="7" name="Text 5"/>
          <p:cNvSpPr txBox="1"/>
          <p:nvPr/>
        </p:nvSpPr>
        <p:spPr>
          <a:xfrm>
            <a:off x="457200" y="743407"/>
            <a:ext cx="53007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Orchestrating autonomous quality engineering with human-in-the-loop safeguards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10890504" y="461772"/>
            <a:ext cx="847649" cy="228600"/>
          </a:xfrm>
          <a:prstGeom prst="roundRect">
            <a:avLst>
              <a:gd name="adj" fmla="val 400000"/>
            </a:avLst>
          </a:prstGeom>
          <a:solidFill>
            <a:srgbClr val="EDE9FE"/>
          </a:solidFill>
          <a:ln/>
        </p:spPr>
      </p:sp>
      <p:sp>
        <p:nvSpPr>
          <p:cNvPr id="9" name="Text 7"/>
          <p:cNvSpPr txBox="1"/>
          <p:nvPr/>
        </p:nvSpPr>
        <p:spPr>
          <a:xfrm>
            <a:off x="11004804" y="500177"/>
            <a:ext cx="7050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5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457200" y="1543507"/>
            <a:ext cx="2247595" cy="4448556"/>
          </a:xfrm>
          <a:prstGeom prst="roundRect">
            <a:avLst>
              <a:gd name="adj" fmla="val 2069"/>
            </a:avLst>
          </a:prstGeom>
          <a:solidFill>
            <a:srgbClr val="F1F5F9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1" name="Text 9"/>
          <p:cNvSpPr txBox="1"/>
          <p:nvPr/>
        </p:nvSpPr>
        <p:spPr>
          <a:xfrm>
            <a:off x="767182" y="1762049"/>
            <a:ext cx="17291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SIGNALS / CONTEXT</a:t>
            </a:r>
            <a:endParaRPr lang="en-US" sz="1000" dirty="0"/>
          </a:p>
        </p:txBody>
      </p:sp>
      <p:sp>
        <p:nvSpPr>
          <p:cNvPr id="12" name="Text 10"/>
          <p:cNvSpPr txBox="1"/>
          <p:nvPr/>
        </p:nvSpPr>
        <p:spPr>
          <a:xfrm>
            <a:off x="908914" y="2009851"/>
            <a:ext cx="142189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&amp; Observability Feeds</a:t>
            </a:r>
            <a:endParaRPr lang="en-US" sz="800" dirty="0"/>
          </a:p>
        </p:txBody>
      </p:sp>
      <p:sp>
        <p:nvSpPr>
          <p:cNvPr id="13" name="Shape 11"/>
          <p:cNvSpPr/>
          <p:nvPr/>
        </p:nvSpPr>
        <p:spPr>
          <a:xfrm>
            <a:off x="657454" y="2419502"/>
            <a:ext cx="1848002" cy="780898"/>
          </a:xfrm>
          <a:prstGeom prst="roundRect">
            <a:avLst>
              <a:gd name="adj" fmla="val 1142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819302" y="2653589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EFF6FF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05256" y="2739542"/>
            <a:ext cx="133502" cy="133502"/>
          </a:xfrm>
          <a:prstGeom prst="rect">
            <a:avLst/>
          </a:prstGeom>
        </p:spPr>
      </p:pic>
      <p:sp>
        <p:nvSpPr>
          <p:cNvPr id="16" name="Text 13"/>
          <p:cNvSpPr txBox="1"/>
          <p:nvPr/>
        </p:nvSpPr>
        <p:spPr>
          <a:xfrm>
            <a:off x="1238098" y="2542946"/>
            <a:ext cx="10268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SLIs</a:t>
            </a:r>
            <a:endParaRPr lang="en-US" sz="900" dirty="0"/>
          </a:p>
        </p:txBody>
      </p:sp>
      <p:sp>
        <p:nvSpPr>
          <p:cNvPr id="17" name="Text 14"/>
          <p:cNvSpPr txBox="1"/>
          <p:nvPr/>
        </p:nvSpPr>
        <p:spPr>
          <a:xfrm>
            <a:off x="1238098" y="2707538"/>
            <a:ext cx="74066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Freshness, Anomaly</a:t>
            </a:r>
            <a:endParaRPr lang="en-US" sz="900" dirty="0"/>
          </a:p>
        </p:txBody>
      </p:sp>
      <p:sp>
        <p:nvSpPr>
          <p:cNvPr id="18" name="Shape 15"/>
          <p:cNvSpPr/>
          <p:nvPr/>
        </p:nvSpPr>
        <p:spPr>
          <a:xfrm>
            <a:off x="657454" y="3345790"/>
            <a:ext cx="1848002" cy="780898"/>
          </a:xfrm>
          <a:prstGeom prst="roundRect">
            <a:avLst>
              <a:gd name="adj" fmla="val 1142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19" name="Shape 16"/>
          <p:cNvSpPr/>
          <p:nvPr/>
        </p:nvSpPr>
        <p:spPr>
          <a:xfrm>
            <a:off x="819302" y="3579876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EFF6FF"/>
          </a:solidFill>
          <a:ln/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05256" y="3665830"/>
            <a:ext cx="133502" cy="133502"/>
          </a:xfrm>
          <a:prstGeom prst="rect">
            <a:avLst/>
          </a:prstGeom>
        </p:spPr>
      </p:pic>
      <p:sp>
        <p:nvSpPr>
          <p:cNvPr id="21" name="Text 17"/>
          <p:cNvSpPr txBox="1"/>
          <p:nvPr/>
        </p:nvSpPr>
        <p:spPr>
          <a:xfrm>
            <a:off x="1238098" y="3469234"/>
            <a:ext cx="9509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Event Log</a:t>
            </a:r>
            <a:endParaRPr lang="en-US" sz="900" dirty="0"/>
          </a:p>
        </p:txBody>
      </p:sp>
      <p:sp>
        <p:nvSpPr>
          <p:cNvPr id="22" name="Text 18"/>
          <p:cNvSpPr txBox="1"/>
          <p:nvPr/>
        </p:nvSpPr>
        <p:spPr>
          <a:xfrm>
            <a:off x="1238098" y="3633826"/>
            <a:ext cx="79827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Expectation Results</a:t>
            </a:r>
            <a:endParaRPr lang="en-US" sz="900" dirty="0"/>
          </a:p>
        </p:txBody>
      </p:sp>
      <p:sp>
        <p:nvSpPr>
          <p:cNvPr id="23" name="Shape 19"/>
          <p:cNvSpPr/>
          <p:nvPr/>
        </p:nvSpPr>
        <p:spPr>
          <a:xfrm>
            <a:off x="657454" y="4272077"/>
            <a:ext cx="1848002" cy="780898"/>
          </a:xfrm>
          <a:prstGeom prst="roundRect">
            <a:avLst>
              <a:gd name="adj" fmla="val 1142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24" name="Shape 20"/>
          <p:cNvSpPr/>
          <p:nvPr/>
        </p:nvSpPr>
        <p:spPr>
          <a:xfrm>
            <a:off x="819302" y="4506163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EFF6FF"/>
          </a:solidFill>
          <a:ln/>
        </p:spPr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3"/>
          <a:srcRect l="-837" r="-837" t="0" b="0"/>
          <a:stretch/>
        </p:blipFill>
        <p:spPr>
          <a:xfrm>
            <a:off x="895198" y="4592117"/>
            <a:ext cx="152705" cy="133502"/>
          </a:xfrm>
          <a:prstGeom prst="rect">
            <a:avLst/>
          </a:prstGeom>
        </p:spPr>
      </p:pic>
      <p:sp>
        <p:nvSpPr>
          <p:cNvPr id="26" name="Text 21"/>
          <p:cNvSpPr txBox="1"/>
          <p:nvPr/>
        </p:nvSpPr>
        <p:spPr>
          <a:xfrm>
            <a:off x="1238098" y="4395521"/>
            <a:ext cx="77906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UC Lineage</a:t>
            </a:r>
            <a:endParaRPr lang="en-US" sz="900" dirty="0"/>
          </a:p>
        </p:txBody>
      </p:sp>
      <p:sp>
        <p:nvSpPr>
          <p:cNvPr id="27" name="Text 22"/>
          <p:cNvSpPr txBox="1"/>
          <p:nvPr/>
        </p:nvSpPr>
        <p:spPr>
          <a:xfrm>
            <a:off x="1238098" y="4560113"/>
            <a:ext cx="95097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Upstream Dependencies</a:t>
            </a:r>
            <a:endParaRPr lang="en-US" sz="900" dirty="0"/>
          </a:p>
        </p:txBody>
      </p:sp>
      <p:sp>
        <p:nvSpPr>
          <p:cNvPr id="28" name="Shape 23"/>
          <p:cNvSpPr/>
          <p:nvPr/>
        </p:nvSpPr>
        <p:spPr>
          <a:xfrm>
            <a:off x="657454" y="5198364"/>
            <a:ext cx="1848002" cy="590702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29" name="Shape 24"/>
          <p:cNvSpPr/>
          <p:nvPr/>
        </p:nvSpPr>
        <p:spPr>
          <a:xfrm>
            <a:off x="819302" y="5340096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EFF6FF"/>
          </a:solidFill>
          <a:ln/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rcRect l="-2512" r="-2512" t="0" b="0"/>
          <a:stretch/>
        </p:blipFill>
        <p:spPr>
          <a:xfrm>
            <a:off x="918972" y="5426050"/>
            <a:ext cx="105156" cy="133502"/>
          </a:xfrm>
          <a:prstGeom prst="rect">
            <a:avLst/>
          </a:prstGeom>
        </p:spPr>
      </p:pic>
      <p:sp>
        <p:nvSpPr>
          <p:cNvPr id="31" name="Text 25"/>
          <p:cNvSpPr txBox="1"/>
          <p:nvPr/>
        </p:nvSpPr>
        <p:spPr>
          <a:xfrm>
            <a:off x="1238098" y="5321808"/>
            <a:ext cx="96012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</a:t>
            </a:r>
            <a:endParaRPr lang="en-US" sz="900" dirty="0"/>
          </a:p>
        </p:txBody>
      </p:sp>
      <p:sp>
        <p:nvSpPr>
          <p:cNvPr id="32" name="Text 26"/>
          <p:cNvSpPr txBox="1"/>
          <p:nvPr/>
        </p:nvSpPr>
        <p:spPr>
          <a:xfrm>
            <a:off x="1238098" y="5486400"/>
            <a:ext cx="118872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&amp; Query Hist</a:t>
            </a:r>
            <a:endParaRPr lang="en-US" sz="900" dirty="0"/>
          </a:p>
        </p:txBody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rcRect l="-1923" r="-1923" t="0" b="0"/>
          <a:stretch/>
        </p:blipFill>
        <p:spPr>
          <a:xfrm>
            <a:off x="2960827" y="3669487"/>
            <a:ext cx="123444" cy="190195"/>
          </a:xfrm>
          <a:prstGeom prst="rect">
            <a:avLst/>
          </a:prstGeom>
        </p:spPr>
      </p:pic>
      <p:sp>
        <p:nvSpPr>
          <p:cNvPr id="34" name="Shape 27"/>
          <p:cNvSpPr/>
          <p:nvPr/>
        </p:nvSpPr>
        <p:spPr>
          <a:xfrm>
            <a:off x="3346704" y="1543507"/>
            <a:ext cx="2609698" cy="4448556"/>
          </a:xfrm>
          <a:prstGeom prst="roundRect">
            <a:avLst>
              <a:gd name="adj" fmla="val 1535"/>
            </a:avLst>
          </a:prstGeom>
          <a:solidFill>
            <a:srgbClr val="F5F3FF"/>
          </a:solidFill>
          <a:ln w="12700">
            <a:solidFill>
              <a:srgbClr val="DDD6FE"/>
            </a:solidFill>
            <a:prstDash val="solid"/>
          </a:ln>
        </p:spPr>
      </p:sp>
      <p:sp>
        <p:nvSpPr>
          <p:cNvPr id="35" name="Text 28"/>
          <p:cNvSpPr txBox="1"/>
          <p:nvPr/>
        </p:nvSpPr>
        <p:spPr>
          <a:xfrm>
            <a:off x="3706978" y="1762049"/>
            <a:ext cx="19961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AGENT ORCHESTRATOR</a:t>
            </a:r>
            <a:endParaRPr lang="en-US" sz="1000" dirty="0"/>
          </a:p>
        </p:txBody>
      </p:sp>
      <p:sp>
        <p:nvSpPr>
          <p:cNvPr id="36" name="Text 29"/>
          <p:cNvSpPr txBox="1"/>
          <p:nvPr/>
        </p:nvSpPr>
        <p:spPr>
          <a:xfrm>
            <a:off x="3931920" y="2009851"/>
            <a:ext cx="152704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&amp; Reasoning Engine</a:t>
            </a:r>
            <a:endParaRPr lang="en-US" sz="800" dirty="0"/>
          </a:p>
        </p:txBody>
      </p:sp>
      <p:sp>
        <p:nvSpPr>
          <p:cNvPr id="37" name="Shape 30"/>
          <p:cNvSpPr/>
          <p:nvPr/>
        </p:nvSpPr>
        <p:spPr>
          <a:xfrm>
            <a:off x="3546043" y="2419502"/>
            <a:ext cx="2210105" cy="3372307"/>
          </a:xfrm>
          <a:prstGeom prst="roundRect">
            <a:avLst>
              <a:gd name="adj" fmla="val 2140"/>
            </a:avLst>
          </a:prstGeom>
          <a:solidFill>
            <a:srgbClr val="FFFFFF"/>
          </a:solidFill>
          <a:ln w="25400">
            <a:solidFill>
              <a:srgbClr val="7C3AED"/>
            </a:solidFill>
            <a:prstDash val="solid"/>
          </a:ln>
          <a:effectLst>
            <a:outerShdw sx="100000" sy="100000" kx="0" ky="0" algn="bl" rotWithShape="0" blurRad="114300" dist="38100" dir="5400000">
              <a:srgbClr val="7c3aed">
                <a:alpha val="10000"/>
              </a:srgbClr>
            </a:outerShdw>
          </a:effectLst>
        </p:spPr>
      </p:sp>
      <p:sp>
        <p:nvSpPr>
          <p:cNvPr id="38" name="Shape 31"/>
          <p:cNvSpPr/>
          <p:nvPr/>
        </p:nvSpPr>
        <p:spPr>
          <a:xfrm>
            <a:off x="4457700" y="2324405"/>
            <a:ext cx="1095451" cy="219456"/>
          </a:xfrm>
          <a:prstGeom prst="roundRect">
            <a:avLst>
              <a:gd name="adj" fmla="val 362319"/>
            </a:avLst>
          </a:prstGeom>
          <a:solidFill>
            <a:srgbClr val="F59E0B"/>
          </a:solidFill>
          <a:ln/>
          <a:effectLst>
            <a:outerShdw sx="100000" sy="100000" kx="0" ky="0" algn="bl" rotWithShape="0" blurRad="38100" dist="25400" dir="5400000">
              <a:srgbClr val="f59e0b">
                <a:alpha val="30000"/>
              </a:srgbClr>
            </a:outerShdw>
          </a:effectLst>
        </p:spPr>
      </p:sp>
      <p:pic>
        <p:nvPicPr>
          <p:cNvPr id="39" name="Image 5" descr="preencoded.png">    </p:cNvPr>
          <p:cNvPicPr>
            <a:picLocks noChangeAspect="1"/>
          </p:cNvPicPr>
          <p:nvPr/>
        </p:nvPicPr>
        <p:blipFill>
          <a:blip r:embed="rId6"/>
          <a:srcRect l="-1923" r="-1923" t="0" b="0"/>
          <a:stretch/>
        </p:blipFill>
        <p:spPr>
          <a:xfrm>
            <a:off x="4552798" y="2385670"/>
            <a:ext cx="123444" cy="95098"/>
          </a:xfrm>
          <a:prstGeom prst="rect">
            <a:avLst/>
          </a:prstGeom>
        </p:spPr>
      </p:pic>
      <p:sp>
        <p:nvSpPr>
          <p:cNvPr id="40" name="Text 32"/>
          <p:cNvSpPr txBox="1"/>
          <p:nvPr/>
        </p:nvSpPr>
        <p:spPr>
          <a:xfrm>
            <a:off x="4714646" y="2361895"/>
            <a:ext cx="8193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Human-in-Loop</a:t>
            </a:r>
            <a:endParaRPr lang="en-US" sz="800" dirty="0"/>
          </a:p>
        </p:txBody>
      </p:sp>
      <p:sp>
        <p:nvSpPr>
          <p:cNvPr id="41" name="Shape 33"/>
          <p:cNvSpPr/>
          <p:nvPr/>
        </p:nvSpPr>
        <p:spPr>
          <a:xfrm>
            <a:off x="3717950" y="2769718"/>
            <a:ext cx="1867205" cy="895198"/>
          </a:xfrm>
          <a:prstGeom prst="roundRect">
            <a:avLst>
              <a:gd name="adj" fmla="val 4347"/>
            </a:avLst>
          </a:prstGeom>
          <a:solidFill>
            <a:srgbClr val="F5F3FF"/>
          </a:solidFill>
          <a:ln w="12700">
            <a:solidFill>
              <a:srgbClr val="EDE9FE"/>
            </a:solidFill>
            <a:prstDash val="solid"/>
          </a:ln>
        </p:spPr>
      </p:sp>
      <p:pic>
        <p:nvPicPr>
          <p:cNvPr id="42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841394" y="3130906"/>
            <a:ext cx="171907" cy="171907"/>
          </a:xfrm>
          <a:prstGeom prst="rect">
            <a:avLst/>
          </a:prstGeom>
        </p:spPr>
      </p:pic>
      <p:sp>
        <p:nvSpPr>
          <p:cNvPr id="43" name="Text 34"/>
          <p:cNvSpPr txBox="1"/>
          <p:nvPr/>
        </p:nvSpPr>
        <p:spPr>
          <a:xfrm>
            <a:off x="4127602" y="2902306"/>
            <a:ext cx="10817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C1D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Safety &amp; Policy</a:t>
            </a:r>
            <a:endParaRPr lang="en-US" sz="1000" dirty="0"/>
          </a:p>
        </p:txBody>
      </p:sp>
      <p:sp>
        <p:nvSpPr>
          <p:cNvPr id="44" name="Text 35"/>
          <p:cNvSpPr txBox="1"/>
          <p:nvPr/>
        </p:nvSpPr>
        <p:spPr>
          <a:xfrm>
            <a:off x="4127602" y="3102559"/>
            <a:ext cx="991210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Guardrails &amp; Permissions</a:t>
            </a:r>
            <a:endParaRPr lang="en-US" sz="1200" dirty="0"/>
          </a:p>
        </p:txBody>
      </p:sp>
      <p:sp>
        <p:nvSpPr>
          <p:cNvPr id="45" name="Shape 36"/>
          <p:cNvSpPr/>
          <p:nvPr/>
        </p:nvSpPr>
        <p:spPr>
          <a:xfrm>
            <a:off x="3717950" y="3779215"/>
            <a:ext cx="1867205" cy="875995"/>
          </a:xfrm>
          <a:prstGeom prst="roundRect">
            <a:avLst>
              <a:gd name="adj" fmla="val 4538"/>
            </a:avLst>
          </a:prstGeom>
          <a:solidFill>
            <a:srgbClr val="7C3AED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46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832250" y="4131259"/>
            <a:ext cx="171907" cy="171907"/>
          </a:xfrm>
          <a:prstGeom prst="rect">
            <a:avLst/>
          </a:prstGeom>
        </p:spPr>
      </p:pic>
      <p:sp>
        <p:nvSpPr>
          <p:cNvPr id="47" name="Text 37"/>
          <p:cNvSpPr txBox="1"/>
          <p:nvPr/>
        </p:nvSpPr>
        <p:spPr>
          <a:xfrm>
            <a:off x="4117543" y="3902659"/>
            <a:ext cx="8430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 Router</a:t>
            </a:r>
            <a:endParaRPr lang="en-US" sz="1000" dirty="0"/>
          </a:p>
        </p:txBody>
      </p:sp>
      <p:sp>
        <p:nvSpPr>
          <p:cNvPr id="48" name="Text 38"/>
          <p:cNvSpPr txBox="1"/>
          <p:nvPr/>
        </p:nvSpPr>
        <p:spPr>
          <a:xfrm>
            <a:off x="4117543" y="4102913"/>
            <a:ext cx="135331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DDD6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 Retrieval &amp; Planning</a:t>
            </a:r>
            <a:endParaRPr lang="en-US" sz="1200" dirty="0"/>
          </a:p>
        </p:txBody>
      </p:sp>
      <p:sp>
        <p:nvSpPr>
          <p:cNvPr id="49" name="Shape 39"/>
          <p:cNvSpPr/>
          <p:nvPr/>
        </p:nvSpPr>
        <p:spPr>
          <a:xfrm>
            <a:off x="3717950" y="4769510"/>
            <a:ext cx="1867205" cy="666598"/>
          </a:xfrm>
          <a:prstGeom prst="roundRect">
            <a:avLst>
              <a:gd name="adj" fmla="val 7839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50" name="Image 8" descr="preencoded.png">    </p:cNvPr>
          <p:cNvPicPr>
            <a:picLocks noChangeAspect="1"/>
          </p:cNvPicPr>
          <p:nvPr/>
        </p:nvPicPr>
        <p:blipFill>
          <a:blip r:embed="rId9"/>
          <a:srcRect l="-1773" r="-1773" t="0" b="0"/>
          <a:stretch/>
        </p:blipFill>
        <p:spPr>
          <a:xfrm>
            <a:off x="3841394" y="5017313"/>
            <a:ext cx="133502" cy="171907"/>
          </a:xfrm>
          <a:prstGeom prst="rect">
            <a:avLst/>
          </a:prstGeom>
        </p:spPr>
      </p:pic>
      <p:sp>
        <p:nvSpPr>
          <p:cNvPr id="51" name="Text 40"/>
          <p:cNvSpPr txBox="1"/>
          <p:nvPr/>
        </p:nvSpPr>
        <p:spPr>
          <a:xfrm>
            <a:off x="4089197" y="4903013"/>
            <a:ext cx="11576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Approval Queue</a:t>
            </a:r>
            <a:endParaRPr lang="en-US" sz="1000" dirty="0"/>
          </a:p>
        </p:txBody>
      </p:sp>
      <p:sp>
        <p:nvSpPr>
          <p:cNvPr id="52" name="Text 41"/>
          <p:cNvSpPr txBox="1"/>
          <p:nvPr/>
        </p:nvSpPr>
        <p:spPr>
          <a:xfrm>
            <a:off x="4089197" y="5103266"/>
            <a:ext cx="13057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Wait for Sign-off</a:t>
            </a:r>
            <a:endParaRPr lang="en-US" sz="1200" dirty="0"/>
          </a:p>
        </p:txBody>
      </p:sp>
      <p:pic>
        <p:nvPicPr>
          <p:cNvPr id="53" name="Image 9" descr="preencoded.png">    </p:cNvPr>
          <p:cNvPicPr>
            <a:picLocks noChangeAspect="1"/>
          </p:cNvPicPr>
          <p:nvPr/>
        </p:nvPicPr>
        <p:blipFill>
          <a:blip r:embed="rId10"/>
          <a:srcRect l="-1923" r="-1923" t="0" b="0"/>
          <a:stretch/>
        </p:blipFill>
        <p:spPr>
          <a:xfrm>
            <a:off x="6217920" y="3669487"/>
            <a:ext cx="123444" cy="190195"/>
          </a:xfrm>
          <a:prstGeom prst="rect">
            <a:avLst/>
          </a:prstGeom>
        </p:spPr>
      </p:pic>
      <p:sp>
        <p:nvSpPr>
          <p:cNvPr id="54" name="Shape 42"/>
          <p:cNvSpPr/>
          <p:nvPr/>
        </p:nvSpPr>
        <p:spPr>
          <a:xfrm>
            <a:off x="6603797" y="1543507"/>
            <a:ext cx="2247595" cy="4448556"/>
          </a:xfrm>
          <a:prstGeom prst="roundRect">
            <a:avLst>
              <a:gd name="adj" fmla="val 2069"/>
            </a:avLst>
          </a:prstGeom>
          <a:solidFill>
            <a:srgbClr val="FFF7ED"/>
          </a:solidFill>
          <a:ln w="12700">
            <a:solidFill>
              <a:srgbClr val="FFEDD5"/>
            </a:solidFill>
            <a:prstDash val="solid"/>
          </a:ln>
        </p:spPr>
      </p:sp>
      <p:sp>
        <p:nvSpPr>
          <p:cNvPr id="55" name="Text 43"/>
          <p:cNvSpPr txBox="1"/>
          <p:nvPr/>
        </p:nvSpPr>
        <p:spPr>
          <a:xfrm>
            <a:off x="7063740" y="1762049"/>
            <a:ext cx="14246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TOOL REGISTRY</a:t>
            </a:r>
            <a:endParaRPr lang="en-US" sz="1000" dirty="0"/>
          </a:p>
        </p:txBody>
      </p:sp>
      <p:sp>
        <p:nvSpPr>
          <p:cNvPr id="56" name="Text 44"/>
          <p:cNvSpPr txBox="1"/>
          <p:nvPr/>
        </p:nvSpPr>
        <p:spPr>
          <a:xfrm>
            <a:off x="7436815" y="2009851"/>
            <a:ext cx="660197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Capabilities</a:t>
            </a:r>
            <a:endParaRPr lang="en-US" sz="800" dirty="0"/>
          </a:p>
        </p:txBody>
      </p:sp>
      <p:sp>
        <p:nvSpPr>
          <p:cNvPr id="57" name="Shape 45"/>
          <p:cNvSpPr/>
          <p:nvPr/>
        </p:nvSpPr>
        <p:spPr>
          <a:xfrm>
            <a:off x="6804050" y="2419502"/>
            <a:ext cx="1848002" cy="552298"/>
          </a:xfrm>
          <a:prstGeom prst="roundRect">
            <a:avLst>
              <a:gd name="adj" fmla="val 22836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58" name="Shape 46"/>
          <p:cNvSpPr/>
          <p:nvPr/>
        </p:nvSpPr>
        <p:spPr>
          <a:xfrm>
            <a:off x="6965899" y="2542946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FFF7ED"/>
          </a:solidFill>
          <a:ln/>
        </p:spPr>
      </p:sp>
      <p:pic>
        <p:nvPicPr>
          <p:cNvPr id="59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1100" b="-1100"/>
          <a:stretch/>
        </p:blipFill>
        <p:spPr>
          <a:xfrm>
            <a:off x="7060997" y="2628900"/>
            <a:ext cx="114300" cy="133502"/>
          </a:xfrm>
          <a:prstGeom prst="rect">
            <a:avLst/>
          </a:prstGeom>
        </p:spPr>
      </p:pic>
      <p:sp>
        <p:nvSpPr>
          <p:cNvPr id="60" name="Text 47"/>
          <p:cNvSpPr txBox="1"/>
          <p:nvPr/>
        </p:nvSpPr>
        <p:spPr>
          <a:xfrm>
            <a:off x="7384694" y="2542946"/>
            <a:ext cx="886054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Search (RAG)</a:t>
            </a:r>
            <a:endParaRPr lang="en-US" sz="900" dirty="0"/>
          </a:p>
        </p:txBody>
      </p:sp>
      <p:sp>
        <p:nvSpPr>
          <p:cNvPr id="61" name="Shape 48"/>
          <p:cNvSpPr/>
          <p:nvPr/>
        </p:nvSpPr>
        <p:spPr>
          <a:xfrm>
            <a:off x="6804050" y="3047695"/>
            <a:ext cx="1848002" cy="552298"/>
          </a:xfrm>
          <a:prstGeom prst="roundRect">
            <a:avLst>
              <a:gd name="adj" fmla="val 22836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62" name="Shape 49"/>
          <p:cNvSpPr/>
          <p:nvPr/>
        </p:nvSpPr>
        <p:spPr>
          <a:xfrm>
            <a:off x="6965899" y="3172054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FFF7ED"/>
          </a:solidFill>
          <a:ln/>
        </p:spPr>
      </p:sp>
      <p:pic>
        <p:nvPicPr>
          <p:cNvPr id="63" name="Image 11" descr="preencoded.png">    </p:cNvPr>
          <p:cNvPicPr>
            <a:picLocks noChangeAspect="1"/>
          </p:cNvPicPr>
          <p:nvPr/>
        </p:nvPicPr>
        <p:blipFill>
          <a:blip r:embed="rId12"/>
          <a:srcRect l="-1507" r="-1507" t="0" b="0"/>
          <a:stretch/>
        </p:blipFill>
        <p:spPr>
          <a:xfrm>
            <a:off x="7032650" y="3258007"/>
            <a:ext cx="171907" cy="133502"/>
          </a:xfrm>
          <a:prstGeom prst="rect">
            <a:avLst/>
          </a:prstGeom>
        </p:spPr>
      </p:pic>
      <p:sp>
        <p:nvSpPr>
          <p:cNvPr id="64" name="Text 50"/>
          <p:cNvSpPr txBox="1"/>
          <p:nvPr/>
        </p:nvSpPr>
        <p:spPr>
          <a:xfrm>
            <a:off x="7384694" y="3247949"/>
            <a:ext cx="11722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/ Unity Catalog</a:t>
            </a:r>
            <a:endParaRPr lang="en-US" sz="900" dirty="0"/>
          </a:p>
        </p:txBody>
      </p:sp>
      <p:sp>
        <p:nvSpPr>
          <p:cNvPr id="65" name="Shape 51"/>
          <p:cNvSpPr/>
          <p:nvPr/>
        </p:nvSpPr>
        <p:spPr>
          <a:xfrm>
            <a:off x="6804050" y="3676802"/>
            <a:ext cx="1848002" cy="552298"/>
          </a:xfrm>
          <a:prstGeom prst="roundRect">
            <a:avLst>
              <a:gd name="adj" fmla="val 22836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66" name="Shape 52"/>
          <p:cNvSpPr/>
          <p:nvPr/>
        </p:nvSpPr>
        <p:spPr>
          <a:xfrm>
            <a:off x="6965899" y="3800246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FFF7ED"/>
          </a:solidFill>
          <a:ln/>
        </p:spPr>
      </p:sp>
      <p:pic>
        <p:nvPicPr>
          <p:cNvPr id="67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-1100" b="-1100"/>
          <a:stretch/>
        </p:blipFill>
        <p:spPr>
          <a:xfrm>
            <a:off x="7060997" y="3886200"/>
            <a:ext cx="114300" cy="133502"/>
          </a:xfrm>
          <a:prstGeom prst="rect">
            <a:avLst/>
          </a:prstGeom>
        </p:spPr>
      </p:pic>
      <p:sp>
        <p:nvSpPr>
          <p:cNvPr id="68" name="Text 53"/>
          <p:cNvSpPr txBox="1"/>
          <p:nvPr/>
        </p:nvSpPr>
        <p:spPr>
          <a:xfrm>
            <a:off x="7384694" y="3877056"/>
            <a:ext cx="7150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 / PR Bot</a:t>
            </a:r>
            <a:endParaRPr lang="en-US" sz="900" dirty="0"/>
          </a:p>
        </p:txBody>
      </p:sp>
      <p:sp>
        <p:nvSpPr>
          <p:cNvPr id="69" name="Shape 54"/>
          <p:cNvSpPr/>
          <p:nvPr/>
        </p:nvSpPr>
        <p:spPr>
          <a:xfrm>
            <a:off x="6804050" y="4304995"/>
            <a:ext cx="1848002" cy="552298"/>
          </a:xfrm>
          <a:prstGeom prst="roundRect">
            <a:avLst>
              <a:gd name="adj" fmla="val 22836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70" name="Shape 55"/>
          <p:cNvSpPr/>
          <p:nvPr/>
        </p:nvSpPr>
        <p:spPr>
          <a:xfrm>
            <a:off x="6965899" y="4429354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FFF7ED"/>
          </a:solidFill>
          <a:ln/>
        </p:spPr>
      </p:sp>
      <p:pic>
        <p:nvPicPr>
          <p:cNvPr id="71" name="Image 13" descr="preencoded.png">    </p:cNvPr>
          <p:cNvPicPr>
            <a:picLocks noChangeAspect="1"/>
          </p:cNvPicPr>
          <p:nvPr/>
        </p:nvPicPr>
        <p:blipFill>
          <a:blip r:embed="rId14"/>
          <a:srcRect l="-2512" r="-2512" t="0" b="0"/>
          <a:stretch/>
        </p:blipFill>
        <p:spPr>
          <a:xfrm>
            <a:off x="7065569" y="4515307"/>
            <a:ext cx="105156" cy="133502"/>
          </a:xfrm>
          <a:prstGeom prst="rect">
            <a:avLst/>
          </a:prstGeom>
        </p:spPr>
      </p:pic>
      <p:sp>
        <p:nvSpPr>
          <p:cNvPr id="72" name="Text 56"/>
          <p:cNvSpPr txBox="1"/>
          <p:nvPr/>
        </p:nvSpPr>
        <p:spPr>
          <a:xfrm>
            <a:off x="7384694" y="4505249"/>
            <a:ext cx="10579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 Runner</a:t>
            </a:r>
            <a:endParaRPr lang="en-US" sz="900" dirty="0"/>
          </a:p>
        </p:txBody>
      </p:sp>
      <p:pic>
        <p:nvPicPr>
          <p:cNvPr id="73" name="Image 14" descr="preencoded.png">    </p:cNvPr>
          <p:cNvPicPr>
            <a:picLocks noChangeAspect="1"/>
          </p:cNvPicPr>
          <p:nvPr/>
        </p:nvPicPr>
        <p:blipFill>
          <a:blip r:embed="rId15"/>
          <a:srcRect l="-1923" r="-1923" t="0" b="0"/>
          <a:stretch/>
        </p:blipFill>
        <p:spPr>
          <a:xfrm>
            <a:off x="9107424" y="3669487"/>
            <a:ext cx="123444" cy="190195"/>
          </a:xfrm>
          <a:prstGeom prst="rect">
            <a:avLst/>
          </a:prstGeom>
        </p:spPr>
      </p:pic>
      <p:sp>
        <p:nvSpPr>
          <p:cNvPr id="74" name="Shape 57"/>
          <p:cNvSpPr/>
          <p:nvPr/>
        </p:nvSpPr>
        <p:spPr>
          <a:xfrm>
            <a:off x="9493301" y="1543507"/>
            <a:ext cx="2247595" cy="4448556"/>
          </a:xfrm>
          <a:prstGeom prst="roundRect">
            <a:avLst>
              <a:gd name="adj" fmla="val 2069"/>
            </a:avLst>
          </a:prstGeom>
          <a:solidFill>
            <a:srgbClr val="F0FDF4"/>
          </a:solidFill>
          <a:ln w="12700">
            <a:solidFill>
              <a:srgbClr val="BBF7D0"/>
            </a:solidFill>
            <a:prstDash val="solid"/>
          </a:ln>
        </p:spPr>
      </p:sp>
      <p:sp>
        <p:nvSpPr>
          <p:cNvPr id="75" name="Text 58"/>
          <p:cNvSpPr txBox="1"/>
          <p:nvPr/>
        </p:nvSpPr>
        <p:spPr>
          <a:xfrm>
            <a:off x="10196474" y="1762049"/>
            <a:ext cx="9390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 ACTIONS</a:t>
            </a:r>
            <a:endParaRPr lang="en-US" sz="1000" dirty="0"/>
          </a:p>
        </p:txBody>
      </p:sp>
      <p:sp>
        <p:nvSpPr>
          <p:cNvPr id="76" name="Text 59"/>
          <p:cNvSpPr txBox="1"/>
          <p:nvPr/>
        </p:nvSpPr>
        <p:spPr>
          <a:xfrm>
            <a:off x="10361066" y="2009851"/>
            <a:ext cx="59344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Outcomes</a:t>
            </a:r>
            <a:endParaRPr lang="en-US" sz="800" dirty="0"/>
          </a:p>
        </p:txBody>
      </p:sp>
      <p:sp>
        <p:nvSpPr>
          <p:cNvPr id="77" name="Shape 60"/>
          <p:cNvSpPr/>
          <p:nvPr/>
        </p:nvSpPr>
        <p:spPr>
          <a:xfrm>
            <a:off x="9693554" y="2419502"/>
            <a:ext cx="1848002" cy="590702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78" name="Shape 61"/>
          <p:cNvSpPr/>
          <p:nvPr/>
        </p:nvSpPr>
        <p:spPr>
          <a:xfrm>
            <a:off x="9855403" y="2561234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F0FDF4"/>
          </a:solidFill>
          <a:ln/>
        </p:spPr>
      </p:sp>
      <p:pic>
        <p:nvPicPr>
          <p:cNvPr id="79" name="Image 15" descr="preencoded.png">    </p:cNvPr>
          <p:cNvPicPr>
            <a:picLocks noChangeAspect="1"/>
          </p:cNvPicPr>
          <p:nvPr/>
        </p:nvPicPr>
        <p:blipFill>
          <a:blip r:embed="rId16"/>
          <a:srcRect l="-837" r="-837" t="0" b="0"/>
          <a:stretch/>
        </p:blipFill>
        <p:spPr>
          <a:xfrm>
            <a:off x="9931298" y="2647188"/>
            <a:ext cx="152705" cy="133502"/>
          </a:xfrm>
          <a:prstGeom prst="rect">
            <a:avLst/>
          </a:prstGeom>
        </p:spPr>
      </p:pic>
      <p:sp>
        <p:nvSpPr>
          <p:cNvPr id="80" name="Text 62"/>
          <p:cNvSpPr txBox="1"/>
          <p:nvPr/>
        </p:nvSpPr>
        <p:spPr>
          <a:xfrm>
            <a:off x="10274198" y="2542946"/>
            <a:ext cx="6839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Draft Rule</a:t>
            </a:r>
            <a:endParaRPr lang="en-US" sz="900" dirty="0"/>
          </a:p>
        </p:txBody>
      </p:sp>
      <p:sp>
        <p:nvSpPr>
          <p:cNvPr id="81" name="Text 63"/>
          <p:cNvSpPr txBox="1"/>
          <p:nvPr/>
        </p:nvSpPr>
        <p:spPr>
          <a:xfrm>
            <a:off x="10274198" y="2707538"/>
            <a:ext cx="109362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Expectation</a:t>
            </a:r>
            <a:endParaRPr lang="en-US" sz="900" dirty="0"/>
          </a:p>
        </p:txBody>
      </p:sp>
      <p:sp>
        <p:nvSpPr>
          <p:cNvPr id="82" name="Shape 64"/>
          <p:cNvSpPr/>
          <p:nvPr/>
        </p:nvSpPr>
        <p:spPr>
          <a:xfrm>
            <a:off x="9693554" y="3160166"/>
            <a:ext cx="1848002" cy="590702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83" name="Shape 65"/>
          <p:cNvSpPr/>
          <p:nvPr/>
        </p:nvSpPr>
        <p:spPr>
          <a:xfrm>
            <a:off x="9855403" y="3301898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F0FDF4"/>
          </a:solidFill>
          <a:ln/>
        </p:spPr>
      </p:sp>
      <p:pic>
        <p:nvPicPr>
          <p:cNvPr id="84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9940442" y="3386938"/>
            <a:ext cx="133502" cy="133502"/>
          </a:xfrm>
          <a:prstGeom prst="rect">
            <a:avLst/>
          </a:prstGeom>
        </p:spPr>
      </p:pic>
      <p:sp>
        <p:nvSpPr>
          <p:cNvPr id="85" name="Text 66"/>
          <p:cNvSpPr txBox="1"/>
          <p:nvPr/>
        </p:nvSpPr>
        <p:spPr>
          <a:xfrm>
            <a:off x="10274198" y="3283610"/>
            <a:ext cx="6080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PR</a:t>
            </a:r>
            <a:endParaRPr lang="en-US" sz="900" dirty="0"/>
          </a:p>
        </p:txBody>
      </p:sp>
      <p:sp>
        <p:nvSpPr>
          <p:cNvPr id="86" name="Text 67"/>
          <p:cNvSpPr txBox="1"/>
          <p:nvPr/>
        </p:nvSpPr>
        <p:spPr>
          <a:xfrm>
            <a:off x="10274198" y="3448202"/>
            <a:ext cx="90251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Change</a:t>
            </a:r>
            <a:endParaRPr lang="en-US" sz="900" dirty="0"/>
          </a:p>
        </p:txBody>
      </p:sp>
      <p:sp>
        <p:nvSpPr>
          <p:cNvPr id="87" name="Shape 68"/>
          <p:cNvSpPr/>
          <p:nvPr/>
        </p:nvSpPr>
        <p:spPr>
          <a:xfrm>
            <a:off x="9693554" y="3900830"/>
            <a:ext cx="1848002" cy="590702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88" name="Shape 69"/>
          <p:cNvSpPr/>
          <p:nvPr/>
        </p:nvSpPr>
        <p:spPr>
          <a:xfrm>
            <a:off x="9855403" y="4042562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F0FDF4"/>
          </a:solidFill>
          <a:ln/>
        </p:spPr>
      </p:sp>
      <p:pic>
        <p:nvPicPr>
          <p:cNvPr id="8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9940442" y="4127602"/>
            <a:ext cx="133502" cy="133502"/>
          </a:xfrm>
          <a:prstGeom prst="rect">
            <a:avLst/>
          </a:prstGeom>
        </p:spPr>
      </p:pic>
      <p:sp>
        <p:nvSpPr>
          <p:cNvPr id="90" name="Text 70"/>
          <p:cNvSpPr txBox="1"/>
          <p:nvPr/>
        </p:nvSpPr>
        <p:spPr>
          <a:xfrm>
            <a:off x="10274198" y="4024274"/>
            <a:ext cx="92171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Annotate RCA</a:t>
            </a:r>
            <a:endParaRPr lang="en-US" sz="900" dirty="0"/>
          </a:p>
        </p:txBody>
      </p:sp>
      <p:sp>
        <p:nvSpPr>
          <p:cNvPr id="91" name="Text 71"/>
          <p:cNvSpPr txBox="1"/>
          <p:nvPr/>
        </p:nvSpPr>
        <p:spPr>
          <a:xfrm>
            <a:off x="10274198" y="4188866"/>
            <a:ext cx="107442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Incident Context</a:t>
            </a:r>
            <a:endParaRPr lang="en-US" sz="900" dirty="0"/>
          </a:p>
        </p:txBody>
      </p:sp>
      <p:sp>
        <p:nvSpPr>
          <p:cNvPr id="92" name="Shape 72"/>
          <p:cNvSpPr/>
          <p:nvPr/>
        </p:nvSpPr>
        <p:spPr>
          <a:xfrm>
            <a:off x="9693554" y="4641494"/>
            <a:ext cx="1848002" cy="590702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sp>
        <p:nvSpPr>
          <p:cNvPr id="93" name="Shape 73"/>
          <p:cNvSpPr/>
          <p:nvPr/>
        </p:nvSpPr>
        <p:spPr>
          <a:xfrm>
            <a:off x="9855403" y="4782312"/>
            <a:ext cx="304495" cy="304495"/>
          </a:xfrm>
          <a:prstGeom prst="roundRect">
            <a:avLst>
              <a:gd name="adj" fmla="val 56306"/>
            </a:avLst>
          </a:prstGeom>
          <a:solidFill>
            <a:srgbClr val="F0FDF4"/>
          </a:solidFill>
          <a:ln/>
        </p:spPr>
      </p:sp>
      <p:pic>
        <p:nvPicPr>
          <p:cNvPr id="94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-1100" b="-1100"/>
          <a:stretch/>
        </p:blipFill>
        <p:spPr>
          <a:xfrm>
            <a:off x="9950501" y="4868266"/>
            <a:ext cx="114300" cy="133502"/>
          </a:xfrm>
          <a:prstGeom prst="rect">
            <a:avLst/>
          </a:prstGeom>
        </p:spPr>
      </p:pic>
      <p:sp>
        <p:nvSpPr>
          <p:cNvPr id="95" name="Text 74"/>
          <p:cNvSpPr txBox="1"/>
          <p:nvPr/>
        </p:nvSpPr>
        <p:spPr>
          <a:xfrm>
            <a:off x="10274198" y="4764938"/>
            <a:ext cx="75986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 Alert</a:t>
            </a:r>
            <a:endParaRPr lang="en-US" sz="900" dirty="0"/>
          </a:p>
        </p:txBody>
      </p:sp>
      <p:sp>
        <p:nvSpPr>
          <p:cNvPr id="96" name="Text 75"/>
          <p:cNvSpPr txBox="1"/>
          <p:nvPr/>
        </p:nvSpPr>
        <p:spPr>
          <a:xfrm>
            <a:off x="10274198" y="4929530"/>
            <a:ext cx="97932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Data Owner</a:t>
            </a:r>
            <a:endParaRPr lang="en-US" sz="900" dirty="0"/>
          </a:p>
        </p:txBody>
      </p:sp>
      <p:sp>
        <p:nvSpPr>
          <p:cNvPr id="97" name="Shape 76"/>
          <p:cNvSpPr/>
          <p:nvPr/>
        </p:nvSpPr>
        <p:spPr>
          <a:xfrm>
            <a:off x="457200" y="6271870"/>
            <a:ext cx="11277295" cy="647395"/>
          </a:xfrm>
          <a:prstGeom prst="roundRect">
            <a:avLst>
              <a:gd name="adj" fmla="val 16617"/>
            </a:avLst>
          </a:prstGeom>
          <a:solidFill>
            <a:srgbClr val="1E293B"/>
          </a:solidFill>
          <a:ln/>
        </p:spPr>
      </p:sp>
      <p:pic>
        <p:nvPicPr>
          <p:cNvPr id="98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-43" b="-43"/>
          <a:stretch/>
        </p:blipFill>
        <p:spPr>
          <a:xfrm>
            <a:off x="771754" y="6519672"/>
            <a:ext cx="133502" cy="152705"/>
          </a:xfrm>
          <a:prstGeom prst="rect">
            <a:avLst/>
          </a:prstGeom>
        </p:spPr>
      </p:pic>
      <p:sp>
        <p:nvSpPr>
          <p:cNvPr id="99" name="Text 77"/>
          <p:cNvSpPr txBox="1"/>
          <p:nvPr/>
        </p:nvSpPr>
        <p:spPr>
          <a:xfrm>
            <a:off x="1104595" y="6433718"/>
            <a:ext cx="17958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&amp; Audit Layer</a:t>
            </a:r>
            <a:endParaRPr lang="en-US" sz="1000" dirty="0"/>
          </a:p>
        </p:txBody>
      </p:sp>
      <p:sp>
        <p:nvSpPr>
          <p:cNvPr id="100" name="Text 78"/>
          <p:cNvSpPr txBox="1"/>
          <p:nvPr/>
        </p:nvSpPr>
        <p:spPr>
          <a:xfrm>
            <a:off x="1104595" y="6614770"/>
            <a:ext cx="26106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traceability of agent reasoning and actions</a:t>
            </a:r>
            <a:endParaRPr lang="en-US" sz="900" dirty="0"/>
          </a:p>
        </p:txBody>
      </p:sp>
      <p:sp>
        <p:nvSpPr>
          <p:cNvPr id="101" name="Shape 79"/>
          <p:cNvSpPr/>
          <p:nvPr/>
        </p:nvSpPr>
        <p:spPr>
          <a:xfrm>
            <a:off x="7141464" y="6452921"/>
            <a:ext cx="972007" cy="286207"/>
          </a:xfrm>
          <a:prstGeom prst="roundRect">
            <a:avLst>
              <a:gd name="adj" fmla="val 63898"/>
            </a:avLst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02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7255764" y="6538874"/>
            <a:ext cx="114300" cy="114300"/>
          </a:xfrm>
          <a:prstGeom prst="rect">
            <a:avLst/>
          </a:prstGeom>
        </p:spPr>
      </p:pic>
      <p:sp>
        <p:nvSpPr>
          <p:cNvPr id="103" name="Text 80"/>
          <p:cNvSpPr txBox="1"/>
          <p:nvPr/>
        </p:nvSpPr>
        <p:spPr>
          <a:xfrm>
            <a:off x="7445959" y="6510528"/>
            <a:ext cx="63825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Trail</a:t>
            </a:r>
            <a:endParaRPr lang="en-US" sz="900" dirty="0"/>
          </a:p>
        </p:txBody>
      </p:sp>
      <p:sp>
        <p:nvSpPr>
          <p:cNvPr id="104" name="Shape 81"/>
          <p:cNvSpPr/>
          <p:nvPr/>
        </p:nvSpPr>
        <p:spPr>
          <a:xfrm>
            <a:off x="8256118" y="6452921"/>
            <a:ext cx="1410005" cy="286207"/>
          </a:xfrm>
          <a:prstGeom prst="roundRect">
            <a:avLst>
              <a:gd name="adj" fmla="val 63898"/>
            </a:avLst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05" name="Image 21" descr="preencoded.png">    </p:cNvPr>
          <p:cNvPicPr>
            <a:picLocks noChangeAspect="1"/>
          </p:cNvPicPr>
          <p:nvPr/>
        </p:nvPicPr>
        <p:blipFill>
          <a:blip r:embed="rId22"/>
          <a:srcRect l="-2571" r="-2571" t="0" b="0"/>
          <a:stretch/>
        </p:blipFill>
        <p:spPr>
          <a:xfrm>
            <a:off x="8370418" y="6538874"/>
            <a:ext cx="105156" cy="114300"/>
          </a:xfrm>
          <a:prstGeom prst="rect">
            <a:avLst/>
          </a:prstGeom>
        </p:spPr>
      </p:pic>
      <p:sp>
        <p:nvSpPr>
          <p:cNvPr id="106" name="Text 82"/>
          <p:cNvSpPr txBox="1"/>
          <p:nvPr/>
        </p:nvSpPr>
        <p:spPr>
          <a:xfrm>
            <a:off x="8551469" y="6510528"/>
            <a:ext cx="1086307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 Versioning</a:t>
            </a:r>
            <a:endParaRPr lang="en-US" sz="900" dirty="0"/>
          </a:p>
        </p:txBody>
      </p:sp>
      <p:sp>
        <p:nvSpPr>
          <p:cNvPr id="107" name="Shape 83"/>
          <p:cNvSpPr/>
          <p:nvPr/>
        </p:nvSpPr>
        <p:spPr>
          <a:xfrm>
            <a:off x="9813341" y="6452921"/>
            <a:ext cx="1695298" cy="286207"/>
          </a:xfrm>
          <a:prstGeom prst="roundRect">
            <a:avLst>
              <a:gd name="adj" fmla="val 63898"/>
            </a:avLst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08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-80" b="-80"/>
          <a:stretch/>
        </p:blipFill>
        <p:spPr>
          <a:xfrm>
            <a:off x="9927641" y="6538874"/>
            <a:ext cx="142646" cy="114300"/>
          </a:xfrm>
          <a:prstGeom prst="rect">
            <a:avLst/>
          </a:prstGeom>
        </p:spPr>
      </p:pic>
      <p:sp>
        <p:nvSpPr>
          <p:cNvPr id="109" name="Text 84"/>
          <p:cNvSpPr txBox="1"/>
          <p:nvPr/>
        </p:nvSpPr>
        <p:spPr>
          <a:xfrm>
            <a:off x="10146182" y="6510528"/>
            <a:ext cx="133411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Control (RBAC)</a:t>
            </a:r>
            <a:endParaRPr lang="en-US" sz="9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304495" y="1343254"/>
            <a:ext cx="11582705" cy="400507"/>
          </a:xfrm>
          <a:prstGeom prst="roundRect">
            <a:avLst>
              <a:gd name="adj" fmla="val 43488"/>
            </a:avLst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80" b="-180"/>
          <a:stretch/>
        </p:blipFill>
        <p:spPr>
          <a:xfrm>
            <a:off x="504749" y="1466698"/>
            <a:ext cx="190195" cy="152705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771754" y="1457554"/>
            <a:ext cx="13002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GenAI Apps Agent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2121408" y="1466698"/>
            <a:ext cx="9144" cy="152705"/>
          </a:xfrm>
          <a:prstGeom prst="rect">
            <a:avLst/>
          </a:prstGeom>
          <a:solidFill>
            <a:srgbClr val="93C5FD"/>
          </a:solidFill>
          <a:ln/>
        </p:spPr>
      </p:sp>
      <p:sp>
        <p:nvSpPr>
          <p:cNvPr id="8" name="Text 5"/>
          <p:cNvSpPr txBox="1"/>
          <p:nvPr/>
        </p:nvSpPr>
        <p:spPr>
          <a:xfrm>
            <a:off x="2283257" y="1476756"/>
            <a:ext cx="22860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Orchestrator: LangChain / PyFunc</a:t>
            </a:r>
            <a:endParaRPr lang="en-US" sz="900" dirty="0"/>
          </a:p>
        </p:txBody>
      </p:sp>
      <p:sp>
        <p:nvSpPr>
          <p:cNvPr id="9" name="Text 6"/>
          <p:cNvSpPr txBox="1"/>
          <p:nvPr/>
        </p:nvSpPr>
        <p:spPr>
          <a:xfrm>
            <a:off x="10514686" y="1457554"/>
            <a:ext cx="10533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Serving</a:t>
            </a:r>
            <a:endParaRPr lang="en-US" sz="10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535156" y="1466698"/>
            <a:ext cx="152705" cy="15270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304495" y="1971446"/>
            <a:ext cx="1828800" cy="4105656"/>
          </a:xfrm>
          <a:prstGeom prst="roundRect">
            <a:avLst>
              <a:gd name="adj" fmla="val 2083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-1358" r="-1358" t="0" b="0"/>
          <a:stretch/>
        </p:blipFill>
        <p:spPr>
          <a:xfrm>
            <a:off x="466344" y="3160166"/>
            <a:ext cx="142646" cy="123444"/>
          </a:xfrm>
          <a:prstGeom prst="rect">
            <a:avLst/>
          </a:prstGeom>
        </p:spPr>
      </p:pic>
      <p:sp>
        <p:nvSpPr>
          <p:cNvPr id="13" name="Text 8"/>
          <p:cNvSpPr txBox="1"/>
          <p:nvPr/>
        </p:nvSpPr>
        <p:spPr>
          <a:xfrm>
            <a:off x="685800" y="3129077"/>
            <a:ext cx="135056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KNOWLEDGE BASE</a:t>
            </a:r>
            <a:endParaRPr lang="en-US" sz="9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66344" y="3448202"/>
            <a:ext cx="114300" cy="114300"/>
          </a:xfrm>
          <a:prstGeom prst="rect">
            <a:avLst/>
          </a:prstGeom>
        </p:spPr>
      </p:pic>
      <p:sp>
        <p:nvSpPr>
          <p:cNvPr id="15" name="Text 9"/>
          <p:cNvSpPr txBox="1"/>
          <p:nvPr/>
        </p:nvSpPr>
        <p:spPr>
          <a:xfrm>
            <a:off x="657454" y="3429000"/>
            <a:ext cx="61996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Contracts</a:t>
            </a:r>
            <a:endParaRPr lang="en-US" sz="9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66344" y="3715207"/>
            <a:ext cx="114300" cy="114300"/>
          </a:xfrm>
          <a:prstGeom prst="rect">
            <a:avLst/>
          </a:prstGeom>
        </p:spPr>
      </p:pic>
      <p:sp>
        <p:nvSpPr>
          <p:cNvPr id="17" name="Text 10"/>
          <p:cNvSpPr txBox="1"/>
          <p:nvPr/>
        </p:nvSpPr>
        <p:spPr>
          <a:xfrm>
            <a:off x="657454" y="3696005"/>
            <a:ext cx="68580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Meta</a:t>
            </a:r>
            <a:endParaRPr lang="en-US" sz="9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rcRect l="-1911" r="-1911" t="0" b="0"/>
          <a:stretch/>
        </p:blipFill>
        <p:spPr>
          <a:xfrm>
            <a:off x="466344" y="3981298"/>
            <a:ext cx="133502" cy="114300"/>
          </a:xfrm>
          <a:prstGeom prst="rect">
            <a:avLst/>
          </a:prstGeom>
        </p:spPr>
      </p:pic>
      <p:sp>
        <p:nvSpPr>
          <p:cNvPr id="19" name="Text 11"/>
          <p:cNvSpPr txBox="1"/>
          <p:nvPr/>
        </p:nvSpPr>
        <p:spPr>
          <a:xfrm>
            <a:off x="676656" y="3962095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Runbooks</a:t>
            </a:r>
            <a:endParaRPr lang="en-US" sz="90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rcRect l="-133" r="-133" t="0" b="0"/>
          <a:stretch/>
        </p:blipFill>
        <p:spPr>
          <a:xfrm>
            <a:off x="466344" y="4248302"/>
            <a:ext cx="85954" cy="114300"/>
          </a:xfrm>
          <a:prstGeom prst="rect">
            <a:avLst/>
          </a:prstGeom>
        </p:spPr>
      </p:pic>
      <p:sp>
        <p:nvSpPr>
          <p:cNvPr id="21" name="Text 12"/>
          <p:cNvSpPr txBox="1"/>
          <p:nvPr/>
        </p:nvSpPr>
        <p:spPr>
          <a:xfrm>
            <a:off x="629107" y="4229100"/>
            <a:ext cx="35295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Logs</a:t>
            </a:r>
            <a:endParaRPr lang="en-US" sz="900" dirty="0"/>
          </a:p>
        </p:txBody>
      </p:sp>
      <p:sp>
        <p:nvSpPr>
          <p:cNvPr id="22" name="Shape 13"/>
          <p:cNvSpPr/>
          <p:nvPr/>
        </p:nvSpPr>
        <p:spPr>
          <a:xfrm>
            <a:off x="466344" y="4533595"/>
            <a:ext cx="1505102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3" name="Shape 14"/>
          <p:cNvSpPr/>
          <p:nvPr/>
        </p:nvSpPr>
        <p:spPr>
          <a:xfrm>
            <a:off x="466344" y="4677156"/>
            <a:ext cx="1505102" cy="237744"/>
          </a:xfrm>
          <a:prstGeom prst="roundRect">
            <a:avLst>
              <a:gd name="adj" fmla="val 184615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723290" y="4748479"/>
            <a:ext cx="95098" cy="95098"/>
          </a:xfrm>
          <a:prstGeom prst="rect">
            <a:avLst/>
          </a:prstGeom>
        </p:spPr>
      </p:pic>
      <p:sp>
        <p:nvSpPr>
          <p:cNvPr id="25" name="Text 15"/>
          <p:cNvSpPr txBox="1"/>
          <p:nvPr/>
        </p:nvSpPr>
        <p:spPr>
          <a:xfrm>
            <a:off x="856793" y="4724705"/>
            <a:ext cx="9436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Chunking Strategy</a:t>
            </a:r>
            <a:endParaRPr lang="en-US" sz="800" dirty="0"/>
          </a:p>
        </p:txBody>
      </p:sp>
      <p:sp>
        <p:nvSpPr>
          <p:cNvPr id="26" name="Shape 16"/>
          <p:cNvSpPr/>
          <p:nvPr/>
        </p:nvSpPr>
        <p:spPr>
          <a:xfrm>
            <a:off x="2286000" y="1971446"/>
            <a:ext cx="7010705" cy="4105656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7" name="Shape 17"/>
          <p:cNvSpPr/>
          <p:nvPr/>
        </p:nvSpPr>
        <p:spPr>
          <a:xfrm>
            <a:off x="2447849" y="1867205"/>
            <a:ext cx="1285646" cy="15270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8" name="Text 18"/>
          <p:cNvSpPr txBox="1"/>
          <p:nvPr/>
        </p:nvSpPr>
        <p:spPr>
          <a:xfrm>
            <a:off x="2523744" y="1867205"/>
            <a:ext cx="12198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RAG PIPELINE FLOW</a:t>
            </a:r>
            <a:endParaRPr lang="en-US" sz="900" dirty="0"/>
          </a:p>
        </p:txBody>
      </p:sp>
      <p:sp>
        <p:nvSpPr>
          <p:cNvPr id="29" name="Shape 19"/>
          <p:cNvSpPr/>
          <p:nvPr/>
        </p:nvSpPr>
        <p:spPr>
          <a:xfrm>
            <a:off x="2447849" y="2133295"/>
            <a:ext cx="1772107" cy="3781044"/>
          </a:xfrm>
          <a:prstGeom prst="roundRect">
            <a:avLst>
              <a:gd name="adj" fmla="val 2219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30" name="Text 20"/>
          <p:cNvSpPr txBox="1"/>
          <p:nvPr/>
        </p:nvSpPr>
        <p:spPr>
          <a:xfrm>
            <a:off x="2761488" y="2266798"/>
            <a:ext cx="12435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Ingest &amp; Embed</a:t>
            </a:r>
            <a:endParaRPr lang="en-US" sz="1000" dirty="0"/>
          </a:p>
        </p:txBody>
      </p:sp>
      <p:sp>
        <p:nvSpPr>
          <p:cNvPr id="31" name="Text 21"/>
          <p:cNvSpPr txBox="1"/>
          <p:nvPr/>
        </p:nvSpPr>
        <p:spPr>
          <a:xfrm>
            <a:off x="2984602" y="2447849"/>
            <a:ext cx="7818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Source</a:t>
            </a:r>
            <a:endParaRPr lang="en-US" sz="900" dirty="0"/>
          </a:p>
        </p:txBody>
      </p:sp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rcRect l="-1911" r="-1911" t="0" b="0"/>
          <a:stretch/>
        </p:blipFill>
        <p:spPr>
          <a:xfrm>
            <a:off x="2964485" y="2805379"/>
            <a:ext cx="133502" cy="114300"/>
          </a:xfrm>
          <a:prstGeom prst="rect">
            <a:avLst/>
          </a:prstGeom>
        </p:spPr>
      </p:pic>
      <p:sp>
        <p:nvSpPr>
          <p:cNvPr id="33" name="Text 22"/>
          <p:cNvSpPr txBox="1"/>
          <p:nvPr/>
        </p:nvSpPr>
        <p:spPr>
          <a:xfrm>
            <a:off x="3097987" y="2790749"/>
            <a:ext cx="6958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Sync</a:t>
            </a:r>
            <a:endParaRPr lang="en-US" sz="900" dirty="0"/>
          </a:p>
        </p:txBody>
      </p:sp>
      <p:sp>
        <p:nvSpPr>
          <p:cNvPr id="34" name="Shape 23"/>
          <p:cNvSpPr/>
          <p:nvPr/>
        </p:nvSpPr>
        <p:spPr>
          <a:xfrm>
            <a:off x="2572207" y="3095244"/>
            <a:ext cx="1524305" cy="304495"/>
          </a:xfrm>
          <a:prstGeom prst="roundRect">
            <a:avLst>
              <a:gd name="adj" fmla="val 37538"/>
            </a:avLst>
          </a:prstGeom>
          <a:solidFill>
            <a:srgbClr val="EEF2FF"/>
          </a:solidFill>
          <a:ln/>
        </p:spPr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rcRect l="-1911" r="-1911" t="0" b="0"/>
          <a:stretch/>
        </p:blipFill>
        <p:spPr>
          <a:xfrm>
            <a:off x="2761488" y="3185770"/>
            <a:ext cx="133502" cy="114300"/>
          </a:xfrm>
          <a:prstGeom prst="rect">
            <a:avLst/>
          </a:prstGeom>
        </p:spPr>
      </p:pic>
      <p:sp>
        <p:nvSpPr>
          <p:cNvPr id="36" name="Text 24"/>
          <p:cNvSpPr txBox="1"/>
          <p:nvPr/>
        </p:nvSpPr>
        <p:spPr>
          <a:xfrm>
            <a:off x="2894990" y="3172054"/>
            <a:ext cx="10954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Embedding Model</a:t>
            </a:r>
            <a:endParaRPr lang="en-US" sz="900" dirty="0"/>
          </a:p>
        </p:txBody>
      </p:sp>
      <p:sp>
        <p:nvSpPr>
          <p:cNvPr id="37" name="Shape 25"/>
          <p:cNvSpPr/>
          <p:nvPr/>
        </p:nvSpPr>
        <p:spPr>
          <a:xfrm>
            <a:off x="2783434" y="5548579"/>
            <a:ext cx="1104595" cy="237744"/>
          </a:xfrm>
          <a:prstGeom prst="roundRect">
            <a:avLst>
              <a:gd name="adj" fmla="val 184615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2869387" y="5619902"/>
            <a:ext cx="95098" cy="95098"/>
          </a:xfrm>
          <a:prstGeom prst="rect">
            <a:avLst/>
          </a:prstGeom>
        </p:spPr>
      </p:pic>
      <p:sp>
        <p:nvSpPr>
          <p:cNvPr id="39" name="Text 26"/>
          <p:cNvSpPr txBox="1"/>
          <p:nvPr/>
        </p:nvSpPr>
        <p:spPr>
          <a:xfrm>
            <a:off x="3002890" y="5596128"/>
            <a:ext cx="8769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Refresh Cadence</a:t>
            </a:r>
            <a:endParaRPr lang="en-US" sz="800" dirty="0"/>
          </a:p>
        </p:txBody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rcRect l="-760" r="-760" t="0" b="0"/>
          <a:stretch/>
        </p:blipFill>
        <p:spPr>
          <a:xfrm>
            <a:off x="4485132" y="3936492"/>
            <a:ext cx="152705" cy="171907"/>
          </a:xfrm>
          <a:prstGeom prst="rect">
            <a:avLst/>
          </a:prstGeom>
        </p:spPr>
      </p:pic>
      <p:sp>
        <p:nvSpPr>
          <p:cNvPr id="41" name="Shape 27"/>
          <p:cNvSpPr/>
          <p:nvPr/>
        </p:nvSpPr>
        <p:spPr>
          <a:xfrm>
            <a:off x="4906670" y="2133295"/>
            <a:ext cx="1772107" cy="3781044"/>
          </a:xfrm>
          <a:prstGeom prst="roundRect">
            <a:avLst>
              <a:gd name="adj" fmla="val 2219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42" name="Text 28"/>
          <p:cNvSpPr txBox="1"/>
          <p:nvPr/>
        </p:nvSpPr>
        <p:spPr>
          <a:xfrm>
            <a:off x="5301691" y="2266798"/>
            <a:ext cx="10817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Vector Index</a:t>
            </a:r>
            <a:endParaRPr lang="en-US" sz="1000" dirty="0"/>
          </a:p>
        </p:txBody>
      </p:sp>
      <p:sp>
        <p:nvSpPr>
          <p:cNvPr id="43" name="Text 29"/>
          <p:cNvSpPr txBox="1"/>
          <p:nvPr/>
        </p:nvSpPr>
        <p:spPr>
          <a:xfrm>
            <a:off x="5317236" y="2447849"/>
            <a:ext cx="10387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Managed Service</a:t>
            </a:r>
            <a:endParaRPr lang="en-US" sz="900" dirty="0"/>
          </a:p>
        </p:txBody>
      </p:sp>
      <p:sp>
        <p:nvSpPr>
          <p:cNvPr id="44" name="Shape 30"/>
          <p:cNvSpPr/>
          <p:nvPr/>
        </p:nvSpPr>
        <p:spPr>
          <a:xfrm>
            <a:off x="5031029" y="2714854"/>
            <a:ext cx="1524305" cy="609905"/>
          </a:xfrm>
          <a:prstGeom prst="roundRect">
            <a:avLst>
              <a:gd name="adj" fmla="val 9370"/>
            </a:avLst>
          </a:prstGeom>
          <a:solidFill>
            <a:srgbClr val="EFF6FF"/>
          </a:solidFill>
          <a:ln/>
        </p:spPr>
      </p:sp>
      <p:pic>
        <p:nvPicPr>
          <p:cNvPr id="45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5300777" y="2962656"/>
            <a:ext cx="114300" cy="114300"/>
          </a:xfrm>
          <a:prstGeom prst="rect">
            <a:avLst/>
          </a:prstGeom>
        </p:spPr>
      </p:pic>
      <p:sp>
        <p:nvSpPr>
          <p:cNvPr id="46" name="Text 31"/>
          <p:cNvSpPr txBox="1"/>
          <p:nvPr/>
        </p:nvSpPr>
        <p:spPr>
          <a:xfrm>
            <a:off x="5490972" y="2943454"/>
            <a:ext cx="88605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Search</a:t>
            </a:r>
            <a:endParaRPr lang="en-US" sz="900" dirty="0"/>
          </a:p>
        </p:txBody>
      </p:sp>
      <p:sp>
        <p:nvSpPr>
          <p:cNvPr id="47" name="Shape 32"/>
          <p:cNvSpPr/>
          <p:nvPr/>
        </p:nvSpPr>
        <p:spPr>
          <a:xfrm>
            <a:off x="5265115" y="5548579"/>
            <a:ext cx="1057046" cy="237744"/>
          </a:xfrm>
          <a:prstGeom prst="roundRect">
            <a:avLst>
              <a:gd name="adj" fmla="val 184615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48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5351069" y="5619902"/>
            <a:ext cx="95098" cy="95098"/>
          </a:xfrm>
          <a:prstGeom prst="rect">
            <a:avLst/>
          </a:prstGeom>
        </p:spPr>
      </p:pic>
      <p:sp>
        <p:nvSpPr>
          <p:cNvPr id="49" name="Text 33"/>
          <p:cNvSpPr txBox="1"/>
          <p:nvPr/>
        </p:nvSpPr>
        <p:spPr>
          <a:xfrm>
            <a:off x="5484571" y="5596128"/>
            <a:ext cx="8293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Metadata Filters</a:t>
            </a:r>
            <a:endParaRPr lang="en-US" sz="800" dirty="0"/>
          </a:p>
        </p:txBody>
      </p:sp>
      <p:pic>
        <p:nvPicPr>
          <p:cNvPr id="50" name="Image 14" descr="preencoded.png">    </p:cNvPr>
          <p:cNvPicPr>
            <a:picLocks noChangeAspect="1"/>
          </p:cNvPicPr>
          <p:nvPr/>
        </p:nvPicPr>
        <p:blipFill>
          <a:blip r:embed="rId15"/>
          <a:srcRect l="-760" r="-760" t="0" b="0"/>
          <a:stretch/>
        </p:blipFill>
        <p:spPr>
          <a:xfrm>
            <a:off x="6944868" y="3936492"/>
            <a:ext cx="152705" cy="171907"/>
          </a:xfrm>
          <a:prstGeom prst="rect">
            <a:avLst/>
          </a:prstGeom>
        </p:spPr>
      </p:pic>
      <p:sp>
        <p:nvSpPr>
          <p:cNvPr id="51" name="Shape 34"/>
          <p:cNvSpPr/>
          <p:nvPr/>
        </p:nvSpPr>
        <p:spPr>
          <a:xfrm>
            <a:off x="7366406" y="2133295"/>
            <a:ext cx="1772107" cy="3781044"/>
          </a:xfrm>
          <a:prstGeom prst="roundRect">
            <a:avLst>
              <a:gd name="adj" fmla="val 2219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52" name="Text 35"/>
          <p:cNvSpPr txBox="1"/>
          <p:nvPr/>
        </p:nvSpPr>
        <p:spPr>
          <a:xfrm>
            <a:off x="7695590" y="2266798"/>
            <a:ext cx="12152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Retrieve &amp; Gen</a:t>
            </a:r>
            <a:endParaRPr lang="en-US" sz="1000" dirty="0"/>
          </a:p>
        </p:txBody>
      </p:sp>
      <p:sp>
        <p:nvSpPr>
          <p:cNvPr id="53" name="Text 36"/>
          <p:cNvSpPr txBox="1"/>
          <p:nvPr/>
        </p:nvSpPr>
        <p:spPr>
          <a:xfrm>
            <a:off x="7961681" y="2447849"/>
            <a:ext cx="6675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RAG Chain</a:t>
            </a:r>
            <a:endParaRPr lang="en-US" sz="900" dirty="0"/>
          </a:p>
        </p:txBody>
      </p:sp>
      <p:sp>
        <p:nvSpPr>
          <p:cNvPr id="54" name="Shape 37"/>
          <p:cNvSpPr/>
          <p:nvPr/>
        </p:nvSpPr>
        <p:spPr>
          <a:xfrm>
            <a:off x="7489850" y="2714854"/>
            <a:ext cx="1524305" cy="304495"/>
          </a:xfrm>
          <a:prstGeom prst="roundRect">
            <a:avLst>
              <a:gd name="adj" fmla="val 37538"/>
            </a:avLst>
          </a:prstGeom>
          <a:solidFill>
            <a:srgbClr val="F5F3FF"/>
          </a:solidFill>
          <a:ln/>
        </p:spPr>
      </p:sp>
      <p:pic>
        <p:nvPicPr>
          <p:cNvPr id="55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7998257" y="2805379"/>
            <a:ext cx="114300" cy="114300"/>
          </a:xfrm>
          <a:prstGeom prst="rect">
            <a:avLst/>
          </a:prstGeom>
        </p:spPr>
      </p:pic>
      <p:sp>
        <p:nvSpPr>
          <p:cNvPr id="56" name="Text 38"/>
          <p:cNvSpPr txBox="1"/>
          <p:nvPr/>
        </p:nvSpPr>
        <p:spPr>
          <a:xfrm>
            <a:off x="8112557" y="2790749"/>
            <a:ext cx="4864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Rerank</a:t>
            </a:r>
            <a:endParaRPr lang="en-US" sz="900" dirty="0"/>
          </a:p>
        </p:txBody>
      </p:sp>
      <p:sp>
        <p:nvSpPr>
          <p:cNvPr id="57" name="Shape 39"/>
          <p:cNvSpPr/>
          <p:nvPr/>
        </p:nvSpPr>
        <p:spPr>
          <a:xfrm>
            <a:off x="7489850" y="3095244"/>
            <a:ext cx="1524305" cy="304495"/>
          </a:xfrm>
          <a:prstGeom prst="roundRect">
            <a:avLst>
              <a:gd name="adj" fmla="val 37538"/>
            </a:avLst>
          </a:prstGeom>
          <a:solidFill>
            <a:srgbClr val="FFFBEB"/>
          </a:solidFill>
          <a:ln/>
        </p:spPr>
      </p:sp>
      <p:pic>
        <p:nvPicPr>
          <p:cNvPr id="5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7752283" y="3185770"/>
            <a:ext cx="114300" cy="114300"/>
          </a:xfrm>
          <a:prstGeom prst="rect">
            <a:avLst/>
          </a:prstGeom>
        </p:spPr>
      </p:pic>
      <p:sp>
        <p:nvSpPr>
          <p:cNvPr id="59" name="Text 40"/>
          <p:cNvSpPr txBox="1"/>
          <p:nvPr/>
        </p:nvSpPr>
        <p:spPr>
          <a:xfrm>
            <a:off x="7866583" y="3172054"/>
            <a:ext cx="9720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 Generation</a:t>
            </a:r>
            <a:endParaRPr lang="en-US" sz="900" dirty="0"/>
          </a:p>
        </p:txBody>
      </p:sp>
      <p:sp>
        <p:nvSpPr>
          <p:cNvPr id="60" name="Shape 41"/>
          <p:cNvSpPr/>
          <p:nvPr/>
        </p:nvSpPr>
        <p:spPr>
          <a:xfrm>
            <a:off x="7691018" y="5548579"/>
            <a:ext cx="1123798" cy="237744"/>
          </a:xfrm>
          <a:prstGeom prst="roundRect">
            <a:avLst>
              <a:gd name="adj" fmla="val 184615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61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7776972" y="5619902"/>
            <a:ext cx="95098" cy="95098"/>
          </a:xfrm>
          <a:prstGeom prst="rect">
            <a:avLst/>
          </a:prstGeom>
        </p:spPr>
      </p:pic>
      <p:sp>
        <p:nvSpPr>
          <p:cNvPr id="62" name="Text 42"/>
          <p:cNvSpPr txBox="1"/>
          <p:nvPr/>
        </p:nvSpPr>
        <p:spPr>
          <a:xfrm>
            <a:off x="7909560" y="5596128"/>
            <a:ext cx="8961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Safety/Grounding</a:t>
            </a:r>
            <a:endParaRPr lang="en-US" sz="800" dirty="0"/>
          </a:p>
        </p:txBody>
      </p:sp>
      <p:sp>
        <p:nvSpPr>
          <p:cNvPr id="63" name="Shape 43"/>
          <p:cNvSpPr/>
          <p:nvPr/>
        </p:nvSpPr>
        <p:spPr>
          <a:xfrm>
            <a:off x="9448495" y="1971446"/>
            <a:ext cx="2438705" cy="4105656"/>
          </a:xfrm>
          <a:prstGeom prst="roundRect">
            <a:avLst>
              <a:gd name="adj" fmla="val 1172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64" name="Shape 44"/>
          <p:cNvSpPr/>
          <p:nvPr/>
        </p:nvSpPr>
        <p:spPr>
          <a:xfrm>
            <a:off x="9610344" y="2400300"/>
            <a:ext cx="2115007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65" name="Image 18" descr="preencoded.png">    </p:cNvPr>
          <p:cNvPicPr>
            <a:picLocks noChangeAspect="1"/>
          </p:cNvPicPr>
          <p:nvPr/>
        </p:nvPicPr>
        <p:blipFill>
          <a:blip r:embed="rId19"/>
          <a:srcRect l="-4074" r="-4074" t="0" b="0"/>
          <a:stretch/>
        </p:blipFill>
        <p:spPr>
          <a:xfrm>
            <a:off x="9610344" y="2164385"/>
            <a:ext cx="133502" cy="123444"/>
          </a:xfrm>
          <a:prstGeom prst="rect">
            <a:avLst/>
          </a:prstGeom>
        </p:spPr>
      </p:pic>
      <p:sp>
        <p:nvSpPr>
          <p:cNvPr id="66" name="Text 45"/>
          <p:cNvSpPr txBox="1"/>
          <p:nvPr/>
        </p:nvSpPr>
        <p:spPr>
          <a:xfrm>
            <a:off x="9820656" y="2133295"/>
            <a:ext cx="138897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OPS &amp; EVALUATION</a:t>
            </a:r>
            <a:endParaRPr lang="en-US" sz="900" dirty="0"/>
          </a:p>
        </p:txBody>
      </p:sp>
      <p:sp>
        <p:nvSpPr>
          <p:cNvPr id="67" name="Shape 46"/>
          <p:cNvSpPr/>
          <p:nvPr/>
        </p:nvSpPr>
        <p:spPr>
          <a:xfrm>
            <a:off x="9610344" y="2519172"/>
            <a:ext cx="19202" cy="1104595"/>
          </a:xfrm>
          <a:prstGeom prst="rect">
            <a:avLst/>
          </a:prstGeom>
          <a:solidFill>
            <a:srgbClr val="A78BFA"/>
          </a:solidFill>
          <a:ln/>
        </p:spPr>
      </p:sp>
      <p:sp>
        <p:nvSpPr>
          <p:cNvPr id="68" name="Text 47"/>
          <p:cNvSpPr txBox="1"/>
          <p:nvPr/>
        </p:nvSpPr>
        <p:spPr>
          <a:xfrm>
            <a:off x="9743846" y="2633472"/>
            <a:ext cx="14484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4B5F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(MLFLOW)</a:t>
            </a:r>
            <a:endParaRPr lang="en-US" sz="900" dirty="0"/>
          </a:p>
        </p:txBody>
      </p:sp>
      <p:sp>
        <p:nvSpPr>
          <p:cNvPr id="69" name="Text 48"/>
          <p:cNvSpPr txBox="1"/>
          <p:nvPr/>
        </p:nvSpPr>
        <p:spPr>
          <a:xfrm>
            <a:off x="9743846" y="2842870"/>
            <a:ext cx="1828800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Golden Q/A Set, Ragas Metrics, Faithfulness vs Relevance</a:t>
            </a:r>
            <a:endParaRPr lang="en-US" sz="1200" dirty="0"/>
          </a:p>
        </p:txBody>
      </p:sp>
      <p:sp>
        <p:nvSpPr>
          <p:cNvPr id="70" name="Shape 49"/>
          <p:cNvSpPr/>
          <p:nvPr/>
        </p:nvSpPr>
        <p:spPr>
          <a:xfrm>
            <a:off x="9610344" y="3776472"/>
            <a:ext cx="19202" cy="875995"/>
          </a:xfrm>
          <a:prstGeom prst="rect">
            <a:avLst/>
          </a:prstGeom>
          <a:solidFill>
            <a:srgbClr val="60A5FA"/>
          </a:solidFill>
          <a:ln/>
        </p:spPr>
      </p:sp>
      <p:sp>
        <p:nvSpPr>
          <p:cNvPr id="71" name="Text 50"/>
          <p:cNvSpPr txBox="1"/>
          <p:nvPr/>
        </p:nvSpPr>
        <p:spPr>
          <a:xfrm>
            <a:off x="9743846" y="3890772"/>
            <a:ext cx="11530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3C5F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CONTROL</a:t>
            </a:r>
            <a:endParaRPr lang="en-US" sz="900" dirty="0"/>
          </a:p>
        </p:txBody>
      </p:sp>
      <p:sp>
        <p:nvSpPr>
          <p:cNvPr id="72" name="Text 51"/>
          <p:cNvSpPr txBox="1"/>
          <p:nvPr/>
        </p:nvSpPr>
        <p:spPr>
          <a:xfrm>
            <a:off x="9743846" y="4100170"/>
            <a:ext cx="1905610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UC Volumes ACLs, Table permissions on Index</a:t>
            </a:r>
            <a:endParaRPr lang="en-US" sz="1200" dirty="0"/>
          </a:p>
        </p:txBody>
      </p:sp>
      <p:sp>
        <p:nvSpPr>
          <p:cNvPr id="73" name="Shape 52"/>
          <p:cNvSpPr/>
          <p:nvPr/>
        </p:nvSpPr>
        <p:spPr>
          <a:xfrm>
            <a:off x="9610344" y="4805172"/>
            <a:ext cx="19202" cy="110459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74" name="Text 53"/>
          <p:cNvSpPr txBox="1"/>
          <p:nvPr/>
        </p:nvSpPr>
        <p:spPr>
          <a:xfrm>
            <a:off x="9743846" y="4919472"/>
            <a:ext cx="8485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</a:t>
            </a:r>
            <a:endParaRPr lang="en-US" sz="900" dirty="0"/>
          </a:p>
        </p:txBody>
      </p:sp>
      <p:sp>
        <p:nvSpPr>
          <p:cNvPr id="75" name="Text 54"/>
          <p:cNvSpPr txBox="1"/>
          <p:nvPr/>
        </p:nvSpPr>
        <p:spPr>
          <a:xfrm>
            <a:off x="9743846" y="5128870"/>
            <a:ext cx="1705356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 Costs, Latency, Feedback Thumbs Up/Down</a:t>
            </a:r>
            <a:endParaRPr lang="en-US" sz="1200" dirty="0"/>
          </a:p>
        </p:txBody>
      </p:sp>
      <p:sp>
        <p:nvSpPr>
          <p:cNvPr id="76" name="Shape 55"/>
          <p:cNvSpPr/>
          <p:nvPr/>
        </p:nvSpPr>
        <p:spPr>
          <a:xfrm>
            <a:off x="304495" y="6301130"/>
            <a:ext cx="11582705" cy="676656"/>
          </a:xfrm>
          <a:prstGeom prst="roundRect">
            <a:avLst>
              <a:gd name="adj" fmla="val 15226"/>
            </a:avLst>
          </a:prstGeom>
          <a:solidFill>
            <a:srgbClr val="0F172A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77" name="Shape 56"/>
          <p:cNvSpPr/>
          <p:nvPr/>
        </p:nvSpPr>
        <p:spPr>
          <a:xfrm>
            <a:off x="533095" y="6484010"/>
            <a:ext cx="304495" cy="304495"/>
          </a:xfrm>
          <a:prstGeom prst="roundRect">
            <a:avLst>
              <a:gd name="adj" fmla="val 300300"/>
            </a:avLst>
          </a:prstGeom>
          <a:solidFill>
            <a:srgbClr val="FFFFFF"/>
          </a:solidFill>
          <a:ln/>
        </p:spPr>
      </p:sp>
      <p:pic>
        <p:nvPicPr>
          <p:cNvPr id="78" name="Image 19" descr="preencoded.png">    </p:cNvPr>
          <p:cNvPicPr>
            <a:picLocks noChangeAspect="1"/>
          </p:cNvPicPr>
          <p:nvPr/>
        </p:nvPicPr>
        <p:blipFill>
          <a:blip r:embed="rId20"/>
          <a:srcRect l="-33" r="-33" t="0" b="0"/>
          <a:stretch/>
        </p:blipFill>
        <p:spPr>
          <a:xfrm>
            <a:off x="599846" y="6559906"/>
            <a:ext cx="171907" cy="152705"/>
          </a:xfrm>
          <a:prstGeom prst="rect">
            <a:avLst/>
          </a:prstGeom>
        </p:spPr>
      </p:pic>
      <p:sp>
        <p:nvSpPr>
          <p:cNvPr id="79" name="Text 57"/>
          <p:cNvSpPr txBox="1"/>
          <p:nvPr/>
        </p:nvSpPr>
        <p:spPr>
          <a:xfrm>
            <a:off x="952805" y="6452921"/>
            <a:ext cx="127193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</a:t>
            </a:r>
            <a:endParaRPr lang="en-US" sz="1300" dirty="0"/>
          </a:p>
        </p:txBody>
      </p:sp>
      <p:sp>
        <p:nvSpPr>
          <p:cNvPr id="80" name="Text 58"/>
          <p:cNvSpPr txBox="1"/>
          <p:nvPr/>
        </p:nvSpPr>
        <p:spPr>
          <a:xfrm>
            <a:off x="952805" y="6667805"/>
            <a:ext cx="22677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Context, Governance &amp; Grounding Layer</a:t>
            </a:r>
            <a:endParaRPr lang="en-US" sz="900" dirty="0"/>
          </a:p>
        </p:txBody>
      </p:sp>
      <p:pic>
        <p:nvPicPr>
          <p:cNvPr id="81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-1100" b="-1100"/>
          <a:stretch/>
        </p:blipFill>
        <p:spPr>
          <a:xfrm>
            <a:off x="7336231" y="6569964"/>
            <a:ext cx="114300" cy="133502"/>
          </a:xfrm>
          <a:prstGeom prst="rect">
            <a:avLst/>
          </a:prstGeom>
        </p:spPr>
      </p:pic>
      <p:sp>
        <p:nvSpPr>
          <p:cNvPr id="82" name="Text 59"/>
          <p:cNvSpPr txBox="1"/>
          <p:nvPr/>
        </p:nvSpPr>
        <p:spPr>
          <a:xfrm>
            <a:off x="7526426" y="6541618"/>
            <a:ext cx="10149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 Tables</a:t>
            </a:r>
            <a:endParaRPr lang="en-US" sz="1000" dirty="0"/>
          </a:p>
        </p:txBody>
      </p:sp>
      <p:pic>
        <p:nvPicPr>
          <p:cNvPr id="83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8738006" y="6569964"/>
            <a:ext cx="133502" cy="133502"/>
          </a:xfrm>
          <a:prstGeom prst="rect">
            <a:avLst/>
          </a:prstGeom>
        </p:spPr>
      </p:pic>
      <p:sp>
        <p:nvSpPr>
          <p:cNvPr id="84" name="Text 60"/>
          <p:cNvSpPr txBox="1"/>
          <p:nvPr/>
        </p:nvSpPr>
        <p:spPr>
          <a:xfrm>
            <a:off x="8947404" y="6541618"/>
            <a:ext cx="11192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Volumes (Docs)</a:t>
            </a:r>
            <a:endParaRPr lang="en-US" sz="1000" dirty="0"/>
          </a:p>
        </p:txBody>
      </p:sp>
      <p:pic>
        <p:nvPicPr>
          <p:cNvPr id="85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0261397" y="6569964"/>
            <a:ext cx="133502" cy="133502"/>
          </a:xfrm>
          <a:prstGeom prst="rect">
            <a:avLst/>
          </a:prstGeom>
        </p:spPr>
      </p:pic>
      <p:sp>
        <p:nvSpPr>
          <p:cNvPr id="86" name="Text 61"/>
          <p:cNvSpPr txBox="1"/>
          <p:nvPr/>
        </p:nvSpPr>
        <p:spPr>
          <a:xfrm>
            <a:off x="10471709" y="6541618"/>
            <a:ext cx="12911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Registered Models</a:t>
            </a:r>
            <a:endParaRPr lang="en-US" sz="1000" dirty="0"/>
          </a:p>
        </p:txBody>
      </p:sp>
      <p:sp>
        <p:nvSpPr>
          <p:cNvPr id="87" name="Shape 62"/>
          <p:cNvSpPr/>
          <p:nvPr/>
        </p:nvSpPr>
        <p:spPr>
          <a:xfrm>
            <a:off x="0" y="0"/>
            <a:ext cx="12191695" cy="10378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8" name="Shape 63"/>
          <p:cNvSpPr/>
          <p:nvPr/>
        </p:nvSpPr>
        <p:spPr>
          <a:xfrm>
            <a:off x="0" y="1028700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9" name="Text 64"/>
          <p:cNvSpPr txBox="1"/>
          <p:nvPr/>
        </p:nvSpPr>
        <p:spPr>
          <a:xfrm>
            <a:off x="381305" y="237744"/>
            <a:ext cx="20628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PATTERN</a:t>
            </a:r>
            <a:endParaRPr lang="en-US" sz="1000" dirty="0"/>
          </a:p>
        </p:txBody>
      </p:sp>
      <p:sp>
        <p:nvSpPr>
          <p:cNvPr id="90" name="Text 65"/>
          <p:cNvSpPr txBox="1"/>
          <p:nvPr/>
        </p:nvSpPr>
        <p:spPr>
          <a:xfrm>
            <a:off x="381305" y="457200"/>
            <a:ext cx="684428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RAG with Databricks Vector Search</a:t>
            </a:r>
            <a:endParaRPr lang="en-US" sz="2200" dirty="0"/>
          </a:p>
        </p:txBody>
      </p:sp>
      <p:sp>
        <p:nvSpPr>
          <p:cNvPr id="91" name="Text 66"/>
          <p:cNvSpPr txBox="1"/>
          <p:nvPr/>
        </p:nvSpPr>
        <p:spPr>
          <a:xfrm>
            <a:off x="10004450" y="619049"/>
            <a:ext cx="19101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Ops &amp; Evaluation Framework</a:t>
            </a:r>
            <a:endParaRPr lang="en-US" sz="1000" dirty="0"/>
          </a:p>
        </p:txBody>
      </p:sp>
      <p:sp>
        <p:nvSpPr>
          <p:cNvPr id="92" name="Shape 67"/>
          <p:cNvSpPr/>
          <p:nvPr/>
        </p:nvSpPr>
        <p:spPr>
          <a:xfrm>
            <a:off x="9314993" y="6115507"/>
            <a:ext cx="2581351" cy="247802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93" name="Shape 68"/>
          <p:cNvSpPr/>
          <p:nvPr/>
        </p:nvSpPr>
        <p:spPr>
          <a:xfrm>
            <a:off x="9438437" y="6200546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2563EB"/>
          </a:solidFill>
          <a:ln/>
        </p:spPr>
      </p:sp>
      <p:sp>
        <p:nvSpPr>
          <p:cNvPr id="94" name="Text 69"/>
          <p:cNvSpPr txBox="1"/>
          <p:nvPr/>
        </p:nvSpPr>
        <p:spPr>
          <a:xfrm>
            <a:off x="9591142" y="6163056"/>
            <a:ext cx="10479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Native</a:t>
            </a:r>
            <a:endParaRPr lang="en-US" sz="900" dirty="0"/>
          </a:p>
        </p:txBody>
      </p:sp>
      <p:sp>
        <p:nvSpPr>
          <p:cNvPr id="95" name="Shape 70"/>
          <p:cNvSpPr/>
          <p:nvPr/>
        </p:nvSpPr>
        <p:spPr>
          <a:xfrm>
            <a:off x="10698480" y="6200546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6D28D9"/>
          </a:solidFill>
          <a:ln/>
        </p:spPr>
      </p:sp>
      <p:sp>
        <p:nvSpPr>
          <p:cNvPr id="96" name="Text 71"/>
          <p:cNvSpPr txBox="1"/>
          <p:nvPr/>
        </p:nvSpPr>
        <p:spPr>
          <a:xfrm>
            <a:off x="10851185" y="6163056"/>
            <a:ext cx="100035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/ Eval Control</a:t>
            </a:r>
            <a:endParaRPr lang="en-US" sz="9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5962802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Auto Rule Generation for QE Teams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53629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Accelerating test coverage while maintaining strict governance protocols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2367382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1500" y="2367382"/>
            <a:ext cx="57607" cy="11521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9" name="Shape 7"/>
          <p:cNvSpPr/>
          <p:nvPr/>
        </p:nvSpPr>
        <p:spPr>
          <a:xfrm>
            <a:off x="857707" y="2595982"/>
            <a:ext cx="418795" cy="418795"/>
          </a:xfrm>
          <a:prstGeom prst="roundRect">
            <a:avLst>
              <a:gd name="adj" fmla="val 39698"/>
            </a:avLst>
          </a:prstGeom>
          <a:solidFill>
            <a:srgbClr val="EFF6FF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72007" y="2710282"/>
            <a:ext cx="190195" cy="190195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429207" y="2624328"/>
            <a:ext cx="20244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Mine &amp; Detect Patterns</a:t>
            </a:r>
            <a:endParaRPr lang="en-US" sz="1300" dirty="0"/>
          </a:p>
        </p:txBody>
      </p:sp>
      <p:sp>
        <p:nvSpPr>
          <p:cNvPr id="12" name="Text 9"/>
          <p:cNvSpPr txBox="1"/>
          <p:nvPr/>
        </p:nvSpPr>
        <p:spPr>
          <a:xfrm>
            <a:off x="1429207" y="2909621"/>
            <a:ext cx="4519879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historical pipeline failures, data distributions, and contracts to identify missing constraints, outliers, and drift patterns.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571500" y="3709721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571500" y="3709721"/>
            <a:ext cx="57607" cy="11521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5" name="Shape 12"/>
          <p:cNvSpPr/>
          <p:nvPr/>
        </p:nvSpPr>
        <p:spPr>
          <a:xfrm>
            <a:off x="857707" y="3938321"/>
            <a:ext cx="418795" cy="418795"/>
          </a:xfrm>
          <a:prstGeom prst="roundRect">
            <a:avLst>
              <a:gd name="adj" fmla="val 39698"/>
            </a:avLst>
          </a:prstGeom>
          <a:solidFill>
            <a:srgbClr val="EFF6FF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-1282" r="-1282" t="0" b="0"/>
          <a:stretch/>
        </p:blipFill>
        <p:spPr>
          <a:xfrm>
            <a:off x="957377" y="4052621"/>
            <a:ext cx="219456" cy="190195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1429207" y="3967582"/>
            <a:ext cx="18242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Propose Constraints</a:t>
            </a:r>
            <a:endParaRPr lang="en-US" sz="1300" dirty="0"/>
          </a:p>
        </p:txBody>
      </p:sp>
      <p:sp>
        <p:nvSpPr>
          <p:cNvPr id="18" name="Text 14"/>
          <p:cNvSpPr txBox="1"/>
          <p:nvPr/>
        </p:nvSpPr>
        <p:spPr>
          <a:xfrm>
            <a:off x="1429207" y="4252874"/>
            <a:ext cx="4187038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generate DLT expectations, SQL checks, and Delta constraints using prompt templates tailored to your tech stack.</a:t>
            </a:r>
            <a:endParaRPr lang="en-US" sz="1000" dirty="0"/>
          </a:p>
        </p:txBody>
      </p:sp>
      <p:sp>
        <p:nvSpPr>
          <p:cNvPr id="19" name="Shape 15"/>
          <p:cNvSpPr/>
          <p:nvPr/>
        </p:nvSpPr>
        <p:spPr>
          <a:xfrm>
            <a:off x="571500" y="5052974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571500" y="5052974"/>
            <a:ext cx="57607" cy="11521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1" name="Shape 17"/>
          <p:cNvSpPr/>
          <p:nvPr/>
        </p:nvSpPr>
        <p:spPr>
          <a:xfrm>
            <a:off x="857707" y="5281574"/>
            <a:ext cx="418795" cy="418795"/>
          </a:xfrm>
          <a:prstGeom prst="roundRect">
            <a:avLst>
              <a:gd name="adj" fmla="val 39698"/>
            </a:avLst>
          </a:prstGeom>
          <a:solidFill>
            <a:srgbClr val="EFF6FF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rcRect l="-1648" r="-1648" t="0" b="0"/>
          <a:stretch/>
        </p:blipFill>
        <p:spPr>
          <a:xfrm>
            <a:off x="981151" y="5395874"/>
            <a:ext cx="171907" cy="190195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1429207" y="5309921"/>
            <a:ext cx="21479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PRs with Tests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1429207" y="5596128"/>
            <a:ext cx="4243730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 ready-to-merge code directly into Pull Requests, complete with data-diff logic, unit tests, and rollback plans.</a:t>
            </a:r>
            <a:endParaRPr lang="en-US" sz="1000" dirty="0"/>
          </a:p>
        </p:txBody>
      </p:sp>
      <p:sp>
        <p:nvSpPr>
          <p:cNvPr id="25" name="Shape 20"/>
          <p:cNvSpPr/>
          <p:nvPr/>
        </p:nvSpPr>
        <p:spPr>
          <a:xfrm>
            <a:off x="6572707" y="1781251"/>
            <a:ext cx="5048402" cy="5009998"/>
          </a:xfrm>
          <a:prstGeom prst="roundRect">
            <a:avLst>
              <a:gd name="adj" fmla="val 416"/>
            </a:avLst>
          </a:prstGeom>
          <a:solidFill>
            <a:srgbClr val="F0F9FF"/>
          </a:solidFill>
          <a:ln w="12700">
            <a:solidFill>
              <a:srgbClr val="E0F2FE"/>
            </a:solidFill>
            <a:prstDash val="solid"/>
          </a:ln>
        </p:spPr>
      </p:sp>
      <p:sp>
        <p:nvSpPr>
          <p:cNvPr id="26" name="Shape 21"/>
          <p:cNvSpPr/>
          <p:nvPr/>
        </p:nvSpPr>
        <p:spPr>
          <a:xfrm>
            <a:off x="6867144" y="2542946"/>
            <a:ext cx="4457700" cy="19202"/>
          </a:xfrm>
          <a:prstGeom prst="rect">
            <a:avLst/>
          </a:prstGeom>
          <a:solidFill>
            <a:srgbClr val="BAE6FD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867144" y="2128723"/>
            <a:ext cx="209398" cy="209398"/>
          </a:xfrm>
          <a:prstGeom prst="rect">
            <a:avLst/>
          </a:prstGeom>
        </p:spPr>
      </p:pic>
      <p:sp>
        <p:nvSpPr>
          <p:cNvPr id="28" name="Text 22"/>
          <p:cNvSpPr txBox="1"/>
          <p:nvPr/>
        </p:nvSpPr>
        <p:spPr>
          <a:xfrm>
            <a:off x="7191756" y="2076602"/>
            <a:ext cx="2453335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C4A6E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Governance &amp; Controls</a:t>
            </a:r>
            <a:endParaRPr lang="en-US" sz="1600" dirty="0"/>
          </a:p>
        </p:txBody>
      </p:sp>
      <p:sp>
        <p:nvSpPr>
          <p:cNvPr id="29" name="Shape 23"/>
          <p:cNvSpPr/>
          <p:nvPr/>
        </p:nvSpPr>
        <p:spPr>
          <a:xfrm>
            <a:off x="6867144" y="2790749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180" b="-180"/>
          <a:stretch/>
        </p:blipFill>
        <p:spPr>
          <a:xfrm>
            <a:off x="7029907" y="2945282"/>
            <a:ext cx="190195" cy="152705"/>
          </a:xfrm>
          <a:prstGeom prst="rect">
            <a:avLst/>
          </a:prstGeom>
        </p:spPr>
      </p:pic>
      <p:sp>
        <p:nvSpPr>
          <p:cNvPr id="31" name="Text 24"/>
          <p:cNvSpPr txBox="1"/>
          <p:nvPr/>
        </p:nvSpPr>
        <p:spPr>
          <a:xfrm>
            <a:off x="7334402" y="2924251"/>
            <a:ext cx="282183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Mandatory human-in-the-loop approval</a:t>
            </a:r>
            <a:endParaRPr lang="en-US" sz="1100" dirty="0"/>
          </a:p>
        </p:txBody>
      </p:sp>
      <p:sp>
        <p:nvSpPr>
          <p:cNvPr id="32" name="Shape 25"/>
          <p:cNvSpPr/>
          <p:nvPr/>
        </p:nvSpPr>
        <p:spPr>
          <a:xfrm>
            <a:off x="6867144" y="3405226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-180" b="-180"/>
          <a:stretch/>
        </p:blipFill>
        <p:spPr>
          <a:xfrm>
            <a:off x="7029907" y="3559759"/>
            <a:ext cx="190195" cy="152705"/>
          </a:xfrm>
          <a:prstGeom prst="rect">
            <a:avLst/>
          </a:prstGeom>
        </p:spPr>
      </p:pic>
      <p:sp>
        <p:nvSpPr>
          <p:cNvPr id="34" name="Text 26"/>
          <p:cNvSpPr txBox="1"/>
          <p:nvPr/>
        </p:nvSpPr>
        <p:spPr>
          <a:xfrm>
            <a:off x="7334402" y="3538728"/>
            <a:ext cx="287030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 checks for syntax &amp; conflict detection</a:t>
            </a:r>
            <a:endParaRPr lang="en-US" sz="1100" dirty="0"/>
          </a:p>
        </p:txBody>
      </p:sp>
      <p:sp>
        <p:nvSpPr>
          <p:cNvPr id="35" name="Shape 27"/>
          <p:cNvSpPr/>
          <p:nvPr/>
        </p:nvSpPr>
        <p:spPr>
          <a:xfrm>
            <a:off x="6867144" y="4019702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7029907" y="4174236"/>
            <a:ext cx="152705" cy="152705"/>
          </a:xfrm>
          <a:prstGeom prst="rect">
            <a:avLst/>
          </a:prstGeom>
        </p:spPr>
      </p:pic>
      <p:sp>
        <p:nvSpPr>
          <p:cNvPr id="37" name="Text 28"/>
          <p:cNvSpPr txBox="1"/>
          <p:nvPr/>
        </p:nvSpPr>
        <p:spPr>
          <a:xfrm>
            <a:off x="7295998" y="4153205"/>
            <a:ext cx="277429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false positives &amp; coverage deltas</a:t>
            </a:r>
            <a:endParaRPr lang="en-US" sz="1100" dirty="0"/>
          </a:p>
        </p:txBody>
      </p:sp>
      <p:sp>
        <p:nvSpPr>
          <p:cNvPr id="38" name="Shape 29"/>
          <p:cNvSpPr/>
          <p:nvPr/>
        </p:nvSpPr>
        <p:spPr>
          <a:xfrm>
            <a:off x="6867144" y="4634179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00" b="-100"/>
          <a:stretch/>
        </p:blipFill>
        <p:spPr>
          <a:xfrm>
            <a:off x="7029907" y="4788713"/>
            <a:ext cx="114300" cy="152705"/>
          </a:xfrm>
          <a:prstGeom prst="rect">
            <a:avLst/>
          </a:prstGeom>
        </p:spPr>
      </p:pic>
      <p:sp>
        <p:nvSpPr>
          <p:cNvPr id="40" name="Text 30"/>
          <p:cNvSpPr txBox="1"/>
          <p:nvPr/>
        </p:nvSpPr>
        <p:spPr>
          <a:xfrm>
            <a:off x="7258507" y="4767682"/>
            <a:ext cx="287944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rules attached to Data Contracts</a:t>
            </a:r>
            <a:endParaRPr lang="en-US" sz="1100" dirty="0"/>
          </a:p>
        </p:txBody>
      </p:sp>
      <p:sp>
        <p:nvSpPr>
          <p:cNvPr id="41" name="Shape 31"/>
          <p:cNvSpPr/>
          <p:nvPr/>
        </p:nvSpPr>
        <p:spPr>
          <a:xfrm>
            <a:off x="6867144" y="5095951"/>
            <a:ext cx="4457700" cy="1399946"/>
          </a:xfrm>
          <a:prstGeom prst="roundRect">
            <a:avLst>
              <a:gd name="adj" fmla="val 3555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2" name="Text 32"/>
          <p:cNvSpPr txBox="1"/>
          <p:nvPr/>
        </p:nvSpPr>
        <p:spPr>
          <a:xfrm>
            <a:off x="7067398" y="5315407"/>
            <a:ext cx="18150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ARTIFACTS</a:t>
            </a:r>
            <a:endParaRPr lang="en-US" sz="1000" dirty="0"/>
          </a:p>
        </p:txBody>
      </p:sp>
      <p:sp>
        <p:nvSpPr>
          <p:cNvPr id="43" name="Shape 33"/>
          <p:cNvSpPr/>
          <p:nvPr/>
        </p:nvSpPr>
        <p:spPr>
          <a:xfrm>
            <a:off x="7067398" y="5609844"/>
            <a:ext cx="1067105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4" name="Text 34"/>
          <p:cNvSpPr txBox="1"/>
          <p:nvPr/>
        </p:nvSpPr>
        <p:spPr>
          <a:xfrm>
            <a:off x="7191756" y="5686654"/>
            <a:ext cx="9052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Rule Proposals</a:t>
            </a:r>
            <a:endParaRPr lang="en-US" sz="900" dirty="0"/>
          </a:p>
        </p:txBody>
      </p:sp>
      <p:sp>
        <p:nvSpPr>
          <p:cNvPr id="45" name="Shape 35"/>
          <p:cNvSpPr/>
          <p:nvPr/>
        </p:nvSpPr>
        <p:spPr>
          <a:xfrm>
            <a:off x="8201254" y="5609844"/>
            <a:ext cx="1019556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6" name="Text 36"/>
          <p:cNvSpPr txBox="1"/>
          <p:nvPr/>
        </p:nvSpPr>
        <p:spPr>
          <a:xfrm>
            <a:off x="8325612" y="5686654"/>
            <a:ext cx="8577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 Comments</a:t>
            </a:r>
            <a:endParaRPr lang="en-US" sz="900" dirty="0"/>
          </a:p>
        </p:txBody>
      </p:sp>
      <p:sp>
        <p:nvSpPr>
          <p:cNvPr id="47" name="Shape 37"/>
          <p:cNvSpPr/>
          <p:nvPr/>
        </p:nvSpPr>
        <p:spPr>
          <a:xfrm>
            <a:off x="9294876" y="5609844"/>
            <a:ext cx="1171346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8" name="Text 38"/>
          <p:cNvSpPr txBox="1"/>
          <p:nvPr/>
        </p:nvSpPr>
        <p:spPr>
          <a:xfrm>
            <a:off x="9418320" y="5686654"/>
            <a:ext cx="10104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Coverage Report</a:t>
            </a:r>
            <a:endParaRPr lang="en-US" sz="900" dirty="0"/>
          </a:p>
        </p:txBody>
      </p:sp>
      <p:sp>
        <p:nvSpPr>
          <p:cNvPr id="49" name="Shape 39"/>
          <p:cNvSpPr/>
          <p:nvPr/>
        </p:nvSpPr>
        <p:spPr>
          <a:xfrm>
            <a:off x="7067398" y="5991149"/>
            <a:ext cx="905256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50" name="Text 40"/>
          <p:cNvSpPr txBox="1"/>
          <p:nvPr/>
        </p:nvSpPr>
        <p:spPr>
          <a:xfrm>
            <a:off x="7191756" y="6067044"/>
            <a:ext cx="7434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 V2</a:t>
            </a:r>
            <a:endParaRPr lang="en-US" sz="900" dirty="0"/>
          </a:p>
        </p:txBody>
      </p:sp>
      <p:sp>
        <p:nvSpPr>
          <p:cNvPr id="51" name="Shape 41"/>
          <p:cNvSpPr/>
          <p:nvPr/>
        </p:nvSpPr>
        <p:spPr>
          <a:xfrm>
            <a:off x="0" y="7172554"/>
            <a:ext cx="12191695" cy="181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2" name="Shape 42"/>
          <p:cNvSpPr/>
          <p:nvPr/>
        </p:nvSpPr>
        <p:spPr>
          <a:xfrm>
            <a:off x="0" y="7172554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53" name="Text 43"/>
          <p:cNvSpPr txBox="1"/>
          <p:nvPr/>
        </p:nvSpPr>
        <p:spPr>
          <a:xfrm>
            <a:off x="571500" y="7191756"/>
            <a:ext cx="33531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2 — AI-driven QE + Business Narrative &amp; RFP Practicum</a:t>
            </a:r>
            <a:endParaRPr lang="en-US" sz="900" dirty="0"/>
          </a:p>
        </p:txBody>
      </p:sp>
      <p:sp>
        <p:nvSpPr>
          <p:cNvPr id="54" name="Text 44"/>
          <p:cNvSpPr txBox="1"/>
          <p:nvPr/>
        </p:nvSpPr>
        <p:spPr>
          <a:xfrm>
            <a:off x="9436608" y="7191756"/>
            <a:ext cx="22768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5 — AI &amp; Agents for Data Quality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4191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410005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457200" y="304495"/>
            <a:ext cx="819302" cy="228600"/>
          </a:xfrm>
          <a:prstGeom prst="roundRect">
            <a:avLst>
              <a:gd name="adj" fmla="val 66667"/>
            </a:avLst>
          </a:prstGeom>
          <a:solidFill>
            <a:srgbClr val="DBEAFE"/>
          </a:solidFill>
          <a:ln/>
        </p:spPr>
      </p:sp>
      <p:sp>
        <p:nvSpPr>
          <p:cNvPr id="7" name="Text 5"/>
          <p:cNvSpPr txBox="1"/>
          <p:nvPr/>
        </p:nvSpPr>
        <p:spPr>
          <a:xfrm>
            <a:off x="533095" y="342900"/>
            <a:ext cx="7525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</a:t>
            </a:r>
            <a:endParaRPr lang="en-US" sz="900" dirty="0"/>
          </a:p>
        </p:txBody>
      </p:sp>
      <p:sp>
        <p:nvSpPr>
          <p:cNvPr id="8" name="Text 6"/>
          <p:cNvSpPr txBox="1"/>
          <p:nvPr/>
        </p:nvSpPr>
        <p:spPr>
          <a:xfrm>
            <a:off x="1381658" y="342900"/>
            <a:ext cx="28291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QE STRATEGY &amp; ARCHITECTURE</a:t>
            </a:r>
            <a:endParaRPr lang="en-US" sz="900" dirty="0"/>
          </a:p>
        </p:txBody>
      </p:sp>
      <p:sp>
        <p:nvSpPr>
          <p:cNvPr id="9" name="Text 7"/>
          <p:cNvSpPr txBox="1"/>
          <p:nvPr/>
        </p:nvSpPr>
        <p:spPr>
          <a:xfrm>
            <a:off x="457200" y="609905"/>
            <a:ext cx="35579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Model &amp; RACI</a:t>
            </a:r>
            <a:endParaRPr lang="en-US" sz="2200" dirty="0"/>
          </a:p>
        </p:txBody>
      </p:sp>
      <p:sp>
        <p:nvSpPr>
          <p:cNvPr id="10" name="Text 8"/>
          <p:cNvSpPr txBox="1"/>
          <p:nvPr/>
        </p:nvSpPr>
        <p:spPr>
          <a:xfrm>
            <a:off x="457200" y="1019556"/>
            <a:ext cx="37481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Clarifying ownership across the data lifecycle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745882" y="1104595"/>
            <a:ext cx="114300" cy="114300"/>
          </a:xfrm>
          <a:prstGeom prst="roundRect">
            <a:avLst>
              <a:gd name="adj" fmla="val 800000"/>
            </a:avLst>
          </a:prstGeom>
          <a:solidFill>
            <a:srgbClr val="3B82F6"/>
          </a:solidFill>
          <a:ln/>
        </p:spPr>
      </p:sp>
      <p:sp>
        <p:nvSpPr>
          <p:cNvPr id="12" name="Text 10"/>
          <p:cNvSpPr txBox="1"/>
          <p:nvPr/>
        </p:nvSpPr>
        <p:spPr>
          <a:xfrm>
            <a:off x="7936992" y="1076249"/>
            <a:ext cx="8723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Responsible</a:t>
            </a:r>
            <a:endParaRPr lang="en-US" sz="1000" dirty="0"/>
          </a:p>
        </p:txBody>
      </p:sp>
      <p:sp>
        <p:nvSpPr>
          <p:cNvPr id="13" name="Text 11"/>
          <p:cNvSpPr txBox="1"/>
          <p:nvPr/>
        </p:nvSpPr>
        <p:spPr>
          <a:xfrm>
            <a:off x="9046159" y="1076249"/>
            <a:ext cx="9006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Accountable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9991649" y="1104595"/>
            <a:ext cx="114300" cy="114300"/>
          </a:xfrm>
          <a:prstGeom prst="roundRect">
            <a:avLst>
              <a:gd name="adj" fmla="val 800000"/>
            </a:avLst>
          </a:prstGeom>
          <a:noFill/>
          <a:ln w="25400">
            <a:solidFill>
              <a:srgbClr val="8B5CF6"/>
            </a:solidFill>
            <a:prstDash val="solid"/>
          </a:ln>
        </p:spPr>
      </p:sp>
      <p:sp>
        <p:nvSpPr>
          <p:cNvPr id="15" name="Text 13"/>
          <p:cNvSpPr txBox="1"/>
          <p:nvPr/>
        </p:nvSpPr>
        <p:spPr>
          <a:xfrm>
            <a:off x="10181844" y="1076249"/>
            <a:ext cx="7479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Consulted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10975543" y="1104595"/>
            <a:ext cx="114300" cy="114300"/>
          </a:xfrm>
          <a:prstGeom prst="roundRect">
            <a:avLst>
              <a:gd name="adj" fmla="val 800000"/>
            </a:avLst>
          </a:prstGeom>
          <a:noFill/>
          <a:ln w="25400">
            <a:solidFill>
              <a:srgbClr val="D1D5DB"/>
            </a:solidFill>
            <a:prstDash val="solid"/>
          </a:ln>
        </p:spPr>
      </p:sp>
      <p:sp>
        <p:nvSpPr>
          <p:cNvPr id="17" name="Text 15"/>
          <p:cNvSpPr txBox="1"/>
          <p:nvPr/>
        </p:nvSpPr>
        <p:spPr>
          <a:xfrm>
            <a:off x="11166653" y="1076249"/>
            <a:ext cx="6720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Informed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381305" y="1800454"/>
            <a:ext cx="8382305" cy="4619549"/>
          </a:xfrm>
          <a:prstGeom prst="roundRect">
            <a:avLst>
              <a:gd name="adj" fmla="val 490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390449" y="2667305"/>
            <a:ext cx="8363102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0" name="Text 18"/>
          <p:cNvSpPr txBox="1"/>
          <p:nvPr/>
        </p:nvSpPr>
        <p:spPr>
          <a:xfrm>
            <a:off x="543154" y="2361895"/>
            <a:ext cx="11247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ACTIVITY / ROLE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1783994" y="1809598"/>
            <a:ext cx="9144" cy="8577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842" b="-842"/>
          <a:stretch/>
        </p:blipFill>
        <p:spPr>
          <a:xfrm>
            <a:off x="2390242" y="1962302"/>
            <a:ext cx="190195" cy="171907"/>
          </a:xfrm>
          <a:prstGeom prst="rect">
            <a:avLst/>
          </a:prstGeom>
        </p:spPr>
      </p:pic>
      <p:sp>
        <p:nvSpPr>
          <p:cNvPr id="23" name="Text 20"/>
          <p:cNvSpPr txBox="1"/>
          <p:nvPr/>
        </p:nvSpPr>
        <p:spPr>
          <a:xfrm>
            <a:off x="2172614" y="2210105"/>
            <a:ext cx="7150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</a:t>
            </a:r>
            <a:endParaRPr lang="en-US" sz="900" dirty="0"/>
          </a:p>
        </p:txBody>
      </p:sp>
      <p:sp>
        <p:nvSpPr>
          <p:cNvPr id="24" name="Text 21"/>
          <p:cNvSpPr txBox="1"/>
          <p:nvPr/>
        </p:nvSpPr>
        <p:spPr>
          <a:xfrm>
            <a:off x="2364638" y="2361895"/>
            <a:ext cx="3337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</a:t>
            </a:r>
            <a:endParaRPr lang="en-US" sz="900" dirty="0"/>
          </a:p>
        </p:txBody>
      </p:sp>
      <p:sp>
        <p:nvSpPr>
          <p:cNvPr id="25" name="Shape 22"/>
          <p:cNvSpPr/>
          <p:nvPr/>
        </p:nvSpPr>
        <p:spPr>
          <a:xfrm>
            <a:off x="3178454" y="1809598"/>
            <a:ext cx="9144" cy="8577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rcRect l="-1064" r="-1064" t="0" b="0"/>
          <a:stretch/>
        </p:blipFill>
        <p:spPr>
          <a:xfrm>
            <a:off x="3770071" y="1962302"/>
            <a:ext cx="219456" cy="171907"/>
          </a:xfrm>
          <a:prstGeom prst="rect">
            <a:avLst/>
          </a:prstGeom>
        </p:spPr>
      </p:pic>
      <p:sp>
        <p:nvSpPr>
          <p:cNvPr id="27" name="Text 23"/>
          <p:cNvSpPr txBox="1"/>
          <p:nvPr/>
        </p:nvSpPr>
        <p:spPr>
          <a:xfrm>
            <a:off x="3638398" y="2210105"/>
            <a:ext cx="571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</a:t>
            </a:r>
            <a:endParaRPr lang="en-US" sz="900" dirty="0"/>
          </a:p>
        </p:txBody>
      </p:sp>
      <p:sp>
        <p:nvSpPr>
          <p:cNvPr id="28" name="Text 24"/>
          <p:cNvSpPr txBox="1"/>
          <p:nvPr/>
        </p:nvSpPr>
        <p:spPr>
          <a:xfrm>
            <a:off x="3758184" y="2361895"/>
            <a:ext cx="3337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</a:t>
            </a:r>
            <a:endParaRPr lang="en-US" sz="900" dirty="0"/>
          </a:p>
        </p:txBody>
      </p:sp>
      <p:sp>
        <p:nvSpPr>
          <p:cNvPr id="29" name="Shape 25"/>
          <p:cNvSpPr/>
          <p:nvPr/>
        </p:nvSpPr>
        <p:spPr>
          <a:xfrm>
            <a:off x="4572000" y="1809598"/>
            <a:ext cx="9144" cy="8577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188306" y="1962302"/>
            <a:ext cx="171907" cy="171907"/>
          </a:xfrm>
          <a:prstGeom prst="rect">
            <a:avLst/>
          </a:prstGeom>
        </p:spPr>
      </p:pic>
      <p:sp>
        <p:nvSpPr>
          <p:cNvPr id="31" name="Text 26"/>
          <p:cNvSpPr txBox="1"/>
          <p:nvPr/>
        </p:nvSpPr>
        <p:spPr>
          <a:xfrm>
            <a:off x="5194706" y="2210105"/>
            <a:ext cx="2478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</a:t>
            </a:r>
            <a:endParaRPr lang="en-US" sz="900" dirty="0"/>
          </a:p>
        </p:txBody>
      </p:sp>
      <p:sp>
        <p:nvSpPr>
          <p:cNvPr id="32" name="Text 27"/>
          <p:cNvSpPr txBox="1"/>
          <p:nvPr/>
        </p:nvSpPr>
        <p:spPr>
          <a:xfrm>
            <a:off x="5055718" y="2361895"/>
            <a:ext cx="5239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OWNER</a:t>
            </a:r>
            <a:endParaRPr lang="en-US" sz="900" dirty="0"/>
          </a:p>
        </p:txBody>
      </p:sp>
      <p:sp>
        <p:nvSpPr>
          <p:cNvPr id="33" name="Shape 28"/>
          <p:cNvSpPr/>
          <p:nvPr/>
        </p:nvSpPr>
        <p:spPr>
          <a:xfrm>
            <a:off x="5965546" y="1809598"/>
            <a:ext cx="9144" cy="8577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34" name="Image 3" descr="preencoded.png">    </p:cNvPr>
          <p:cNvPicPr>
            <a:picLocks noChangeAspect="1"/>
          </p:cNvPicPr>
          <p:nvPr/>
        </p:nvPicPr>
        <p:blipFill>
          <a:blip r:embed="rId4"/>
          <a:srcRect l="-760" r="-760" t="0" b="0"/>
          <a:stretch/>
        </p:blipFill>
        <p:spPr>
          <a:xfrm>
            <a:off x="6590995" y="1962302"/>
            <a:ext cx="152705" cy="171907"/>
          </a:xfrm>
          <a:prstGeom prst="rect">
            <a:avLst/>
          </a:prstGeom>
        </p:spPr>
      </p:pic>
      <p:sp>
        <p:nvSpPr>
          <p:cNvPr id="35" name="Text 29"/>
          <p:cNvSpPr txBox="1"/>
          <p:nvPr/>
        </p:nvSpPr>
        <p:spPr>
          <a:xfrm>
            <a:off x="6515100" y="2210105"/>
            <a:ext cx="3913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</a:t>
            </a:r>
            <a:endParaRPr lang="en-US" sz="900" dirty="0"/>
          </a:p>
        </p:txBody>
      </p:sp>
      <p:sp>
        <p:nvSpPr>
          <p:cNvPr id="36" name="Text 30"/>
          <p:cNvSpPr txBox="1"/>
          <p:nvPr/>
        </p:nvSpPr>
        <p:spPr>
          <a:xfrm>
            <a:off x="6380683" y="2361895"/>
            <a:ext cx="6675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STEWARD</a:t>
            </a:r>
            <a:endParaRPr lang="en-US" sz="900" dirty="0"/>
          </a:p>
        </p:txBody>
      </p:sp>
      <p:sp>
        <p:nvSpPr>
          <p:cNvPr id="37" name="Shape 31"/>
          <p:cNvSpPr/>
          <p:nvPr/>
        </p:nvSpPr>
        <p:spPr>
          <a:xfrm>
            <a:off x="7360006" y="1809598"/>
            <a:ext cx="9144" cy="857707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38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975397" y="1962302"/>
            <a:ext cx="171907" cy="171907"/>
          </a:xfrm>
          <a:prstGeom prst="rect">
            <a:avLst/>
          </a:prstGeom>
        </p:spPr>
      </p:pic>
      <p:sp>
        <p:nvSpPr>
          <p:cNvPr id="39" name="Text 32"/>
          <p:cNvSpPr txBox="1"/>
          <p:nvPr/>
        </p:nvSpPr>
        <p:spPr>
          <a:xfrm>
            <a:off x="7911389" y="2210105"/>
            <a:ext cx="3913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 /</a:t>
            </a:r>
            <a:endParaRPr lang="en-US" sz="900" dirty="0"/>
          </a:p>
        </p:txBody>
      </p:sp>
      <p:sp>
        <p:nvSpPr>
          <p:cNvPr id="40" name="Text 33"/>
          <p:cNvSpPr txBox="1"/>
          <p:nvPr/>
        </p:nvSpPr>
        <p:spPr>
          <a:xfrm>
            <a:off x="7933334" y="2361895"/>
            <a:ext cx="342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</a:t>
            </a:r>
            <a:endParaRPr lang="en-US" sz="900" dirty="0"/>
          </a:p>
        </p:txBody>
      </p:sp>
      <p:sp>
        <p:nvSpPr>
          <p:cNvPr id="41" name="Shape 34"/>
          <p:cNvSpPr/>
          <p:nvPr/>
        </p:nvSpPr>
        <p:spPr>
          <a:xfrm>
            <a:off x="390449" y="3200400"/>
            <a:ext cx="8363102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2" name="Text 35"/>
          <p:cNvSpPr txBox="1"/>
          <p:nvPr/>
        </p:nvSpPr>
        <p:spPr>
          <a:xfrm>
            <a:off x="543154" y="2762402"/>
            <a:ext cx="881482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Standards &amp; Templates</a:t>
            </a:r>
            <a:endParaRPr lang="en-US" sz="1000" dirty="0"/>
          </a:p>
        </p:txBody>
      </p:sp>
      <p:sp>
        <p:nvSpPr>
          <p:cNvPr id="43" name="Shape 36"/>
          <p:cNvSpPr/>
          <p:nvPr/>
        </p:nvSpPr>
        <p:spPr>
          <a:xfrm>
            <a:off x="1783994" y="2790749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4" name="Shape 37"/>
          <p:cNvSpPr/>
          <p:nvPr/>
        </p:nvSpPr>
        <p:spPr>
          <a:xfrm>
            <a:off x="2333549" y="2790749"/>
            <a:ext cx="304495" cy="304495"/>
          </a:xfrm>
          <a:prstGeom prst="ellipse">
            <a:avLst/>
          </a:prstGeom>
          <a:solidFill>
            <a:srgbClr val="1E293B"/>
          </a:solidFill>
          <a:ln w="25400">
            <a:solidFill>
              <a:srgbClr val="1E293B"/>
            </a:solidFill>
            <a:prstDash val="solid"/>
          </a:ln>
        </p:spPr>
      </p:sp>
      <p:sp>
        <p:nvSpPr>
          <p:cNvPr id="45" name="Text 38"/>
          <p:cNvSpPr txBox="1"/>
          <p:nvPr/>
        </p:nvSpPr>
        <p:spPr>
          <a:xfrm>
            <a:off x="2435962" y="2842870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endParaRPr lang="en-US" sz="1000" dirty="0"/>
          </a:p>
        </p:txBody>
      </p:sp>
      <p:sp>
        <p:nvSpPr>
          <p:cNvPr id="46" name="Shape 39"/>
          <p:cNvSpPr/>
          <p:nvPr/>
        </p:nvSpPr>
        <p:spPr>
          <a:xfrm>
            <a:off x="3178454" y="2790749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7" name="Shape 40"/>
          <p:cNvSpPr/>
          <p:nvPr/>
        </p:nvSpPr>
        <p:spPr>
          <a:xfrm>
            <a:off x="3727094" y="2790749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sp>
        <p:nvSpPr>
          <p:cNvPr id="48" name="Text 41"/>
          <p:cNvSpPr txBox="1"/>
          <p:nvPr/>
        </p:nvSpPr>
        <p:spPr>
          <a:xfrm>
            <a:off x="3860597" y="2842870"/>
            <a:ext cx="1389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1000" dirty="0"/>
          </a:p>
        </p:txBody>
      </p:sp>
      <p:sp>
        <p:nvSpPr>
          <p:cNvPr id="49" name="Shape 42"/>
          <p:cNvSpPr/>
          <p:nvPr/>
        </p:nvSpPr>
        <p:spPr>
          <a:xfrm>
            <a:off x="4572000" y="2790749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0" name="Shape 43"/>
          <p:cNvSpPr/>
          <p:nvPr/>
        </p:nvSpPr>
        <p:spPr>
          <a:xfrm>
            <a:off x="5121554" y="2790749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B5CF6"/>
            </a:solidFill>
            <a:prstDash val="solid"/>
          </a:ln>
        </p:spPr>
      </p:sp>
      <p:sp>
        <p:nvSpPr>
          <p:cNvPr id="51" name="Text 44"/>
          <p:cNvSpPr txBox="1"/>
          <p:nvPr/>
        </p:nvSpPr>
        <p:spPr>
          <a:xfrm>
            <a:off x="5223967" y="2842870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8B5C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1000" dirty="0"/>
          </a:p>
        </p:txBody>
      </p:sp>
      <p:sp>
        <p:nvSpPr>
          <p:cNvPr id="52" name="Shape 45"/>
          <p:cNvSpPr/>
          <p:nvPr/>
        </p:nvSpPr>
        <p:spPr>
          <a:xfrm>
            <a:off x="7360006" y="2790749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3" name="Shape 46"/>
          <p:cNvSpPr/>
          <p:nvPr/>
        </p:nvSpPr>
        <p:spPr>
          <a:xfrm>
            <a:off x="7908646" y="2790749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B5CF6"/>
            </a:solidFill>
            <a:prstDash val="solid"/>
          </a:ln>
        </p:spPr>
      </p:sp>
      <p:sp>
        <p:nvSpPr>
          <p:cNvPr id="54" name="Text 47"/>
          <p:cNvSpPr txBox="1"/>
          <p:nvPr/>
        </p:nvSpPr>
        <p:spPr>
          <a:xfrm>
            <a:off x="8011973" y="2842870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8B5C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1000" dirty="0"/>
          </a:p>
        </p:txBody>
      </p:sp>
      <p:sp>
        <p:nvSpPr>
          <p:cNvPr id="55" name="Shape 48"/>
          <p:cNvSpPr/>
          <p:nvPr/>
        </p:nvSpPr>
        <p:spPr>
          <a:xfrm>
            <a:off x="390449" y="3733495"/>
            <a:ext cx="8363102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6" name="Text 49"/>
          <p:cNvSpPr txBox="1"/>
          <p:nvPr/>
        </p:nvSpPr>
        <p:spPr>
          <a:xfrm>
            <a:off x="543154" y="3386023"/>
            <a:ext cx="10625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Contracts</a:t>
            </a:r>
            <a:endParaRPr lang="en-US" sz="1000" dirty="0"/>
          </a:p>
        </p:txBody>
      </p:sp>
      <p:sp>
        <p:nvSpPr>
          <p:cNvPr id="57" name="Shape 50"/>
          <p:cNvSpPr/>
          <p:nvPr/>
        </p:nvSpPr>
        <p:spPr>
          <a:xfrm>
            <a:off x="3178454" y="3319272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8" name="Shape 51"/>
          <p:cNvSpPr/>
          <p:nvPr/>
        </p:nvSpPr>
        <p:spPr>
          <a:xfrm>
            <a:off x="3727094" y="3319272"/>
            <a:ext cx="304495" cy="304495"/>
          </a:xfrm>
          <a:prstGeom prst="ellipse">
            <a:avLst/>
          </a:prstGeom>
          <a:solidFill>
            <a:srgbClr val="3B82F6"/>
          </a:solidFill>
          <a:ln w="25400">
            <a:solidFill>
              <a:srgbClr val="3B82F6"/>
            </a:solidFill>
            <a:prstDash val="solid"/>
          </a:ln>
        </p:spPr>
      </p:sp>
      <p:sp>
        <p:nvSpPr>
          <p:cNvPr id="59" name="Text 52"/>
          <p:cNvSpPr txBox="1"/>
          <p:nvPr/>
        </p:nvSpPr>
        <p:spPr>
          <a:xfrm>
            <a:off x="3835908" y="3372307"/>
            <a:ext cx="195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endParaRPr lang="en-US" sz="1000" dirty="0"/>
          </a:p>
        </p:txBody>
      </p:sp>
      <p:sp>
        <p:nvSpPr>
          <p:cNvPr id="60" name="Shape 53"/>
          <p:cNvSpPr/>
          <p:nvPr/>
        </p:nvSpPr>
        <p:spPr>
          <a:xfrm>
            <a:off x="4572000" y="3319272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1" name="Shape 54"/>
          <p:cNvSpPr/>
          <p:nvPr/>
        </p:nvSpPr>
        <p:spPr>
          <a:xfrm>
            <a:off x="5121554" y="3319272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B5CF6"/>
            </a:solidFill>
            <a:prstDash val="solid"/>
          </a:ln>
        </p:spPr>
      </p:sp>
      <p:sp>
        <p:nvSpPr>
          <p:cNvPr id="62" name="Text 55"/>
          <p:cNvSpPr txBox="1"/>
          <p:nvPr/>
        </p:nvSpPr>
        <p:spPr>
          <a:xfrm>
            <a:off x="5223967" y="3372307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8B5C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1000" dirty="0"/>
          </a:p>
        </p:txBody>
      </p:sp>
      <p:sp>
        <p:nvSpPr>
          <p:cNvPr id="63" name="Shape 56"/>
          <p:cNvSpPr/>
          <p:nvPr/>
        </p:nvSpPr>
        <p:spPr>
          <a:xfrm>
            <a:off x="5965546" y="3319272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4" name="Shape 57"/>
          <p:cNvSpPr/>
          <p:nvPr/>
        </p:nvSpPr>
        <p:spPr>
          <a:xfrm>
            <a:off x="6515100" y="3319272"/>
            <a:ext cx="304495" cy="304495"/>
          </a:xfrm>
          <a:prstGeom prst="ellipse">
            <a:avLst/>
          </a:prstGeom>
          <a:solidFill>
            <a:srgbClr val="1E293B"/>
          </a:solidFill>
          <a:ln w="25400">
            <a:solidFill>
              <a:srgbClr val="1E293B"/>
            </a:solidFill>
            <a:prstDash val="solid"/>
          </a:ln>
        </p:spPr>
      </p:sp>
      <p:sp>
        <p:nvSpPr>
          <p:cNvPr id="65" name="Text 58"/>
          <p:cNvSpPr txBox="1"/>
          <p:nvPr/>
        </p:nvSpPr>
        <p:spPr>
          <a:xfrm>
            <a:off x="6617513" y="3372307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endParaRPr lang="en-US" sz="1000" dirty="0"/>
          </a:p>
        </p:txBody>
      </p:sp>
      <p:sp>
        <p:nvSpPr>
          <p:cNvPr id="66" name="Shape 59"/>
          <p:cNvSpPr/>
          <p:nvPr/>
        </p:nvSpPr>
        <p:spPr>
          <a:xfrm>
            <a:off x="7360006" y="3319272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7" name="Shape 60"/>
          <p:cNvSpPr/>
          <p:nvPr/>
        </p:nvSpPr>
        <p:spPr>
          <a:xfrm>
            <a:off x="7908646" y="3319272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sp>
        <p:nvSpPr>
          <p:cNvPr id="68" name="Text 61"/>
          <p:cNvSpPr txBox="1"/>
          <p:nvPr/>
        </p:nvSpPr>
        <p:spPr>
          <a:xfrm>
            <a:off x="8042148" y="3372307"/>
            <a:ext cx="1389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1000" dirty="0"/>
          </a:p>
        </p:txBody>
      </p:sp>
      <p:sp>
        <p:nvSpPr>
          <p:cNvPr id="69" name="Shape 62"/>
          <p:cNvSpPr/>
          <p:nvPr/>
        </p:nvSpPr>
        <p:spPr>
          <a:xfrm>
            <a:off x="390449" y="4267505"/>
            <a:ext cx="8363102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70" name="Text 63"/>
          <p:cNvSpPr txBox="1"/>
          <p:nvPr/>
        </p:nvSpPr>
        <p:spPr>
          <a:xfrm>
            <a:off x="543154" y="3919118"/>
            <a:ext cx="10341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Pipelines</a:t>
            </a:r>
            <a:endParaRPr lang="en-US" sz="1000" dirty="0"/>
          </a:p>
        </p:txBody>
      </p:sp>
      <p:sp>
        <p:nvSpPr>
          <p:cNvPr id="71" name="Shape 64"/>
          <p:cNvSpPr/>
          <p:nvPr/>
        </p:nvSpPr>
        <p:spPr>
          <a:xfrm>
            <a:off x="1783994" y="3853282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72" name="Shape 65"/>
          <p:cNvSpPr/>
          <p:nvPr/>
        </p:nvSpPr>
        <p:spPr>
          <a:xfrm>
            <a:off x="2333549" y="3853282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B5CF6"/>
            </a:solidFill>
            <a:prstDash val="solid"/>
          </a:ln>
        </p:spPr>
      </p:sp>
      <p:sp>
        <p:nvSpPr>
          <p:cNvPr id="73" name="Text 66"/>
          <p:cNvSpPr txBox="1"/>
          <p:nvPr/>
        </p:nvSpPr>
        <p:spPr>
          <a:xfrm>
            <a:off x="2436876" y="3905402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8B5C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1000" dirty="0"/>
          </a:p>
        </p:txBody>
      </p:sp>
      <p:sp>
        <p:nvSpPr>
          <p:cNvPr id="74" name="Shape 67"/>
          <p:cNvSpPr/>
          <p:nvPr/>
        </p:nvSpPr>
        <p:spPr>
          <a:xfrm>
            <a:off x="3178454" y="3853282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75" name="Shape 68"/>
          <p:cNvSpPr/>
          <p:nvPr/>
        </p:nvSpPr>
        <p:spPr>
          <a:xfrm>
            <a:off x="3727094" y="3853282"/>
            <a:ext cx="304495" cy="304495"/>
          </a:xfrm>
          <a:prstGeom prst="ellipse">
            <a:avLst/>
          </a:prstGeom>
          <a:solidFill>
            <a:srgbClr val="3B82F6"/>
          </a:solidFill>
          <a:ln w="25400">
            <a:solidFill>
              <a:srgbClr val="3B82F6"/>
            </a:solidFill>
            <a:prstDash val="solid"/>
          </a:ln>
        </p:spPr>
      </p:sp>
      <p:sp>
        <p:nvSpPr>
          <p:cNvPr id="76" name="Text 69"/>
          <p:cNvSpPr txBox="1"/>
          <p:nvPr/>
        </p:nvSpPr>
        <p:spPr>
          <a:xfrm>
            <a:off x="3835908" y="3905402"/>
            <a:ext cx="195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endParaRPr lang="en-US" sz="1000" dirty="0"/>
          </a:p>
        </p:txBody>
      </p:sp>
      <p:sp>
        <p:nvSpPr>
          <p:cNvPr id="77" name="Shape 70"/>
          <p:cNvSpPr/>
          <p:nvPr/>
        </p:nvSpPr>
        <p:spPr>
          <a:xfrm>
            <a:off x="4572000" y="3853282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78" name="Shape 71"/>
          <p:cNvSpPr/>
          <p:nvPr/>
        </p:nvSpPr>
        <p:spPr>
          <a:xfrm>
            <a:off x="5121554" y="3853282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sp>
        <p:nvSpPr>
          <p:cNvPr id="79" name="Text 72"/>
          <p:cNvSpPr txBox="1"/>
          <p:nvPr/>
        </p:nvSpPr>
        <p:spPr>
          <a:xfrm>
            <a:off x="5255057" y="3905402"/>
            <a:ext cx="1389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1000" dirty="0"/>
          </a:p>
        </p:txBody>
      </p:sp>
      <p:sp>
        <p:nvSpPr>
          <p:cNvPr id="80" name="Shape 73"/>
          <p:cNvSpPr/>
          <p:nvPr/>
        </p:nvSpPr>
        <p:spPr>
          <a:xfrm>
            <a:off x="390449" y="4800600"/>
            <a:ext cx="8363102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81" name="Shape 74"/>
          <p:cNvSpPr/>
          <p:nvPr/>
        </p:nvSpPr>
        <p:spPr>
          <a:xfrm>
            <a:off x="390449" y="4276649"/>
            <a:ext cx="38405" cy="533095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2" name="Text 75"/>
          <p:cNvSpPr txBox="1"/>
          <p:nvPr/>
        </p:nvSpPr>
        <p:spPr>
          <a:xfrm>
            <a:off x="543154" y="4362602"/>
            <a:ext cx="102412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Tests &amp; SLOs</a:t>
            </a:r>
            <a:endParaRPr lang="en-US" sz="1000" dirty="0"/>
          </a:p>
        </p:txBody>
      </p:sp>
      <p:sp>
        <p:nvSpPr>
          <p:cNvPr id="83" name="Shape 76"/>
          <p:cNvSpPr/>
          <p:nvPr/>
        </p:nvSpPr>
        <p:spPr>
          <a:xfrm>
            <a:off x="3178454" y="4390949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84" name="Shape 77"/>
          <p:cNvSpPr/>
          <p:nvPr/>
        </p:nvSpPr>
        <p:spPr>
          <a:xfrm>
            <a:off x="3727094" y="4390949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B5CF6"/>
            </a:solidFill>
            <a:prstDash val="solid"/>
          </a:ln>
        </p:spPr>
      </p:sp>
      <p:sp>
        <p:nvSpPr>
          <p:cNvPr id="85" name="Text 78"/>
          <p:cNvSpPr txBox="1"/>
          <p:nvPr/>
        </p:nvSpPr>
        <p:spPr>
          <a:xfrm>
            <a:off x="3830422" y="4443070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8B5C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1000" dirty="0"/>
          </a:p>
        </p:txBody>
      </p:sp>
      <p:sp>
        <p:nvSpPr>
          <p:cNvPr id="86" name="Shape 79"/>
          <p:cNvSpPr/>
          <p:nvPr/>
        </p:nvSpPr>
        <p:spPr>
          <a:xfrm>
            <a:off x="4572000" y="4390949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87" name="Shape 80"/>
          <p:cNvSpPr/>
          <p:nvPr/>
        </p:nvSpPr>
        <p:spPr>
          <a:xfrm>
            <a:off x="5121554" y="4390949"/>
            <a:ext cx="304495" cy="304495"/>
          </a:xfrm>
          <a:prstGeom prst="ellipse">
            <a:avLst/>
          </a:prstGeom>
          <a:solidFill>
            <a:srgbClr val="3B82F6"/>
          </a:solidFill>
          <a:ln w="25400">
            <a:solidFill>
              <a:srgbClr val="3B82F6"/>
            </a:solidFill>
            <a:prstDash val="solid"/>
          </a:ln>
        </p:spPr>
      </p:sp>
      <p:sp>
        <p:nvSpPr>
          <p:cNvPr id="88" name="Text 81"/>
          <p:cNvSpPr txBox="1"/>
          <p:nvPr/>
        </p:nvSpPr>
        <p:spPr>
          <a:xfrm>
            <a:off x="5229454" y="4443070"/>
            <a:ext cx="195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endParaRPr lang="en-US" sz="1000" dirty="0"/>
          </a:p>
        </p:txBody>
      </p:sp>
      <p:sp>
        <p:nvSpPr>
          <p:cNvPr id="89" name="Shape 82"/>
          <p:cNvSpPr/>
          <p:nvPr/>
        </p:nvSpPr>
        <p:spPr>
          <a:xfrm>
            <a:off x="5965546" y="4390949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90" name="Shape 83"/>
          <p:cNvSpPr/>
          <p:nvPr/>
        </p:nvSpPr>
        <p:spPr>
          <a:xfrm>
            <a:off x="6515100" y="4390949"/>
            <a:ext cx="304495" cy="304495"/>
          </a:xfrm>
          <a:prstGeom prst="ellipse">
            <a:avLst/>
          </a:prstGeom>
          <a:solidFill>
            <a:srgbClr val="1E293B"/>
          </a:solidFill>
          <a:ln w="25400">
            <a:solidFill>
              <a:srgbClr val="1E293B"/>
            </a:solidFill>
            <a:prstDash val="solid"/>
          </a:ln>
        </p:spPr>
      </p:sp>
      <p:sp>
        <p:nvSpPr>
          <p:cNvPr id="91" name="Text 84"/>
          <p:cNvSpPr txBox="1"/>
          <p:nvPr/>
        </p:nvSpPr>
        <p:spPr>
          <a:xfrm>
            <a:off x="6617513" y="4443070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endParaRPr lang="en-US" sz="1000" dirty="0"/>
          </a:p>
        </p:txBody>
      </p:sp>
      <p:sp>
        <p:nvSpPr>
          <p:cNvPr id="92" name="Shape 85"/>
          <p:cNvSpPr/>
          <p:nvPr/>
        </p:nvSpPr>
        <p:spPr>
          <a:xfrm>
            <a:off x="390449" y="5333695"/>
            <a:ext cx="8363102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93" name="Text 86"/>
          <p:cNvSpPr txBox="1"/>
          <p:nvPr/>
        </p:nvSpPr>
        <p:spPr>
          <a:xfrm>
            <a:off x="543154" y="4895698"/>
            <a:ext cx="719633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&amp; Respond</a:t>
            </a:r>
            <a:endParaRPr lang="en-US" sz="1000" dirty="0"/>
          </a:p>
        </p:txBody>
      </p:sp>
      <p:sp>
        <p:nvSpPr>
          <p:cNvPr id="94" name="Shape 87"/>
          <p:cNvSpPr/>
          <p:nvPr/>
        </p:nvSpPr>
        <p:spPr>
          <a:xfrm>
            <a:off x="1783994" y="4924044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95" name="Shape 88"/>
          <p:cNvSpPr/>
          <p:nvPr/>
        </p:nvSpPr>
        <p:spPr>
          <a:xfrm>
            <a:off x="2333549" y="4924044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sp>
        <p:nvSpPr>
          <p:cNvPr id="96" name="Text 89"/>
          <p:cNvSpPr txBox="1"/>
          <p:nvPr/>
        </p:nvSpPr>
        <p:spPr>
          <a:xfrm>
            <a:off x="2467051" y="4977079"/>
            <a:ext cx="1389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1000" dirty="0"/>
          </a:p>
        </p:txBody>
      </p:sp>
      <p:sp>
        <p:nvSpPr>
          <p:cNvPr id="97" name="Shape 90"/>
          <p:cNvSpPr/>
          <p:nvPr/>
        </p:nvSpPr>
        <p:spPr>
          <a:xfrm>
            <a:off x="3178454" y="4924044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98" name="Shape 91"/>
          <p:cNvSpPr/>
          <p:nvPr/>
        </p:nvSpPr>
        <p:spPr>
          <a:xfrm>
            <a:off x="3727094" y="4924044"/>
            <a:ext cx="304495" cy="304495"/>
          </a:xfrm>
          <a:prstGeom prst="ellipse">
            <a:avLst/>
          </a:prstGeom>
          <a:solidFill>
            <a:srgbClr val="3B82F6"/>
          </a:solidFill>
          <a:ln w="25400">
            <a:solidFill>
              <a:srgbClr val="3B82F6"/>
            </a:solidFill>
            <a:prstDash val="solid"/>
          </a:ln>
        </p:spPr>
      </p:sp>
      <p:sp>
        <p:nvSpPr>
          <p:cNvPr id="99" name="Text 92"/>
          <p:cNvSpPr txBox="1"/>
          <p:nvPr/>
        </p:nvSpPr>
        <p:spPr>
          <a:xfrm>
            <a:off x="3835908" y="4977079"/>
            <a:ext cx="195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endParaRPr lang="en-US" sz="1000" dirty="0"/>
          </a:p>
        </p:txBody>
      </p:sp>
      <p:sp>
        <p:nvSpPr>
          <p:cNvPr id="100" name="Shape 93"/>
          <p:cNvSpPr/>
          <p:nvPr/>
        </p:nvSpPr>
        <p:spPr>
          <a:xfrm>
            <a:off x="4572000" y="4924044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01" name="Shape 94"/>
          <p:cNvSpPr/>
          <p:nvPr/>
        </p:nvSpPr>
        <p:spPr>
          <a:xfrm>
            <a:off x="5121554" y="4924044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B5CF6"/>
            </a:solidFill>
            <a:prstDash val="solid"/>
          </a:ln>
        </p:spPr>
      </p:sp>
      <p:sp>
        <p:nvSpPr>
          <p:cNvPr id="102" name="Text 95"/>
          <p:cNvSpPr txBox="1"/>
          <p:nvPr/>
        </p:nvSpPr>
        <p:spPr>
          <a:xfrm>
            <a:off x="5223967" y="4977079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8B5C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1000" dirty="0"/>
          </a:p>
        </p:txBody>
      </p:sp>
      <p:sp>
        <p:nvSpPr>
          <p:cNvPr id="103" name="Shape 96"/>
          <p:cNvSpPr/>
          <p:nvPr/>
        </p:nvSpPr>
        <p:spPr>
          <a:xfrm>
            <a:off x="390449" y="5867705"/>
            <a:ext cx="8363102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04" name="Text 97"/>
          <p:cNvSpPr txBox="1"/>
          <p:nvPr/>
        </p:nvSpPr>
        <p:spPr>
          <a:xfrm>
            <a:off x="543154" y="5429707"/>
            <a:ext cx="1004926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&amp; Access</a:t>
            </a:r>
            <a:endParaRPr lang="en-US" sz="1000" dirty="0"/>
          </a:p>
        </p:txBody>
      </p:sp>
      <p:sp>
        <p:nvSpPr>
          <p:cNvPr id="105" name="Shape 98"/>
          <p:cNvSpPr/>
          <p:nvPr/>
        </p:nvSpPr>
        <p:spPr>
          <a:xfrm>
            <a:off x="1783994" y="5458054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06" name="Shape 99"/>
          <p:cNvSpPr/>
          <p:nvPr/>
        </p:nvSpPr>
        <p:spPr>
          <a:xfrm>
            <a:off x="2333549" y="5458054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B5CF6"/>
            </a:solidFill>
            <a:prstDash val="solid"/>
          </a:ln>
        </p:spPr>
      </p:sp>
      <p:sp>
        <p:nvSpPr>
          <p:cNvPr id="107" name="Text 100"/>
          <p:cNvSpPr txBox="1"/>
          <p:nvPr/>
        </p:nvSpPr>
        <p:spPr>
          <a:xfrm>
            <a:off x="2436876" y="5510174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8B5C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1000" dirty="0"/>
          </a:p>
        </p:txBody>
      </p:sp>
      <p:sp>
        <p:nvSpPr>
          <p:cNvPr id="108" name="Shape 101"/>
          <p:cNvSpPr/>
          <p:nvPr/>
        </p:nvSpPr>
        <p:spPr>
          <a:xfrm>
            <a:off x="3178454" y="5458054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09" name="Shape 102"/>
          <p:cNvSpPr/>
          <p:nvPr/>
        </p:nvSpPr>
        <p:spPr>
          <a:xfrm>
            <a:off x="3727094" y="5458054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sp>
        <p:nvSpPr>
          <p:cNvPr id="110" name="Text 103"/>
          <p:cNvSpPr txBox="1"/>
          <p:nvPr/>
        </p:nvSpPr>
        <p:spPr>
          <a:xfrm>
            <a:off x="3860597" y="5510174"/>
            <a:ext cx="1389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1000" dirty="0"/>
          </a:p>
        </p:txBody>
      </p:sp>
      <p:sp>
        <p:nvSpPr>
          <p:cNvPr id="111" name="Shape 104"/>
          <p:cNvSpPr/>
          <p:nvPr/>
        </p:nvSpPr>
        <p:spPr>
          <a:xfrm>
            <a:off x="4572000" y="5458054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12" name="Shape 105"/>
          <p:cNvSpPr/>
          <p:nvPr/>
        </p:nvSpPr>
        <p:spPr>
          <a:xfrm>
            <a:off x="5121554" y="5458054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sp>
        <p:nvSpPr>
          <p:cNvPr id="113" name="Text 106"/>
          <p:cNvSpPr txBox="1"/>
          <p:nvPr/>
        </p:nvSpPr>
        <p:spPr>
          <a:xfrm>
            <a:off x="5255057" y="5510174"/>
            <a:ext cx="1389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1000" dirty="0"/>
          </a:p>
        </p:txBody>
      </p:sp>
      <p:sp>
        <p:nvSpPr>
          <p:cNvPr id="114" name="Shape 107"/>
          <p:cNvSpPr/>
          <p:nvPr/>
        </p:nvSpPr>
        <p:spPr>
          <a:xfrm>
            <a:off x="5965546" y="5458054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15" name="Shape 108"/>
          <p:cNvSpPr/>
          <p:nvPr/>
        </p:nvSpPr>
        <p:spPr>
          <a:xfrm>
            <a:off x="6515100" y="5458054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B5CF6"/>
            </a:solidFill>
            <a:prstDash val="solid"/>
          </a:ln>
        </p:spPr>
      </p:sp>
      <p:sp>
        <p:nvSpPr>
          <p:cNvPr id="116" name="Text 109"/>
          <p:cNvSpPr txBox="1"/>
          <p:nvPr/>
        </p:nvSpPr>
        <p:spPr>
          <a:xfrm>
            <a:off x="6617513" y="5510174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8B5C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1000" dirty="0"/>
          </a:p>
        </p:txBody>
      </p:sp>
      <p:sp>
        <p:nvSpPr>
          <p:cNvPr id="117" name="Shape 110"/>
          <p:cNvSpPr/>
          <p:nvPr/>
        </p:nvSpPr>
        <p:spPr>
          <a:xfrm>
            <a:off x="7360006" y="5458054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18" name="Shape 111"/>
          <p:cNvSpPr/>
          <p:nvPr/>
        </p:nvSpPr>
        <p:spPr>
          <a:xfrm>
            <a:off x="7908646" y="5458054"/>
            <a:ext cx="304495" cy="304495"/>
          </a:xfrm>
          <a:prstGeom prst="ellipse">
            <a:avLst/>
          </a:prstGeom>
          <a:solidFill>
            <a:srgbClr val="1E293B"/>
          </a:solidFill>
          <a:ln w="25400">
            <a:solidFill>
              <a:srgbClr val="1E293B"/>
            </a:solidFill>
            <a:prstDash val="solid"/>
          </a:ln>
        </p:spPr>
      </p:sp>
      <p:sp>
        <p:nvSpPr>
          <p:cNvPr id="119" name="Text 112"/>
          <p:cNvSpPr txBox="1"/>
          <p:nvPr/>
        </p:nvSpPr>
        <p:spPr>
          <a:xfrm>
            <a:off x="8011058" y="5510174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endParaRPr lang="en-US" sz="1000" dirty="0"/>
          </a:p>
        </p:txBody>
      </p:sp>
      <p:sp>
        <p:nvSpPr>
          <p:cNvPr id="120" name="Text 113"/>
          <p:cNvSpPr txBox="1"/>
          <p:nvPr/>
        </p:nvSpPr>
        <p:spPr>
          <a:xfrm>
            <a:off x="543154" y="6057900"/>
            <a:ext cx="10625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Evidence</a:t>
            </a:r>
            <a:endParaRPr lang="en-US" sz="1000" dirty="0"/>
          </a:p>
        </p:txBody>
      </p:sp>
      <p:sp>
        <p:nvSpPr>
          <p:cNvPr id="121" name="Shape 114"/>
          <p:cNvSpPr/>
          <p:nvPr/>
        </p:nvSpPr>
        <p:spPr>
          <a:xfrm>
            <a:off x="1783994" y="5991149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22" name="Shape 115"/>
          <p:cNvSpPr/>
          <p:nvPr/>
        </p:nvSpPr>
        <p:spPr>
          <a:xfrm>
            <a:off x="2333549" y="5991149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sp>
        <p:nvSpPr>
          <p:cNvPr id="123" name="Text 116"/>
          <p:cNvSpPr txBox="1"/>
          <p:nvPr/>
        </p:nvSpPr>
        <p:spPr>
          <a:xfrm>
            <a:off x="2467051" y="6043270"/>
            <a:ext cx="1389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1000" dirty="0"/>
          </a:p>
        </p:txBody>
      </p:sp>
      <p:sp>
        <p:nvSpPr>
          <p:cNvPr id="124" name="Shape 117"/>
          <p:cNvSpPr/>
          <p:nvPr/>
        </p:nvSpPr>
        <p:spPr>
          <a:xfrm>
            <a:off x="3178454" y="5991149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25" name="Shape 118"/>
          <p:cNvSpPr/>
          <p:nvPr/>
        </p:nvSpPr>
        <p:spPr>
          <a:xfrm>
            <a:off x="3727094" y="5991149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B5CF6"/>
            </a:solidFill>
            <a:prstDash val="solid"/>
          </a:ln>
        </p:spPr>
      </p:sp>
      <p:sp>
        <p:nvSpPr>
          <p:cNvPr id="126" name="Text 119"/>
          <p:cNvSpPr txBox="1"/>
          <p:nvPr/>
        </p:nvSpPr>
        <p:spPr>
          <a:xfrm>
            <a:off x="3830422" y="6043270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8B5C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1000" dirty="0"/>
          </a:p>
        </p:txBody>
      </p:sp>
      <p:sp>
        <p:nvSpPr>
          <p:cNvPr id="127" name="Shape 120"/>
          <p:cNvSpPr/>
          <p:nvPr/>
        </p:nvSpPr>
        <p:spPr>
          <a:xfrm>
            <a:off x="4572000" y="5991149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28" name="Shape 121"/>
          <p:cNvSpPr/>
          <p:nvPr/>
        </p:nvSpPr>
        <p:spPr>
          <a:xfrm>
            <a:off x="5121554" y="5991149"/>
            <a:ext cx="304495" cy="304495"/>
          </a:xfrm>
          <a:prstGeom prst="ellipse">
            <a:avLst/>
          </a:prstGeom>
          <a:solidFill>
            <a:srgbClr val="3B82F6"/>
          </a:solidFill>
          <a:ln w="25400">
            <a:solidFill>
              <a:srgbClr val="3B82F6"/>
            </a:solidFill>
            <a:prstDash val="solid"/>
          </a:ln>
        </p:spPr>
      </p:sp>
      <p:sp>
        <p:nvSpPr>
          <p:cNvPr id="129" name="Text 122"/>
          <p:cNvSpPr txBox="1"/>
          <p:nvPr/>
        </p:nvSpPr>
        <p:spPr>
          <a:xfrm>
            <a:off x="5229454" y="6043270"/>
            <a:ext cx="195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endParaRPr lang="en-US" sz="1000" dirty="0"/>
          </a:p>
        </p:txBody>
      </p:sp>
      <p:sp>
        <p:nvSpPr>
          <p:cNvPr id="130" name="Shape 123"/>
          <p:cNvSpPr/>
          <p:nvPr/>
        </p:nvSpPr>
        <p:spPr>
          <a:xfrm>
            <a:off x="7360006" y="5991149"/>
            <a:ext cx="91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31" name="Shape 124"/>
          <p:cNvSpPr/>
          <p:nvPr/>
        </p:nvSpPr>
        <p:spPr>
          <a:xfrm>
            <a:off x="7908646" y="5991149"/>
            <a:ext cx="304495" cy="304495"/>
          </a:xfrm>
          <a:prstGeom prst="ellipse">
            <a:avLst/>
          </a:prstGeom>
          <a:solidFill>
            <a:srgbClr val="1E293B"/>
          </a:solidFill>
          <a:ln w="25400">
            <a:solidFill>
              <a:srgbClr val="1E293B"/>
            </a:solidFill>
            <a:prstDash val="solid"/>
          </a:ln>
        </p:spPr>
      </p:sp>
      <p:sp>
        <p:nvSpPr>
          <p:cNvPr id="132" name="Text 125"/>
          <p:cNvSpPr txBox="1"/>
          <p:nvPr/>
        </p:nvSpPr>
        <p:spPr>
          <a:xfrm>
            <a:off x="8011058" y="6043270"/>
            <a:ext cx="204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endParaRPr lang="en-US" sz="1000" dirty="0"/>
          </a:p>
        </p:txBody>
      </p:sp>
      <p:sp>
        <p:nvSpPr>
          <p:cNvPr id="133" name="Shape 126"/>
          <p:cNvSpPr/>
          <p:nvPr/>
        </p:nvSpPr>
        <p:spPr>
          <a:xfrm>
            <a:off x="9258300" y="2333549"/>
            <a:ext cx="23618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34" name="Text 127"/>
          <p:cNvSpPr txBox="1"/>
          <p:nvPr/>
        </p:nvSpPr>
        <p:spPr>
          <a:xfrm>
            <a:off x="9258300" y="2018995"/>
            <a:ext cx="17675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Rituals</a:t>
            </a:r>
            <a:endParaRPr lang="en-US" sz="1300" dirty="0"/>
          </a:p>
        </p:txBody>
      </p:sp>
      <p:sp>
        <p:nvSpPr>
          <p:cNvPr id="135" name="Text 128"/>
          <p:cNvSpPr txBox="1"/>
          <p:nvPr/>
        </p:nvSpPr>
        <p:spPr>
          <a:xfrm>
            <a:off x="9258300" y="2505456"/>
            <a:ext cx="10625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93C5F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Review</a:t>
            </a:r>
            <a:endParaRPr lang="en-US" sz="1000" dirty="0"/>
          </a:p>
        </p:txBody>
      </p:sp>
      <p:sp>
        <p:nvSpPr>
          <p:cNvPr id="136" name="Text 129"/>
          <p:cNvSpPr txBox="1"/>
          <p:nvPr/>
        </p:nvSpPr>
        <p:spPr>
          <a:xfrm>
            <a:off x="11149279" y="2514600"/>
            <a:ext cx="4864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Weekly</a:t>
            </a:r>
            <a:endParaRPr lang="en-US" sz="900" dirty="0"/>
          </a:p>
        </p:txBody>
      </p:sp>
      <p:sp>
        <p:nvSpPr>
          <p:cNvPr id="137" name="Text 130"/>
          <p:cNvSpPr txBox="1"/>
          <p:nvPr/>
        </p:nvSpPr>
        <p:spPr>
          <a:xfrm>
            <a:off x="9258300" y="2743200"/>
            <a:ext cx="2238451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&amp; QE validate schema changes before dev begins.</a:t>
            </a:r>
            <a:endParaRPr lang="en-US" sz="900" dirty="0"/>
          </a:p>
        </p:txBody>
      </p:sp>
      <p:sp>
        <p:nvSpPr>
          <p:cNvPr id="138" name="Text 131"/>
          <p:cNvSpPr txBox="1"/>
          <p:nvPr/>
        </p:nvSpPr>
        <p:spPr>
          <a:xfrm>
            <a:off x="9258300" y="3295498"/>
            <a:ext cx="9573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 Gate</a:t>
            </a:r>
            <a:endParaRPr lang="en-US" sz="1000" dirty="0"/>
          </a:p>
        </p:txBody>
      </p:sp>
      <p:sp>
        <p:nvSpPr>
          <p:cNvPr id="139" name="Text 132"/>
          <p:cNvSpPr txBox="1"/>
          <p:nvPr/>
        </p:nvSpPr>
        <p:spPr>
          <a:xfrm>
            <a:off x="11183112" y="3305556"/>
            <a:ext cx="4480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PR</a:t>
            </a:r>
            <a:endParaRPr lang="en-US" sz="900" dirty="0"/>
          </a:p>
        </p:txBody>
      </p:sp>
      <p:sp>
        <p:nvSpPr>
          <p:cNvPr id="140" name="Text 133"/>
          <p:cNvSpPr txBox="1"/>
          <p:nvPr/>
        </p:nvSpPr>
        <p:spPr>
          <a:xfrm>
            <a:off x="9258300" y="3534156"/>
            <a:ext cx="2438705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blocking on failed contract tests or PII scan.</a:t>
            </a:r>
            <a:endParaRPr lang="en-US" sz="900" dirty="0"/>
          </a:p>
        </p:txBody>
      </p:sp>
      <p:sp>
        <p:nvSpPr>
          <p:cNvPr id="141" name="Text 134"/>
          <p:cNvSpPr txBox="1"/>
          <p:nvPr/>
        </p:nvSpPr>
        <p:spPr>
          <a:xfrm>
            <a:off x="9258300" y="4086454"/>
            <a:ext cx="8906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C4B5F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RCA</a:t>
            </a:r>
            <a:endParaRPr lang="en-US" sz="1000" dirty="0"/>
          </a:p>
        </p:txBody>
      </p:sp>
      <p:sp>
        <p:nvSpPr>
          <p:cNvPr id="142" name="Text 135"/>
          <p:cNvSpPr txBox="1"/>
          <p:nvPr/>
        </p:nvSpPr>
        <p:spPr>
          <a:xfrm>
            <a:off x="11091672" y="4095598"/>
            <a:ext cx="5431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Post-Inc</a:t>
            </a:r>
            <a:endParaRPr lang="en-US" sz="900" dirty="0"/>
          </a:p>
        </p:txBody>
      </p:sp>
      <p:sp>
        <p:nvSpPr>
          <p:cNvPr id="143" name="Text 136"/>
          <p:cNvSpPr txBox="1"/>
          <p:nvPr/>
        </p:nvSpPr>
        <p:spPr>
          <a:xfrm>
            <a:off x="9258300" y="4324198"/>
            <a:ext cx="2448763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Blameless retrospective for any Sev1/2 data quality incident.</a:t>
            </a:r>
            <a:endParaRPr lang="en-US" sz="900" dirty="0"/>
          </a:p>
        </p:txBody>
      </p:sp>
      <p:sp>
        <p:nvSpPr>
          <p:cNvPr id="144" name="Shape 137"/>
          <p:cNvSpPr/>
          <p:nvPr/>
        </p:nvSpPr>
        <p:spPr>
          <a:xfrm>
            <a:off x="9068105" y="5095951"/>
            <a:ext cx="2743200" cy="1162202"/>
          </a:xfrm>
          <a:prstGeom prst="roundRect">
            <a:avLst>
              <a:gd name="adj" fmla="val 7739"/>
            </a:avLst>
          </a:prstGeom>
          <a:solidFill>
            <a:srgbClr val="EFF6FF"/>
          </a:solidFill>
          <a:ln w="12700">
            <a:solidFill>
              <a:srgbClr val="DBEAFE"/>
            </a:solidFill>
            <a:prstDash val="solid"/>
          </a:ln>
        </p:spPr>
      </p:sp>
      <p:pic>
        <p:nvPicPr>
          <p:cNvPr id="145" name="Image 5" descr="preencoded.png">    </p:cNvPr>
          <p:cNvPicPr>
            <a:picLocks noChangeAspect="1"/>
          </p:cNvPicPr>
          <p:nvPr/>
        </p:nvPicPr>
        <p:blipFill>
          <a:blip r:embed="rId6"/>
          <a:srcRect l="-57" r="-57" t="0" b="0"/>
          <a:stretch/>
        </p:blipFill>
        <p:spPr>
          <a:xfrm>
            <a:off x="9229954" y="5257800"/>
            <a:ext cx="200254" cy="228600"/>
          </a:xfrm>
          <a:prstGeom prst="rect">
            <a:avLst/>
          </a:prstGeom>
        </p:spPr>
      </p:pic>
      <p:sp>
        <p:nvSpPr>
          <p:cNvPr id="146" name="Text 138"/>
          <p:cNvSpPr txBox="1"/>
          <p:nvPr/>
        </p:nvSpPr>
        <p:spPr>
          <a:xfrm>
            <a:off x="11586362" y="6515100"/>
            <a:ext cx="4672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6</a:t>
            </a:r>
            <a:endParaRPr lang="en-US" sz="900" dirty="0"/>
          </a:p>
        </p:txBody>
      </p:sp>
      <p:sp>
        <p:nvSpPr>
          <p:cNvPr id="147" name="Text 139"/>
          <p:cNvSpPr txBox="1"/>
          <p:nvPr/>
        </p:nvSpPr>
        <p:spPr>
          <a:xfrm>
            <a:off x="9344254" y="5305349"/>
            <a:ext cx="2129638" cy="734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i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"Quality is everyone's responsibility, but without clear ownership, it becomes no one's execution."</a:t>
            </a:r>
            <a:endParaRPr lang="en-US" sz="10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1521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14300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457200" y="342900"/>
            <a:ext cx="457200" cy="457200"/>
          </a:xfrm>
          <a:prstGeom prst="roundRect">
            <a:avLst>
              <a:gd name="adj" fmla="val 33333"/>
            </a:avLst>
          </a:prstGeom>
          <a:solidFill>
            <a:srgbClr val="4F46E5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66928" y="476402"/>
            <a:ext cx="237744" cy="190195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1067105" y="304495"/>
            <a:ext cx="7717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DEMO</a:t>
            </a:r>
            <a:endParaRPr lang="en-US" sz="900" dirty="0"/>
          </a:p>
        </p:txBody>
      </p:sp>
      <p:sp>
        <p:nvSpPr>
          <p:cNvPr id="9" name="Text 6"/>
          <p:cNvSpPr txBox="1"/>
          <p:nvPr/>
        </p:nvSpPr>
        <p:spPr>
          <a:xfrm>
            <a:off x="1067105" y="495605"/>
            <a:ext cx="349117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 + RAG for RCA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0422331" y="390449"/>
            <a:ext cx="1314907" cy="362102"/>
          </a:xfrm>
          <a:prstGeom prst="roundRect">
            <a:avLst>
              <a:gd name="adj" fmla="val 252526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584180" y="495605"/>
            <a:ext cx="152705" cy="152705"/>
          </a:xfrm>
          <a:prstGeom prst="rect">
            <a:avLst/>
          </a:prstGeom>
        </p:spPr>
      </p:pic>
      <p:sp>
        <p:nvSpPr>
          <p:cNvPr id="12" name="Text 8"/>
          <p:cNvSpPr txBox="1"/>
          <p:nvPr/>
        </p:nvSpPr>
        <p:spPr>
          <a:xfrm>
            <a:off x="10851185" y="485546"/>
            <a:ext cx="8247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15–20 Mins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304495" y="1457554"/>
            <a:ext cx="2324405" cy="3495751"/>
          </a:xfrm>
          <a:prstGeom prst="roundRect">
            <a:avLst>
              <a:gd name="adj" fmla="val 1935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543154" y="1962302"/>
            <a:ext cx="18480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-3425" r="-3425" t="0" b="0"/>
          <a:stretch/>
        </p:blipFill>
        <p:spPr>
          <a:xfrm>
            <a:off x="543154" y="1721815"/>
            <a:ext cx="142646" cy="133502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761695" y="1705356"/>
            <a:ext cx="12335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PREREQUISITES</a:t>
            </a:r>
            <a:endParaRPr lang="en-US" sz="10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43154" y="2162556"/>
            <a:ext cx="133502" cy="133502"/>
          </a:xfrm>
          <a:prstGeom prst="rect">
            <a:avLst/>
          </a:prstGeom>
        </p:spPr>
      </p:pic>
      <p:sp>
        <p:nvSpPr>
          <p:cNvPr id="18" name="Text 12"/>
          <p:cNvSpPr txBox="1"/>
          <p:nvPr/>
        </p:nvSpPr>
        <p:spPr>
          <a:xfrm>
            <a:off x="790956" y="2133295"/>
            <a:ext cx="11292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Pipeline</a:t>
            </a:r>
            <a:endParaRPr lang="en-US" sz="1000" dirty="0"/>
          </a:p>
        </p:txBody>
      </p:sp>
      <p:sp>
        <p:nvSpPr>
          <p:cNvPr id="19" name="Text 13"/>
          <p:cNvSpPr txBox="1"/>
          <p:nvPr/>
        </p:nvSpPr>
        <p:spPr>
          <a:xfrm>
            <a:off x="790956" y="2352751"/>
            <a:ext cx="1457554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pipeline running with System Tables enabled</a:t>
            </a:r>
            <a:endParaRPr lang="en-US" sz="9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43154" y="2848356"/>
            <a:ext cx="133502" cy="133502"/>
          </a:xfrm>
          <a:prstGeom prst="rect">
            <a:avLst/>
          </a:prstGeom>
        </p:spPr>
      </p:pic>
      <p:sp>
        <p:nvSpPr>
          <p:cNvPr id="21" name="Text 14"/>
          <p:cNvSpPr txBox="1"/>
          <p:nvPr/>
        </p:nvSpPr>
        <p:spPr>
          <a:xfrm>
            <a:off x="790956" y="2819095"/>
            <a:ext cx="10149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Search</a:t>
            </a:r>
            <a:endParaRPr lang="en-US" sz="1000" dirty="0"/>
          </a:p>
        </p:txBody>
      </p:sp>
      <p:sp>
        <p:nvSpPr>
          <p:cNvPr id="22" name="Text 15"/>
          <p:cNvSpPr txBox="1"/>
          <p:nvPr/>
        </p:nvSpPr>
        <p:spPr>
          <a:xfrm>
            <a:off x="790956" y="3038551"/>
            <a:ext cx="1638605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 active with indexed documentation</a:t>
            </a:r>
            <a:endParaRPr lang="en-US" sz="90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43154" y="3534156"/>
            <a:ext cx="133502" cy="133502"/>
          </a:xfrm>
          <a:prstGeom prst="rect">
            <a:avLst/>
          </a:prstGeom>
        </p:spPr>
      </p:pic>
      <p:sp>
        <p:nvSpPr>
          <p:cNvPr id="24" name="Text 16"/>
          <p:cNvSpPr txBox="1"/>
          <p:nvPr/>
        </p:nvSpPr>
        <p:spPr>
          <a:xfrm>
            <a:off x="790956" y="3504895"/>
            <a:ext cx="11576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Notebook</a:t>
            </a:r>
            <a:endParaRPr lang="en-US" sz="1000" dirty="0"/>
          </a:p>
        </p:txBody>
      </p:sp>
      <p:sp>
        <p:nvSpPr>
          <p:cNvPr id="25" name="Text 17"/>
          <p:cNvSpPr txBox="1"/>
          <p:nvPr/>
        </p:nvSpPr>
        <p:spPr>
          <a:xfrm>
            <a:off x="790956" y="3724351"/>
            <a:ext cx="1209751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LangChain/PySpark workflow configured</a:t>
            </a:r>
            <a:endParaRPr lang="en-US" sz="900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543154" y="4219956"/>
            <a:ext cx="133502" cy="133502"/>
          </a:xfrm>
          <a:prstGeom prst="rect">
            <a:avLst/>
          </a:prstGeom>
        </p:spPr>
      </p:pic>
      <p:sp>
        <p:nvSpPr>
          <p:cNvPr id="27" name="Text 18"/>
          <p:cNvSpPr txBox="1"/>
          <p:nvPr/>
        </p:nvSpPr>
        <p:spPr>
          <a:xfrm>
            <a:off x="790956" y="4190695"/>
            <a:ext cx="10241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 Integration</a:t>
            </a:r>
            <a:endParaRPr lang="en-US" sz="1000" dirty="0"/>
          </a:p>
        </p:txBody>
      </p:sp>
      <p:sp>
        <p:nvSpPr>
          <p:cNvPr id="28" name="Text 19"/>
          <p:cNvSpPr txBox="1"/>
          <p:nvPr/>
        </p:nvSpPr>
        <p:spPr>
          <a:xfrm>
            <a:off x="790956" y="4410151"/>
            <a:ext cx="1390802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Repos connected for PR automation</a:t>
            </a:r>
            <a:endParaRPr lang="en-US" sz="900" dirty="0"/>
          </a:p>
        </p:txBody>
      </p:sp>
      <p:sp>
        <p:nvSpPr>
          <p:cNvPr id="29" name="Shape 20"/>
          <p:cNvSpPr/>
          <p:nvPr/>
        </p:nvSpPr>
        <p:spPr>
          <a:xfrm>
            <a:off x="304495" y="5181905"/>
            <a:ext cx="2324405" cy="1371600"/>
          </a:xfrm>
          <a:prstGeom prst="roundRect">
            <a:avLst>
              <a:gd name="adj" fmla="val 5556"/>
            </a:avLst>
          </a:prstGeom>
          <a:solidFill>
            <a:srgbClr val="EEF2FF"/>
          </a:solidFill>
          <a:ln w="12700">
            <a:solidFill>
              <a:srgbClr val="E0E7FF"/>
            </a:solidFill>
            <a:prstDash val="solid"/>
          </a:ln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00" b="-100"/>
          <a:stretch/>
        </p:blipFill>
        <p:spPr>
          <a:xfrm>
            <a:off x="504749" y="5381244"/>
            <a:ext cx="114300" cy="152705"/>
          </a:xfrm>
          <a:prstGeom prst="rect">
            <a:avLst/>
          </a:prstGeom>
        </p:spPr>
      </p:pic>
      <p:sp>
        <p:nvSpPr>
          <p:cNvPr id="31" name="Text 21"/>
          <p:cNvSpPr txBox="1"/>
          <p:nvPr/>
        </p:nvSpPr>
        <p:spPr>
          <a:xfrm>
            <a:off x="694944" y="5381244"/>
            <a:ext cx="6483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 TIP</a:t>
            </a:r>
            <a:endParaRPr lang="en-US" sz="900" dirty="0"/>
          </a:p>
        </p:txBody>
      </p:sp>
      <p:sp>
        <p:nvSpPr>
          <p:cNvPr id="32" name="Text 22"/>
          <p:cNvSpPr txBox="1"/>
          <p:nvPr/>
        </p:nvSpPr>
        <p:spPr>
          <a:xfrm>
            <a:off x="504749" y="5629046"/>
            <a:ext cx="1886407" cy="705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Inspect the "retrieved_chunks" in the agent's debug trace to see exactly which contracts or logs influenced the RCA.</a:t>
            </a:r>
            <a:endParaRPr lang="en-US" sz="900" dirty="0"/>
          </a:p>
        </p:txBody>
      </p:sp>
      <p:sp>
        <p:nvSpPr>
          <p:cNvPr id="33" name="Shape 23"/>
          <p:cNvSpPr/>
          <p:nvPr/>
        </p:nvSpPr>
        <p:spPr>
          <a:xfrm>
            <a:off x="2926080" y="1457554"/>
            <a:ext cx="5762549" cy="5095951"/>
          </a:xfrm>
          <a:prstGeom prst="roundRect">
            <a:avLst>
              <a:gd name="adj" fmla="val 402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34" name="Text 24"/>
          <p:cNvSpPr txBox="1"/>
          <p:nvPr/>
        </p:nvSpPr>
        <p:spPr>
          <a:xfrm>
            <a:off x="3240634" y="1800454"/>
            <a:ext cx="17391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 Walkthrough</a:t>
            </a:r>
            <a:endParaRPr lang="en-US" sz="1300" dirty="0"/>
          </a:p>
        </p:txBody>
      </p:sp>
      <p:sp>
        <p:nvSpPr>
          <p:cNvPr id="35" name="Shape 25"/>
          <p:cNvSpPr/>
          <p:nvPr/>
        </p:nvSpPr>
        <p:spPr>
          <a:xfrm>
            <a:off x="3469234" y="2648102"/>
            <a:ext cx="19202" cy="5447995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6" name="Text 26"/>
          <p:cNvSpPr txBox="1"/>
          <p:nvPr/>
        </p:nvSpPr>
        <p:spPr>
          <a:xfrm>
            <a:off x="4078224" y="2324405"/>
            <a:ext cx="20391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 Controlled Breach</a:t>
            </a:r>
            <a:endParaRPr lang="en-US" sz="1200" dirty="0"/>
          </a:p>
        </p:txBody>
      </p:sp>
      <p:sp>
        <p:nvSpPr>
          <p:cNvPr id="37" name="Text 27"/>
          <p:cNvSpPr txBox="1"/>
          <p:nvPr/>
        </p:nvSpPr>
        <p:spPr>
          <a:xfrm>
            <a:off x="4078224" y="2628900"/>
            <a:ext cx="4396435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Inject anomalous records (nulls, drift) into the Bronze ingestion layer to force a pipeline failure or warning.</a:t>
            </a:r>
            <a:endParaRPr lang="en-US" sz="1000" dirty="0"/>
          </a:p>
        </p:txBody>
      </p:sp>
      <p:sp>
        <p:nvSpPr>
          <p:cNvPr id="38" name="Shape 28"/>
          <p:cNvSpPr/>
          <p:nvPr/>
        </p:nvSpPr>
        <p:spPr>
          <a:xfrm>
            <a:off x="4078224" y="3157423"/>
            <a:ext cx="4295851" cy="400507"/>
          </a:xfrm>
          <a:prstGeom prst="roundRect">
            <a:avLst>
              <a:gd name="adj" fmla="val 32616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39" name="Text 29"/>
          <p:cNvSpPr txBox="1"/>
          <p:nvPr/>
        </p:nvSpPr>
        <p:spPr>
          <a:xfrm>
            <a:off x="4202582" y="3290926"/>
            <a:ext cx="33147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8717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INSERT INTO bronze_sensors VALUES (NULL, -999);</a:t>
            </a:r>
            <a:endParaRPr lang="en-US" sz="900" dirty="0"/>
          </a:p>
        </p:txBody>
      </p:sp>
      <p:sp>
        <p:nvSpPr>
          <p:cNvPr id="40" name="Text 30"/>
          <p:cNvSpPr txBox="1"/>
          <p:nvPr/>
        </p:nvSpPr>
        <p:spPr>
          <a:xfrm>
            <a:off x="4078224" y="3919118"/>
            <a:ext cx="21150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RAG Retrieval &amp; RCA</a:t>
            </a:r>
            <a:endParaRPr lang="en-US" sz="1200" dirty="0"/>
          </a:p>
        </p:txBody>
      </p:sp>
      <p:sp>
        <p:nvSpPr>
          <p:cNvPr id="41" name="Text 31"/>
          <p:cNvSpPr txBox="1"/>
          <p:nvPr/>
        </p:nvSpPr>
        <p:spPr>
          <a:xfrm>
            <a:off x="4078224" y="4224528"/>
            <a:ext cx="42437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agent catches the alert, queries Vector Search for context (logs, lineage, contracts), and synthesizes a Root Cause Analysis.</a:t>
            </a:r>
            <a:endParaRPr lang="en-US" sz="1000" dirty="0"/>
          </a:p>
        </p:txBody>
      </p:sp>
      <p:sp>
        <p:nvSpPr>
          <p:cNvPr id="42" name="Shape 32"/>
          <p:cNvSpPr/>
          <p:nvPr/>
        </p:nvSpPr>
        <p:spPr>
          <a:xfrm>
            <a:off x="4078224" y="4753051"/>
            <a:ext cx="4295851" cy="400507"/>
          </a:xfrm>
          <a:prstGeom prst="roundRect">
            <a:avLst>
              <a:gd name="adj" fmla="val 32616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43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4202582" y="4876495"/>
            <a:ext cx="152705" cy="152705"/>
          </a:xfrm>
          <a:prstGeom prst="rect">
            <a:avLst/>
          </a:prstGeom>
        </p:spPr>
      </p:pic>
      <p:sp>
        <p:nvSpPr>
          <p:cNvPr id="44" name="Text 33"/>
          <p:cNvSpPr txBox="1"/>
          <p:nvPr/>
        </p:nvSpPr>
        <p:spPr>
          <a:xfrm>
            <a:off x="4431182" y="4886554"/>
            <a:ext cx="28392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Searching index: dlt_event_logs_index...</a:t>
            </a:r>
            <a:endParaRPr lang="en-US" sz="900" dirty="0"/>
          </a:p>
        </p:txBody>
      </p:sp>
      <p:sp>
        <p:nvSpPr>
          <p:cNvPr id="45" name="Text 34"/>
          <p:cNvSpPr txBox="1"/>
          <p:nvPr/>
        </p:nvSpPr>
        <p:spPr>
          <a:xfrm>
            <a:off x="4078224" y="5514746"/>
            <a:ext cx="22201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Draft Expectation &amp; Open PR</a:t>
            </a:r>
            <a:endParaRPr lang="en-US" sz="1200" dirty="0"/>
          </a:p>
        </p:txBody>
      </p:sp>
      <p:sp>
        <p:nvSpPr>
          <p:cNvPr id="46" name="Text 35"/>
          <p:cNvSpPr txBox="1"/>
          <p:nvPr/>
        </p:nvSpPr>
        <p:spPr>
          <a:xfrm>
            <a:off x="4078224" y="5820156"/>
            <a:ext cx="4215384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the RCA, the agent drafts a new DLT expectation rule to prevent recurrence and opens a Pull Request.</a:t>
            </a:r>
            <a:endParaRPr lang="en-US" sz="1000" dirty="0"/>
          </a:p>
        </p:txBody>
      </p:sp>
      <p:sp>
        <p:nvSpPr>
          <p:cNvPr id="47" name="Shape 36"/>
          <p:cNvSpPr/>
          <p:nvPr/>
        </p:nvSpPr>
        <p:spPr>
          <a:xfrm>
            <a:off x="4078224" y="6348679"/>
            <a:ext cx="4295851" cy="780898"/>
          </a:xfrm>
          <a:prstGeom prst="roundRect">
            <a:avLst>
              <a:gd name="adj" fmla="val 8568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8" name="Text 37"/>
          <p:cNvSpPr txBox="1"/>
          <p:nvPr/>
        </p:nvSpPr>
        <p:spPr>
          <a:xfrm>
            <a:off x="4240073" y="6558077"/>
            <a:ext cx="3525012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@dlt.expect_or_drop("valid_temp", "temp &gt; -273") # Generated by QE_Agent_v1</a:t>
            </a:r>
            <a:endParaRPr lang="en-US" sz="900" dirty="0"/>
          </a:p>
        </p:txBody>
      </p:sp>
      <p:sp>
        <p:nvSpPr>
          <p:cNvPr id="49" name="Text 38"/>
          <p:cNvSpPr txBox="1"/>
          <p:nvPr/>
        </p:nvSpPr>
        <p:spPr>
          <a:xfrm>
            <a:off x="4078224" y="7491679"/>
            <a:ext cx="17629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Canary &amp; Validate</a:t>
            </a:r>
            <a:endParaRPr lang="en-US" sz="1200" dirty="0"/>
          </a:p>
        </p:txBody>
      </p:sp>
      <p:sp>
        <p:nvSpPr>
          <p:cNvPr id="50" name="Text 39"/>
          <p:cNvSpPr txBox="1"/>
          <p:nvPr/>
        </p:nvSpPr>
        <p:spPr>
          <a:xfrm>
            <a:off x="4078224" y="7796174"/>
            <a:ext cx="4368089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the updated pipeline in a canary environment. Verify the fix via Lakehouse Monitoring dashboards.</a:t>
            </a:r>
            <a:endParaRPr lang="en-US" sz="1000" dirty="0"/>
          </a:p>
        </p:txBody>
      </p:sp>
      <p:sp>
        <p:nvSpPr>
          <p:cNvPr id="51" name="Shape 40"/>
          <p:cNvSpPr/>
          <p:nvPr/>
        </p:nvSpPr>
        <p:spPr>
          <a:xfrm>
            <a:off x="8991295" y="1457554"/>
            <a:ext cx="2895905" cy="2352751"/>
          </a:xfrm>
          <a:prstGeom prst="roundRect">
            <a:avLst>
              <a:gd name="adj" fmla="val 1888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52" name="Shape 41"/>
          <p:cNvSpPr/>
          <p:nvPr/>
        </p:nvSpPr>
        <p:spPr>
          <a:xfrm>
            <a:off x="9229954" y="1962302"/>
            <a:ext cx="2419502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53" name="Image 9" descr="preencoded.png">    </p:cNvPr>
          <p:cNvPicPr>
            <a:picLocks noChangeAspect="1"/>
          </p:cNvPicPr>
          <p:nvPr/>
        </p:nvPicPr>
        <p:blipFill>
          <a:blip r:embed="rId10"/>
          <a:srcRect l="-837" r="-837" t="0" b="0"/>
          <a:stretch/>
        </p:blipFill>
        <p:spPr>
          <a:xfrm>
            <a:off x="9229954" y="1721815"/>
            <a:ext cx="152705" cy="133502"/>
          </a:xfrm>
          <a:prstGeom prst="rect">
            <a:avLst/>
          </a:prstGeom>
        </p:spPr>
      </p:pic>
      <p:sp>
        <p:nvSpPr>
          <p:cNvPr id="54" name="Text 42"/>
          <p:cNvSpPr txBox="1"/>
          <p:nvPr/>
        </p:nvSpPr>
        <p:spPr>
          <a:xfrm>
            <a:off x="9458554" y="1705356"/>
            <a:ext cx="1500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CRITERIA</a:t>
            </a:r>
            <a:endParaRPr lang="en-US" sz="1000" dirty="0"/>
          </a:p>
        </p:txBody>
      </p:sp>
      <p:pic>
        <p:nvPicPr>
          <p:cNvPr id="55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43" b="-43"/>
          <a:stretch/>
        </p:blipFill>
        <p:spPr>
          <a:xfrm>
            <a:off x="9229954" y="2162556"/>
            <a:ext cx="133502" cy="152705"/>
          </a:xfrm>
          <a:prstGeom prst="rect">
            <a:avLst/>
          </a:prstGeom>
        </p:spPr>
      </p:pic>
      <p:sp>
        <p:nvSpPr>
          <p:cNvPr id="56" name="Text 43"/>
          <p:cNvSpPr txBox="1"/>
          <p:nvPr/>
        </p:nvSpPr>
        <p:spPr>
          <a:xfrm>
            <a:off x="9477756" y="2133295"/>
            <a:ext cx="2062886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RCA summary generated citing correct error logs.</a:t>
            </a:r>
            <a:endParaRPr lang="en-US" sz="1000" dirty="0"/>
          </a:p>
        </p:txBody>
      </p:sp>
      <p:pic>
        <p:nvPicPr>
          <p:cNvPr id="57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43" b="-43"/>
          <a:stretch/>
        </p:blipFill>
        <p:spPr>
          <a:xfrm>
            <a:off x="9229954" y="2695651"/>
            <a:ext cx="133502" cy="152705"/>
          </a:xfrm>
          <a:prstGeom prst="rect">
            <a:avLst/>
          </a:prstGeom>
        </p:spPr>
      </p:pic>
      <p:sp>
        <p:nvSpPr>
          <p:cNvPr id="58" name="Text 44"/>
          <p:cNvSpPr txBox="1"/>
          <p:nvPr/>
        </p:nvSpPr>
        <p:spPr>
          <a:xfrm>
            <a:off x="9477756" y="2667305"/>
            <a:ext cx="2033626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Pull Request created with valid Python/SQL syntax.</a:t>
            </a:r>
            <a:endParaRPr lang="en-US" sz="1000" dirty="0"/>
          </a:p>
        </p:txBody>
      </p:sp>
      <p:pic>
        <p:nvPicPr>
          <p:cNvPr id="59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-43" b="-43"/>
          <a:stretch/>
        </p:blipFill>
        <p:spPr>
          <a:xfrm>
            <a:off x="9229954" y="3228746"/>
            <a:ext cx="133502" cy="152705"/>
          </a:xfrm>
          <a:prstGeom prst="rect">
            <a:avLst/>
          </a:prstGeom>
        </p:spPr>
      </p:pic>
      <p:sp>
        <p:nvSpPr>
          <p:cNvPr id="60" name="Text 45"/>
          <p:cNvSpPr txBox="1"/>
          <p:nvPr/>
        </p:nvSpPr>
        <p:spPr>
          <a:xfrm>
            <a:off x="9477756" y="3200400"/>
            <a:ext cx="2062886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Canary run passes and metrics are captured.</a:t>
            </a:r>
            <a:endParaRPr lang="en-US" sz="1000" dirty="0"/>
          </a:p>
        </p:txBody>
      </p:sp>
      <p:sp>
        <p:nvSpPr>
          <p:cNvPr id="61" name="Shape 46"/>
          <p:cNvSpPr/>
          <p:nvPr/>
        </p:nvSpPr>
        <p:spPr>
          <a:xfrm>
            <a:off x="8991295" y="4038905"/>
            <a:ext cx="2895905" cy="2619756"/>
          </a:xfrm>
          <a:prstGeom prst="roundRect">
            <a:avLst>
              <a:gd name="adj" fmla="val 1523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62" name="Shape 47"/>
          <p:cNvSpPr/>
          <p:nvPr/>
        </p:nvSpPr>
        <p:spPr>
          <a:xfrm>
            <a:off x="9229954" y="4543654"/>
            <a:ext cx="24195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63" name="Image 13" descr="preencoded.png">    </p:cNvPr>
          <p:cNvPicPr>
            <a:picLocks noChangeAspect="1"/>
          </p:cNvPicPr>
          <p:nvPr/>
        </p:nvPicPr>
        <p:blipFill>
          <a:blip r:embed="rId14"/>
          <a:srcRect l="-837" r="-837" t="0" b="0"/>
          <a:stretch/>
        </p:blipFill>
        <p:spPr>
          <a:xfrm>
            <a:off x="9229954" y="4303166"/>
            <a:ext cx="152705" cy="133502"/>
          </a:xfrm>
          <a:prstGeom prst="rect">
            <a:avLst/>
          </a:prstGeom>
        </p:spPr>
      </p:pic>
      <p:sp>
        <p:nvSpPr>
          <p:cNvPr id="64" name="Text 48"/>
          <p:cNvSpPr txBox="1"/>
          <p:nvPr/>
        </p:nvSpPr>
        <p:spPr>
          <a:xfrm>
            <a:off x="9458554" y="4286707"/>
            <a:ext cx="9098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ARTIFACTS</a:t>
            </a:r>
            <a:endParaRPr lang="en-US" sz="1000" dirty="0"/>
          </a:p>
        </p:txBody>
      </p:sp>
      <p:sp>
        <p:nvSpPr>
          <p:cNvPr id="65" name="Shape 49"/>
          <p:cNvSpPr/>
          <p:nvPr/>
        </p:nvSpPr>
        <p:spPr>
          <a:xfrm>
            <a:off x="9229954" y="4705502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6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-100" b="-100"/>
          <a:stretch/>
        </p:blipFill>
        <p:spPr>
          <a:xfrm>
            <a:off x="9305849" y="4876495"/>
            <a:ext cx="114300" cy="152705"/>
          </a:xfrm>
          <a:prstGeom prst="rect">
            <a:avLst/>
          </a:prstGeom>
        </p:spPr>
      </p:pic>
      <p:sp>
        <p:nvSpPr>
          <p:cNvPr id="67" name="Text 50"/>
          <p:cNvSpPr txBox="1"/>
          <p:nvPr/>
        </p:nvSpPr>
        <p:spPr>
          <a:xfrm>
            <a:off x="9534449" y="4791456"/>
            <a:ext cx="11484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agent_rca.ipynb</a:t>
            </a:r>
            <a:endParaRPr lang="en-US" sz="1000" dirty="0"/>
          </a:p>
        </p:txBody>
      </p:sp>
      <p:sp>
        <p:nvSpPr>
          <p:cNvPr id="68" name="Text 51"/>
          <p:cNvSpPr txBox="1"/>
          <p:nvPr/>
        </p:nvSpPr>
        <p:spPr>
          <a:xfrm>
            <a:off x="9534449" y="4972507"/>
            <a:ext cx="6199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</a:t>
            </a:r>
            <a:endParaRPr lang="en-US" sz="900" dirty="0"/>
          </a:p>
        </p:txBody>
      </p:sp>
      <p:sp>
        <p:nvSpPr>
          <p:cNvPr id="69" name="Shape 52"/>
          <p:cNvSpPr/>
          <p:nvPr/>
        </p:nvSpPr>
        <p:spPr>
          <a:xfrm>
            <a:off x="9229954" y="5315407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70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-180" b="-180"/>
          <a:stretch/>
        </p:blipFill>
        <p:spPr>
          <a:xfrm>
            <a:off x="9305849" y="5486400"/>
            <a:ext cx="190195" cy="152705"/>
          </a:xfrm>
          <a:prstGeom prst="rect">
            <a:avLst/>
          </a:prstGeom>
        </p:spPr>
      </p:pic>
      <p:sp>
        <p:nvSpPr>
          <p:cNvPr id="71" name="Text 53"/>
          <p:cNvSpPr txBox="1"/>
          <p:nvPr/>
        </p:nvSpPr>
        <p:spPr>
          <a:xfrm>
            <a:off x="9610344" y="5400446"/>
            <a:ext cx="12435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index_config.json</a:t>
            </a:r>
            <a:endParaRPr lang="en-US" sz="1000" dirty="0"/>
          </a:p>
        </p:txBody>
      </p:sp>
      <p:sp>
        <p:nvSpPr>
          <p:cNvPr id="72" name="Text 54"/>
          <p:cNvSpPr txBox="1"/>
          <p:nvPr/>
        </p:nvSpPr>
        <p:spPr>
          <a:xfrm>
            <a:off x="9610344" y="5581498"/>
            <a:ext cx="7717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Index</a:t>
            </a:r>
            <a:endParaRPr lang="en-US" sz="900" dirty="0"/>
          </a:p>
        </p:txBody>
      </p:sp>
      <p:sp>
        <p:nvSpPr>
          <p:cNvPr id="73" name="Shape 55"/>
          <p:cNvSpPr/>
          <p:nvPr/>
        </p:nvSpPr>
        <p:spPr>
          <a:xfrm>
            <a:off x="9229954" y="5924398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74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9305849" y="6096305"/>
            <a:ext cx="152705" cy="152705"/>
          </a:xfrm>
          <a:prstGeom prst="rect">
            <a:avLst/>
          </a:prstGeom>
        </p:spPr>
      </p:pic>
      <p:sp>
        <p:nvSpPr>
          <p:cNvPr id="75" name="Text 56"/>
          <p:cNvSpPr txBox="1"/>
          <p:nvPr/>
        </p:nvSpPr>
        <p:spPr>
          <a:xfrm>
            <a:off x="9572854" y="6010351"/>
            <a:ext cx="13194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pr_screenshot.png</a:t>
            </a:r>
            <a:endParaRPr lang="en-US" sz="1000" dirty="0"/>
          </a:p>
        </p:txBody>
      </p:sp>
      <p:sp>
        <p:nvSpPr>
          <p:cNvPr id="76" name="Text 57"/>
          <p:cNvSpPr txBox="1"/>
          <p:nvPr/>
        </p:nvSpPr>
        <p:spPr>
          <a:xfrm>
            <a:off x="9572854" y="6191402"/>
            <a:ext cx="5907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</a:t>
            </a:r>
            <a:endParaRPr lang="en-US" sz="900" dirty="0"/>
          </a:p>
        </p:txBody>
      </p:sp>
      <p:sp>
        <p:nvSpPr>
          <p:cNvPr id="77" name="Text 58"/>
          <p:cNvSpPr txBox="1"/>
          <p:nvPr/>
        </p:nvSpPr>
        <p:spPr>
          <a:xfrm>
            <a:off x="9937699" y="6553505"/>
            <a:ext cx="1819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Training Material</a:t>
            </a:r>
            <a:endParaRPr lang="en-US" sz="900" dirty="0"/>
          </a:p>
        </p:txBody>
      </p:sp>
      <p:sp>
        <p:nvSpPr>
          <p:cNvPr id="78" name="Text 59"/>
          <p:cNvSpPr txBox="1"/>
          <p:nvPr/>
        </p:nvSpPr>
        <p:spPr>
          <a:xfrm>
            <a:off x="11820449" y="6553505"/>
            <a:ext cx="2386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</a:t>
            </a:r>
            <a:endParaRPr lang="en-US" sz="900" dirty="0"/>
          </a:p>
        </p:txBody>
      </p:sp>
      <p:sp>
        <p:nvSpPr>
          <p:cNvPr id="79" name="Shape 60"/>
          <p:cNvSpPr/>
          <p:nvPr/>
        </p:nvSpPr>
        <p:spPr>
          <a:xfrm>
            <a:off x="3392424" y="226679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0" name="Text 61"/>
          <p:cNvSpPr txBox="1"/>
          <p:nvPr/>
        </p:nvSpPr>
        <p:spPr>
          <a:xfrm>
            <a:off x="3584448" y="2361895"/>
            <a:ext cx="2048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00" dirty="0"/>
          </a:p>
        </p:txBody>
      </p:sp>
      <p:sp>
        <p:nvSpPr>
          <p:cNvPr id="81" name="Shape 62"/>
          <p:cNvSpPr/>
          <p:nvPr/>
        </p:nvSpPr>
        <p:spPr>
          <a:xfrm>
            <a:off x="3392424" y="3862426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2" name="Text 63"/>
          <p:cNvSpPr txBox="1"/>
          <p:nvPr/>
        </p:nvSpPr>
        <p:spPr>
          <a:xfrm>
            <a:off x="3567074" y="3957523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00" dirty="0"/>
          </a:p>
        </p:txBody>
      </p:sp>
      <p:sp>
        <p:nvSpPr>
          <p:cNvPr id="83" name="Shape 64"/>
          <p:cNvSpPr/>
          <p:nvPr/>
        </p:nvSpPr>
        <p:spPr>
          <a:xfrm>
            <a:off x="3392424" y="5458054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4" name="Text 65"/>
          <p:cNvSpPr txBox="1"/>
          <p:nvPr/>
        </p:nvSpPr>
        <p:spPr>
          <a:xfrm>
            <a:off x="3566160" y="5553151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00" dirty="0"/>
          </a:p>
        </p:txBody>
      </p:sp>
      <p:sp>
        <p:nvSpPr>
          <p:cNvPr id="85" name="Shape 66"/>
          <p:cNvSpPr/>
          <p:nvPr/>
        </p:nvSpPr>
        <p:spPr>
          <a:xfrm>
            <a:off x="3392424" y="7434072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6" name="Text 67"/>
          <p:cNvSpPr txBox="1"/>
          <p:nvPr/>
        </p:nvSpPr>
        <p:spPr>
          <a:xfrm>
            <a:off x="3563417" y="7529170"/>
            <a:ext cx="253289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3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733349"/>
            <a:ext cx="609905" cy="3840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4981651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57046" y="5124298"/>
            <a:ext cx="171907" cy="17190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2514600" y="5134356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" name="Shape 8"/>
          <p:cNvSpPr/>
          <p:nvPr/>
        </p:nvSpPr>
        <p:spPr>
          <a:xfrm>
            <a:off x="2905049" y="4981651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CFDF5"/>
          </a:solidFill>
          <a:ln w="25400">
            <a:solidFill>
              <a:srgbClr val="059669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-1773" r="-1773" t="0" b="0"/>
          <a:stretch/>
        </p:blipFill>
        <p:spPr>
          <a:xfrm>
            <a:off x="3066898" y="5124298"/>
            <a:ext cx="133502" cy="171907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505249" y="5134356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4" name="Shape 10"/>
          <p:cNvSpPr/>
          <p:nvPr/>
        </p:nvSpPr>
        <p:spPr>
          <a:xfrm>
            <a:off x="4895698" y="4981651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9FAFB"/>
          </a:solidFill>
          <a:ln w="25400">
            <a:solidFill>
              <a:srgbClr val="4B5563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038344" y="5124298"/>
            <a:ext cx="171907" cy="171907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1676095" y="666598"/>
            <a:ext cx="16532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2 | SECTION 02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914400" y="1162202"/>
            <a:ext cx="5800954" cy="1400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Narrative &amp; RFP Practicum</a:t>
            </a:r>
            <a:endParaRPr lang="en-US" sz="4500" dirty="0"/>
          </a:p>
        </p:txBody>
      </p:sp>
      <p:sp>
        <p:nvSpPr>
          <p:cNvPr id="18" name="Text 13"/>
          <p:cNvSpPr txBox="1"/>
          <p:nvPr/>
        </p:nvSpPr>
        <p:spPr>
          <a:xfrm>
            <a:off x="914400" y="2933395"/>
            <a:ext cx="5619902" cy="1390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technical quality metrics into a compelling business value story, assembling audit-ready evidence artifacts, and mastering the scoring workshop.</a:t>
            </a:r>
            <a:endParaRPr lang="en-US" sz="1800" dirty="0"/>
          </a:p>
        </p:txBody>
      </p:sp>
      <p:sp>
        <p:nvSpPr>
          <p:cNvPr id="19" name="Text 14"/>
          <p:cNvSpPr txBox="1"/>
          <p:nvPr/>
        </p:nvSpPr>
        <p:spPr>
          <a:xfrm>
            <a:off x="914400" y="5553151"/>
            <a:ext cx="5056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1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914400" y="5772607"/>
            <a:ext cx="11009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Story</a:t>
            </a:r>
            <a:endParaRPr lang="en-US" sz="1300" dirty="0"/>
          </a:p>
        </p:txBody>
      </p:sp>
      <p:sp>
        <p:nvSpPr>
          <p:cNvPr id="21" name="Text 16"/>
          <p:cNvSpPr txBox="1"/>
          <p:nvPr/>
        </p:nvSpPr>
        <p:spPr>
          <a:xfrm>
            <a:off x="914400" y="6048756"/>
            <a:ext cx="11247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Risk, Velocity, Cost</a:t>
            </a:r>
            <a:endParaRPr lang="en-US" sz="900" dirty="0"/>
          </a:p>
        </p:txBody>
      </p:sp>
      <p:sp>
        <p:nvSpPr>
          <p:cNvPr id="22" name="Text 17"/>
          <p:cNvSpPr txBox="1"/>
          <p:nvPr/>
        </p:nvSpPr>
        <p:spPr>
          <a:xfrm>
            <a:off x="2905049" y="5553151"/>
            <a:ext cx="5239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2</a:t>
            </a:r>
            <a:endParaRPr lang="en-US" sz="900" dirty="0"/>
          </a:p>
        </p:txBody>
      </p:sp>
      <p:sp>
        <p:nvSpPr>
          <p:cNvPr id="23" name="Text 18"/>
          <p:cNvSpPr txBox="1"/>
          <p:nvPr/>
        </p:nvSpPr>
        <p:spPr>
          <a:xfrm>
            <a:off x="2905049" y="5772607"/>
            <a:ext cx="9098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2905049" y="6048756"/>
            <a:ext cx="10479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Artifact Assembly</a:t>
            </a:r>
            <a:endParaRPr lang="en-US" sz="900" dirty="0"/>
          </a:p>
        </p:txBody>
      </p:sp>
      <p:sp>
        <p:nvSpPr>
          <p:cNvPr id="25" name="Text 20"/>
          <p:cNvSpPr txBox="1"/>
          <p:nvPr/>
        </p:nvSpPr>
        <p:spPr>
          <a:xfrm>
            <a:off x="4895698" y="5553151"/>
            <a:ext cx="5239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3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4895698" y="5772607"/>
            <a:ext cx="9957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Workshop</a:t>
            </a:r>
            <a:endParaRPr lang="en-US" sz="1300" dirty="0"/>
          </a:p>
        </p:txBody>
      </p:sp>
      <p:sp>
        <p:nvSpPr>
          <p:cNvPr id="27" name="Text 22"/>
          <p:cNvSpPr txBox="1"/>
          <p:nvPr/>
        </p:nvSpPr>
        <p:spPr>
          <a:xfrm>
            <a:off x="4895698" y="6048756"/>
            <a:ext cx="8860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Scoring Rubric</a:t>
            </a:r>
            <a:endParaRPr lang="en-US" sz="9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5" b="-5"/>
          <a:stretch/>
        </p:blipFill>
        <p:spPr>
          <a:xfrm>
            <a:off x="8229600" y="1218895"/>
            <a:ext cx="3047695" cy="4000500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9095537" y="5458054"/>
            <a:ext cx="14246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Deal Winning Engine</a:t>
            </a:r>
            <a:endParaRPr lang="en-US" sz="10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609905" y="428854"/>
            <a:ext cx="658185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Narrative — Risk, Velocity, Cost</a:t>
            </a:r>
            <a:endParaRPr lang="en-US" sz="2700" dirty="0"/>
          </a:p>
        </p:txBody>
      </p:sp>
      <p:sp>
        <p:nvSpPr>
          <p:cNvPr id="5" name="Text 3"/>
          <p:cNvSpPr txBox="1"/>
          <p:nvPr/>
        </p:nvSpPr>
        <p:spPr>
          <a:xfrm>
            <a:off x="609905" y="1000354"/>
            <a:ext cx="72438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Quantifying the business impact and ROI of the AI-driven Lakehouse Quality Framework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609905" y="1514246"/>
            <a:ext cx="3276295" cy="3810305"/>
          </a:xfrm>
          <a:prstGeom prst="roundRect">
            <a:avLst>
              <a:gd name="adj" fmla="val 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619049" y="1524305"/>
            <a:ext cx="3258007" cy="800100"/>
          </a:xfrm>
          <a:prstGeom prst="rect">
            <a:avLst/>
          </a:prstGeom>
          <a:solidFill>
            <a:srgbClr val="0369A1"/>
          </a:solidFill>
          <a:ln/>
        </p:spPr>
      </p:sp>
      <p:sp>
        <p:nvSpPr>
          <p:cNvPr id="8" name="Shape 6"/>
          <p:cNvSpPr/>
          <p:nvPr/>
        </p:nvSpPr>
        <p:spPr>
          <a:xfrm>
            <a:off x="619049" y="2315261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-2660" r="-2660" t="0" b="0"/>
          <a:stretch/>
        </p:blipFill>
        <p:spPr>
          <a:xfrm>
            <a:off x="847649" y="1717243"/>
            <a:ext cx="181051" cy="171907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1104595" y="1705356"/>
            <a:ext cx="14054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&amp; TRUST</a:t>
            </a:r>
            <a:endParaRPr lang="en-US" sz="1300" dirty="0"/>
          </a:p>
        </p:txBody>
      </p:sp>
      <p:sp>
        <p:nvSpPr>
          <p:cNvPr id="11" name="Text 8"/>
          <p:cNvSpPr txBox="1"/>
          <p:nvPr/>
        </p:nvSpPr>
        <p:spPr>
          <a:xfrm>
            <a:off x="847649" y="1981505"/>
            <a:ext cx="15124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Liability &amp; Churn</a:t>
            </a:r>
            <a:endParaRPr lang="en-US" sz="900" dirty="0"/>
          </a:p>
        </p:txBody>
      </p:sp>
      <p:sp>
        <p:nvSpPr>
          <p:cNvPr id="12" name="Text 9"/>
          <p:cNvSpPr txBox="1"/>
          <p:nvPr/>
        </p:nvSpPr>
        <p:spPr>
          <a:xfrm>
            <a:off x="847649" y="2510028"/>
            <a:ext cx="106710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DRIVERS</a:t>
            </a:r>
            <a:endParaRPr lang="en-US" sz="900" dirty="0"/>
          </a:p>
        </p:txBody>
      </p:sp>
      <p:sp>
        <p:nvSpPr>
          <p:cNvPr id="13" name="Text 10"/>
          <p:cNvSpPr txBox="1"/>
          <p:nvPr/>
        </p:nvSpPr>
        <p:spPr>
          <a:xfrm>
            <a:off x="847649" y="2776118"/>
            <a:ext cx="210312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40–60% reduction in DQ incidents</a:t>
            </a:r>
            <a:endParaRPr lang="en-US" sz="9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47649" y="3044952"/>
            <a:ext cx="105156" cy="105156"/>
          </a:xfrm>
          <a:prstGeom prst="rect">
            <a:avLst/>
          </a:prstGeom>
        </p:spPr>
      </p:pic>
      <p:sp>
        <p:nvSpPr>
          <p:cNvPr id="15" name="Text 11"/>
          <p:cNvSpPr txBox="1"/>
          <p:nvPr/>
        </p:nvSpPr>
        <p:spPr>
          <a:xfrm>
            <a:off x="952805" y="3044952"/>
            <a:ext cx="2159813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Audit-ready lineage for compliance</a:t>
            </a:r>
            <a:endParaRPr lang="en-US" sz="9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rcRect l="-1677" r="-1677" t="0" b="0"/>
          <a:stretch/>
        </p:blipFill>
        <p:spPr>
          <a:xfrm>
            <a:off x="847649" y="3313786"/>
            <a:ext cx="95098" cy="105156"/>
          </a:xfrm>
          <a:prstGeom prst="rect">
            <a:avLst/>
          </a:prstGeom>
        </p:spPr>
      </p:pic>
      <p:sp>
        <p:nvSpPr>
          <p:cNvPr id="17" name="Text 12"/>
          <p:cNvSpPr txBox="1"/>
          <p:nvPr/>
        </p:nvSpPr>
        <p:spPr>
          <a:xfrm>
            <a:off x="942746" y="3313786"/>
            <a:ext cx="23792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99.9% SLO adherence on critical paths</a:t>
            </a:r>
            <a:endParaRPr lang="en-US" sz="9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rcRect l="-783" r="-783" t="0" b="0"/>
          <a:stretch/>
        </p:blipFill>
        <p:spPr>
          <a:xfrm>
            <a:off x="847649" y="3582619"/>
            <a:ext cx="133502" cy="105156"/>
          </a:xfrm>
          <a:prstGeom prst="rect">
            <a:avLst/>
          </a:prstGeom>
        </p:spPr>
      </p:pic>
      <p:sp>
        <p:nvSpPr>
          <p:cNvPr id="19" name="Text 13"/>
          <p:cNvSpPr txBox="1"/>
          <p:nvPr/>
        </p:nvSpPr>
        <p:spPr>
          <a:xfrm>
            <a:off x="981151" y="3582619"/>
            <a:ext cx="214152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PII detection &amp; masking</a:t>
            </a:r>
            <a:endParaRPr lang="en-US" sz="900" dirty="0"/>
          </a:p>
        </p:txBody>
      </p:sp>
      <p:sp>
        <p:nvSpPr>
          <p:cNvPr id="20" name="Shape 14"/>
          <p:cNvSpPr/>
          <p:nvPr/>
        </p:nvSpPr>
        <p:spPr>
          <a:xfrm>
            <a:off x="847649" y="4562856"/>
            <a:ext cx="2800807" cy="562356"/>
          </a:xfrm>
          <a:prstGeom prst="roundRect">
            <a:avLst>
              <a:gd name="adj" fmla="val 16536"/>
            </a:avLst>
          </a:prstGeom>
          <a:solidFill>
            <a:srgbClr val="F8FAFC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21" name="Text 15"/>
          <p:cNvSpPr txBox="1"/>
          <p:nvPr/>
        </p:nvSpPr>
        <p:spPr>
          <a:xfrm>
            <a:off x="952805" y="4677156"/>
            <a:ext cx="66934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KPI</a:t>
            </a:r>
            <a:endParaRPr lang="en-US" sz="800" dirty="0"/>
          </a:p>
        </p:txBody>
      </p:sp>
      <p:sp>
        <p:nvSpPr>
          <p:cNvPr id="22" name="Text 16"/>
          <p:cNvSpPr txBox="1"/>
          <p:nvPr/>
        </p:nvSpPr>
        <p:spPr>
          <a:xfrm>
            <a:off x="2881274" y="4677156"/>
            <a:ext cx="74615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Incident Rate</a:t>
            </a:r>
            <a:endParaRPr lang="en-US" sz="800" dirty="0"/>
          </a:p>
        </p:txBody>
      </p:sp>
      <p:sp>
        <p:nvSpPr>
          <p:cNvPr id="23" name="Text 17"/>
          <p:cNvSpPr txBox="1"/>
          <p:nvPr/>
        </p:nvSpPr>
        <p:spPr>
          <a:xfrm>
            <a:off x="952805" y="4871923"/>
            <a:ext cx="640994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Proof Point</a:t>
            </a:r>
            <a:endParaRPr lang="en-US" sz="800" dirty="0"/>
          </a:p>
        </p:txBody>
      </p:sp>
      <p:sp>
        <p:nvSpPr>
          <p:cNvPr id="24" name="Text 18"/>
          <p:cNvSpPr txBox="1"/>
          <p:nvPr/>
        </p:nvSpPr>
        <p:spPr>
          <a:xfrm>
            <a:off x="2540203" y="4871923"/>
            <a:ext cx="108905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Major Outages</a:t>
            </a:r>
            <a:endParaRPr lang="en-US" sz="800" dirty="0"/>
          </a:p>
        </p:txBody>
      </p:sp>
      <p:sp>
        <p:nvSpPr>
          <p:cNvPr id="25" name="Shape 19"/>
          <p:cNvSpPr/>
          <p:nvPr/>
        </p:nvSpPr>
        <p:spPr>
          <a:xfrm>
            <a:off x="4457700" y="1514246"/>
            <a:ext cx="3276295" cy="3810305"/>
          </a:xfrm>
          <a:prstGeom prst="roundRect">
            <a:avLst>
              <a:gd name="adj" fmla="val 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6" name="Shape 20"/>
          <p:cNvSpPr/>
          <p:nvPr/>
        </p:nvSpPr>
        <p:spPr>
          <a:xfrm>
            <a:off x="4466844" y="1524305"/>
            <a:ext cx="3258007" cy="800100"/>
          </a:xfrm>
          <a:prstGeom prst="rect">
            <a:avLst/>
          </a:prstGeom>
          <a:solidFill>
            <a:srgbClr val="047857"/>
          </a:solidFill>
          <a:ln/>
        </p:spPr>
      </p:sp>
      <p:sp>
        <p:nvSpPr>
          <p:cNvPr id="27" name="Shape 21"/>
          <p:cNvSpPr/>
          <p:nvPr/>
        </p:nvSpPr>
        <p:spPr>
          <a:xfrm>
            <a:off x="4466844" y="2315261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rcRect l="-2660" r="-2660" t="0" b="0"/>
          <a:stretch/>
        </p:blipFill>
        <p:spPr>
          <a:xfrm>
            <a:off x="4695444" y="1717243"/>
            <a:ext cx="181051" cy="171907"/>
          </a:xfrm>
          <a:prstGeom prst="rect">
            <a:avLst/>
          </a:prstGeom>
        </p:spPr>
      </p:pic>
      <p:sp>
        <p:nvSpPr>
          <p:cNvPr id="29" name="Text 22"/>
          <p:cNvSpPr txBox="1"/>
          <p:nvPr/>
        </p:nvSpPr>
        <p:spPr>
          <a:xfrm>
            <a:off x="4953305" y="1705356"/>
            <a:ext cx="10716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VELOCITY</a:t>
            </a:r>
            <a:endParaRPr lang="en-US" sz="1300" dirty="0"/>
          </a:p>
        </p:txBody>
      </p:sp>
      <p:sp>
        <p:nvSpPr>
          <p:cNvPr id="30" name="Text 23"/>
          <p:cNvSpPr txBox="1"/>
          <p:nvPr/>
        </p:nvSpPr>
        <p:spPr>
          <a:xfrm>
            <a:off x="4695444" y="1981505"/>
            <a:ext cx="16367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Accelerate Time-to-Insight</a:t>
            </a:r>
            <a:endParaRPr lang="en-US" sz="900" dirty="0"/>
          </a:p>
        </p:txBody>
      </p:sp>
      <p:sp>
        <p:nvSpPr>
          <p:cNvPr id="31" name="Text 24"/>
          <p:cNvSpPr txBox="1"/>
          <p:nvPr/>
        </p:nvSpPr>
        <p:spPr>
          <a:xfrm>
            <a:off x="4695444" y="2510028"/>
            <a:ext cx="106710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DRIVERS</a:t>
            </a:r>
            <a:endParaRPr lang="en-US" sz="900" dirty="0"/>
          </a:p>
        </p:txBody>
      </p:sp>
      <p:sp>
        <p:nvSpPr>
          <p:cNvPr id="32" name="Text 25"/>
          <p:cNvSpPr txBox="1"/>
          <p:nvPr/>
        </p:nvSpPr>
        <p:spPr>
          <a:xfrm>
            <a:off x="4695444" y="2776118"/>
            <a:ext cx="18553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25–35% faster time-to-insight</a:t>
            </a:r>
            <a:endParaRPr lang="en-US" sz="900" dirty="0"/>
          </a:p>
        </p:txBody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rcRect l="-1677" r="-1677" t="0" b="0"/>
          <a:stretch/>
        </p:blipFill>
        <p:spPr>
          <a:xfrm>
            <a:off x="4695444" y="3044952"/>
            <a:ext cx="95098" cy="105156"/>
          </a:xfrm>
          <a:prstGeom prst="rect">
            <a:avLst/>
          </a:prstGeom>
        </p:spPr>
      </p:pic>
      <p:sp>
        <p:nvSpPr>
          <p:cNvPr id="34" name="Text 26"/>
          <p:cNvSpPr txBox="1"/>
          <p:nvPr/>
        </p:nvSpPr>
        <p:spPr>
          <a:xfrm>
            <a:off x="4791456" y="3044952"/>
            <a:ext cx="23509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PR-based gates reduce manual review</a:t>
            </a:r>
            <a:endParaRPr lang="en-US" sz="900" dirty="0"/>
          </a:p>
        </p:txBody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rcRect l="-783" r="-783" t="0" b="0"/>
          <a:stretch/>
        </p:blipFill>
        <p:spPr>
          <a:xfrm>
            <a:off x="4695444" y="3313786"/>
            <a:ext cx="133502" cy="105156"/>
          </a:xfrm>
          <a:prstGeom prst="rect">
            <a:avLst/>
          </a:prstGeom>
        </p:spPr>
      </p:pic>
      <p:sp>
        <p:nvSpPr>
          <p:cNvPr id="36" name="Text 27"/>
          <p:cNvSpPr txBox="1"/>
          <p:nvPr/>
        </p:nvSpPr>
        <p:spPr>
          <a:xfrm>
            <a:off x="4828946" y="3313786"/>
            <a:ext cx="186537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 automate RCA steps</a:t>
            </a:r>
            <a:endParaRPr lang="en-US" sz="900" dirty="0"/>
          </a:p>
        </p:txBody>
      </p:sp>
      <p:pic>
        <p:nvPicPr>
          <p:cNvPr id="37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695444" y="3582619"/>
            <a:ext cx="105156" cy="105156"/>
          </a:xfrm>
          <a:prstGeom prst="rect">
            <a:avLst/>
          </a:prstGeom>
        </p:spPr>
      </p:pic>
      <p:sp>
        <p:nvSpPr>
          <p:cNvPr id="38" name="Text 28"/>
          <p:cNvSpPr txBox="1"/>
          <p:nvPr/>
        </p:nvSpPr>
        <p:spPr>
          <a:xfrm>
            <a:off x="4800600" y="3582619"/>
            <a:ext cx="217901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Shift-left testing catches bugs early</a:t>
            </a:r>
            <a:endParaRPr lang="en-US" sz="900" dirty="0"/>
          </a:p>
        </p:txBody>
      </p:sp>
      <p:sp>
        <p:nvSpPr>
          <p:cNvPr id="39" name="Shape 29"/>
          <p:cNvSpPr/>
          <p:nvPr/>
        </p:nvSpPr>
        <p:spPr>
          <a:xfrm>
            <a:off x="4695444" y="4562856"/>
            <a:ext cx="2800807" cy="562356"/>
          </a:xfrm>
          <a:prstGeom prst="roundRect">
            <a:avLst>
              <a:gd name="adj" fmla="val 16536"/>
            </a:avLst>
          </a:prstGeom>
          <a:solidFill>
            <a:srgbClr val="F8FAFC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40" name="Text 30"/>
          <p:cNvSpPr txBox="1"/>
          <p:nvPr/>
        </p:nvSpPr>
        <p:spPr>
          <a:xfrm>
            <a:off x="4800600" y="4677156"/>
            <a:ext cx="66934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KPI</a:t>
            </a:r>
            <a:endParaRPr lang="en-US" sz="800" dirty="0"/>
          </a:p>
        </p:txBody>
      </p:sp>
      <p:sp>
        <p:nvSpPr>
          <p:cNvPr id="41" name="Text 31"/>
          <p:cNvSpPr txBox="1"/>
          <p:nvPr/>
        </p:nvSpPr>
        <p:spPr>
          <a:xfrm>
            <a:off x="6449263" y="4677156"/>
            <a:ext cx="1022299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MTTR (Resolution)</a:t>
            </a:r>
            <a:endParaRPr lang="en-US" sz="800" dirty="0"/>
          </a:p>
        </p:txBody>
      </p:sp>
      <p:sp>
        <p:nvSpPr>
          <p:cNvPr id="42" name="Text 32"/>
          <p:cNvSpPr txBox="1"/>
          <p:nvPr/>
        </p:nvSpPr>
        <p:spPr>
          <a:xfrm>
            <a:off x="4800600" y="4871923"/>
            <a:ext cx="640994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Proof Point</a:t>
            </a:r>
            <a:endParaRPr lang="en-US" sz="800" dirty="0"/>
          </a:p>
        </p:txBody>
      </p:sp>
      <p:sp>
        <p:nvSpPr>
          <p:cNvPr id="43" name="Text 33"/>
          <p:cNvSpPr txBox="1"/>
          <p:nvPr/>
        </p:nvSpPr>
        <p:spPr>
          <a:xfrm>
            <a:off x="6460236" y="4871923"/>
            <a:ext cx="101224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10x / Week</a:t>
            </a:r>
            <a:endParaRPr lang="en-US" sz="800" dirty="0"/>
          </a:p>
        </p:txBody>
      </p:sp>
      <p:sp>
        <p:nvSpPr>
          <p:cNvPr id="44" name="Shape 34"/>
          <p:cNvSpPr/>
          <p:nvPr/>
        </p:nvSpPr>
        <p:spPr>
          <a:xfrm>
            <a:off x="8305495" y="1514246"/>
            <a:ext cx="3276295" cy="3810305"/>
          </a:xfrm>
          <a:prstGeom prst="roundRect">
            <a:avLst>
              <a:gd name="adj" fmla="val 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45" name="Shape 35"/>
          <p:cNvSpPr/>
          <p:nvPr/>
        </p:nvSpPr>
        <p:spPr>
          <a:xfrm>
            <a:off x="8315554" y="1524305"/>
            <a:ext cx="3258007" cy="800100"/>
          </a:xfrm>
          <a:prstGeom prst="rect">
            <a:avLst/>
          </a:prstGeom>
          <a:solidFill>
            <a:srgbClr val="475569"/>
          </a:solidFill>
          <a:ln/>
        </p:spPr>
      </p:sp>
      <p:sp>
        <p:nvSpPr>
          <p:cNvPr id="46" name="Shape 36"/>
          <p:cNvSpPr/>
          <p:nvPr/>
        </p:nvSpPr>
        <p:spPr>
          <a:xfrm>
            <a:off x="8315554" y="2315261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47" name="Image 8" descr="preencoded.png">    </p:cNvPr>
          <p:cNvPicPr>
            <a:picLocks noChangeAspect="1"/>
          </p:cNvPicPr>
          <p:nvPr/>
        </p:nvPicPr>
        <p:blipFill>
          <a:blip r:embed="rId9"/>
          <a:srcRect l="-2660" r="-2660" t="0" b="0"/>
          <a:stretch/>
        </p:blipFill>
        <p:spPr>
          <a:xfrm>
            <a:off x="8544154" y="1717243"/>
            <a:ext cx="181051" cy="171907"/>
          </a:xfrm>
          <a:prstGeom prst="rect">
            <a:avLst/>
          </a:prstGeom>
        </p:spPr>
      </p:pic>
      <p:sp>
        <p:nvSpPr>
          <p:cNvPr id="48" name="Text 37"/>
          <p:cNvSpPr txBox="1"/>
          <p:nvPr/>
        </p:nvSpPr>
        <p:spPr>
          <a:xfrm>
            <a:off x="8801100" y="1705356"/>
            <a:ext cx="127193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&amp; TCO</a:t>
            </a:r>
            <a:endParaRPr lang="en-US" sz="1300" dirty="0"/>
          </a:p>
        </p:txBody>
      </p:sp>
      <p:sp>
        <p:nvSpPr>
          <p:cNvPr id="49" name="Text 38"/>
          <p:cNvSpPr txBox="1"/>
          <p:nvPr/>
        </p:nvSpPr>
        <p:spPr>
          <a:xfrm>
            <a:off x="8544154" y="1981505"/>
            <a:ext cx="176936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Spend &amp; Resources</a:t>
            </a:r>
            <a:endParaRPr lang="en-US" sz="900" dirty="0"/>
          </a:p>
        </p:txBody>
      </p:sp>
      <p:sp>
        <p:nvSpPr>
          <p:cNvPr id="50" name="Text 39"/>
          <p:cNvSpPr txBox="1"/>
          <p:nvPr/>
        </p:nvSpPr>
        <p:spPr>
          <a:xfrm>
            <a:off x="8544154" y="2510028"/>
            <a:ext cx="106710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DRIVERS</a:t>
            </a:r>
            <a:endParaRPr lang="en-US" sz="900" dirty="0"/>
          </a:p>
        </p:txBody>
      </p:sp>
      <p:pic>
        <p:nvPicPr>
          <p:cNvPr id="5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8544154" y="2776118"/>
            <a:ext cx="105156" cy="105156"/>
          </a:xfrm>
          <a:prstGeom prst="rect">
            <a:avLst/>
          </a:prstGeom>
        </p:spPr>
      </p:pic>
      <p:sp>
        <p:nvSpPr>
          <p:cNvPr id="52" name="Text 40"/>
          <p:cNvSpPr txBox="1"/>
          <p:nvPr/>
        </p:nvSpPr>
        <p:spPr>
          <a:xfrm>
            <a:off x="8648395" y="2776118"/>
            <a:ext cx="21506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License avoidance (Native Tooling)</a:t>
            </a:r>
            <a:endParaRPr lang="en-US" sz="900" dirty="0"/>
          </a:p>
        </p:txBody>
      </p:sp>
      <p:pic>
        <p:nvPicPr>
          <p:cNvPr id="53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8544154" y="3044952"/>
            <a:ext cx="105156" cy="105156"/>
          </a:xfrm>
          <a:prstGeom prst="rect">
            <a:avLst/>
          </a:prstGeom>
        </p:spPr>
      </p:pic>
      <p:sp>
        <p:nvSpPr>
          <p:cNvPr id="54" name="Text 41"/>
          <p:cNvSpPr txBox="1"/>
          <p:nvPr/>
        </p:nvSpPr>
        <p:spPr>
          <a:xfrm>
            <a:off x="8648395" y="3044952"/>
            <a:ext cx="20747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Simplified Ops (No external SaaS)</a:t>
            </a:r>
            <a:endParaRPr lang="en-US" sz="900" dirty="0"/>
          </a:p>
        </p:txBody>
      </p:sp>
      <p:pic>
        <p:nvPicPr>
          <p:cNvPr id="55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8544154" y="3313786"/>
            <a:ext cx="105156" cy="105156"/>
          </a:xfrm>
          <a:prstGeom prst="rect">
            <a:avLst/>
          </a:prstGeom>
        </p:spPr>
      </p:pic>
      <p:sp>
        <p:nvSpPr>
          <p:cNvPr id="56" name="Text 42"/>
          <p:cNvSpPr txBox="1"/>
          <p:nvPr/>
        </p:nvSpPr>
        <p:spPr>
          <a:xfrm>
            <a:off x="8648395" y="3313786"/>
            <a:ext cx="202722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Auto-rule generation reduces toil</a:t>
            </a:r>
            <a:endParaRPr lang="en-US" sz="900" dirty="0"/>
          </a:p>
        </p:txBody>
      </p:sp>
      <p:pic>
        <p:nvPicPr>
          <p:cNvPr id="57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8544154" y="3582619"/>
            <a:ext cx="105156" cy="105156"/>
          </a:xfrm>
          <a:prstGeom prst="rect">
            <a:avLst/>
          </a:prstGeom>
        </p:spPr>
      </p:pic>
      <p:sp>
        <p:nvSpPr>
          <p:cNvPr id="58" name="Text 43"/>
          <p:cNvSpPr txBox="1"/>
          <p:nvPr/>
        </p:nvSpPr>
        <p:spPr>
          <a:xfrm>
            <a:off x="8648395" y="3582619"/>
            <a:ext cx="187452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egress fees for validation</a:t>
            </a:r>
            <a:endParaRPr lang="en-US" sz="900" dirty="0"/>
          </a:p>
        </p:txBody>
      </p:sp>
      <p:sp>
        <p:nvSpPr>
          <p:cNvPr id="59" name="Shape 44"/>
          <p:cNvSpPr/>
          <p:nvPr/>
        </p:nvSpPr>
        <p:spPr>
          <a:xfrm>
            <a:off x="8544154" y="4562856"/>
            <a:ext cx="2800807" cy="562356"/>
          </a:xfrm>
          <a:prstGeom prst="roundRect">
            <a:avLst>
              <a:gd name="adj" fmla="val 16536"/>
            </a:avLst>
          </a:prstGeom>
          <a:solidFill>
            <a:srgbClr val="F8FAFC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60" name="Text 45"/>
          <p:cNvSpPr txBox="1"/>
          <p:nvPr/>
        </p:nvSpPr>
        <p:spPr>
          <a:xfrm>
            <a:off x="8648395" y="4677156"/>
            <a:ext cx="66934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KPI</a:t>
            </a:r>
            <a:endParaRPr lang="en-US" sz="800" dirty="0"/>
          </a:p>
        </p:txBody>
      </p:sp>
      <p:sp>
        <p:nvSpPr>
          <p:cNvPr id="61" name="Text 46"/>
          <p:cNvSpPr txBox="1"/>
          <p:nvPr/>
        </p:nvSpPr>
        <p:spPr>
          <a:xfrm>
            <a:off x="10566806" y="4677156"/>
            <a:ext cx="755294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TCO ($)</a:t>
            </a:r>
            <a:endParaRPr lang="en-US" sz="800" dirty="0"/>
          </a:p>
        </p:txBody>
      </p:sp>
      <p:sp>
        <p:nvSpPr>
          <p:cNvPr id="62" name="Text 47"/>
          <p:cNvSpPr txBox="1"/>
          <p:nvPr/>
        </p:nvSpPr>
        <p:spPr>
          <a:xfrm>
            <a:off x="8648395" y="4871923"/>
            <a:ext cx="640994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Proof Point</a:t>
            </a:r>
            <a:endParaRPr lang="en-US" sz="800" dirty="0"/>
          </a:p>
        </p:txBody>
      </p:sp>
      <p:sp>
        <p:nvSpPr>
          <p:cNvPr id="63" name="Text 48"/>
          <p:cNvSpPr txBox="1"/>
          <p:nvPr/>
        </p:nvSpPr>
        <p:spPr>
          <a:xfrm>
            <a:off x="10401300" y="4871923"/>
            <a:ext cx="9272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50% Lower Cost</a:t>
            </a:r>
            <a:endParaRPr lang="en-US" sz="800" dirty="0"/>
          </a:p>
        </p:txBody>
      </p:sp>
      <p:sp>
        <p:nvSpPr>
          <p:cNvPr id="64" name="Shape 49"/>
          <p:cNvSpPr/>
          <p:nvPr/>
        </p:nvSpPr>
        <p:spPr>
          <a:xfrm>
            <a:off x="609905" y="5553151"/>
            <a:ext cx="10972800" cy="685800"/>
          </a:xfrm>
          <a:prstGeom prst="roundRect">
            <a:avLst>
              <a:gd name="adj" fmla="val 14815"/>
            </a:avLst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</p:sp>
      <p:sp>
        <p:nvSpPr>
          <p:cNvPr id="65" name="Text 50"/>
          <p:cNvSpPr txBox="1"/>
          <p:nvPr/>
        </p:nvSpPr>
        <p:spPr>
          <a:xfrm>
            <a:off x="847649" y="5731459"/>
            <a:ext cx="8001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AI-ENABLED</a:t>
            </a:r>
            <a:endParaRPr lang="en-US" sz="900" dirty="0"/>
          </a:p>
        </p:txBody>
      </p:sp>
      <p:sp>
        <p:nvSpPr>
          <p:cNvPr id="66" name="Text 51"/>
          <p:cNvSpPr txBox="1"/>
          <p:nvPr/>
        </p:nvSpPr>
        <p:spPr>
          <a:xfrm>
            <a:off x="847649" y="5903366"/>
            <a:ext cx="10579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DIFFERENTIATOR</a:t>
            </a:r>
            <a:endParaRPr lang="en-US" sz="900" dirty="0"/>
          </a:p>
        </p:txBody>
      </p:sp>
      <p:sp>
        <p:nvSpPr>
          <p:cNvPr id="67" name="Text 52"/>
          <p:cNvSpPr txBox="1"/>
          <p:nvPr/>
        </p:nvSpPr>
        <p:spPr>
          <a:xfrm>
            <a:off x="2785262" y="5695798"/>
            <a:ext cx="1500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Auto-Rule Generation</a:t>
            </a:r>
            <a:endParaRPr lang="en-US" sz="1000" dirty="0"/>
          </a:p>
        </p:txBody>
      </p:sp>
      <p:sp>
        <p:nvSpPr>
          <p:cNvPr id="68" name="Shape 53"/>
          <p:cNvSpPr/>
          <p:nvPr/>
        </p:nvSpPr>
        <p:spPr>
          <a:xfrm>
            <a:off x="2969057" y="5896051"/>
            <a:ext cx="1037844" cy="219456"/>
          </a:xfrm>
          <a:prstGeom prst="roundRect">
            <a:avLst>
              <a:gd name="adj" fmla="val 217391"/>
            </a:avLst>
          </a:prstGeom>
          <a:solidFill>
            <a:srgbClr val="FFFFFF"/>
          </a:solidFill>
          <a:ln w="12700">
            <a:solidFill>
              <a:srgbClr val="93C5FD"/>
            </a:solidFill>
            <a:prstDash val="solid"/>
          </a:ln>
        </p:spPr>
      </p:sp>
      <p:pic>
        <p:nvPicPr>
          <p:cNvPr id="69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3073298" y="5947258"/>
            <a:ext cx="105156" cy="105156"/>
          </a:xfrm>
          <a:prstGeom prst="rect">
            <a:avLst/>
          </a:prstGeom>
        </p:spPr>
      </p:pic>
      <p:sp>
        <p:nvSpPr>
          <p:cNvPr id="70" name="Text 54"/>
          <p:cNvSpPr txBox="1"/>
          <p:nvPr/>
        </p:nvSpPr>
        <p:spPr>
          <a:xfrm>
            <a:off x="3216859" y="5934456"/>
            <a:ext cx="76443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3B82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Generative AI</a:t>
            </a:r>
            <a:endParaRPr lang="en-US" sz="800" dirty="0"/>
          </a:p>
        </p:txBody>
      </p:sp>
      <p:pic>
        <p:nvPicPr>
          <p:cNvPr id="71" name="Image 14" descr="preencoded.png">    </p:cNvPr>
          <p:cNvPicPr>
            <a:picLocks noChangeAspect="1"/>
          </p:cNvPicPr>
          <p:nvPr/>
        </p:nvPicPr>
        <p:blipFill>
          <a:blip r:embed="rId15"/>
          <a:srcRect l="-3120" r="-3120" t="0" b="0"/>
          <a:stretch/>
        </p:blipFill>
        <p:spPr>
          <a:xfrm>
            <a:off x="5199278" y="5836615"/>
            <a:ext cx="75895" cy="114300"/>
          </a:xfrm>
          <a:prstGeom prst="rect">
            <a:avLst/>
          </a:prstGeom>
        </p:spPr>
      </p:pic>
      <p:sp>
        <p:nvSpPr>
          <p:cNvPr id="72" name="Text 55"/>
          <p:cNvSpPr txBox="1"/>
          <p:nvPr/>
        </p:nvSpPr>
        <p:spPr>
          <a:xfrm>
            <a:off x="6292901" y="5695798"/>
            <a:ext cx="13103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Drift &amp; RCA Agents</a:t>
            </a:r>
            <a:endParaRPr lang="en-US" sz="1000" dirty="0"/>
          </a:p>
        </p:txBody>
      </p:sp>
      <p:sp>
        <p:nvSpPr>
          <p:cNvPr id="73" name="Shape 56"/>
          <p:cNvSpPr/>
          <p:nvPr/>
        </p:nvSpPr>
        <p:spPr>
          <a:xfrm>
            <a:off x="6386170" y="5896051"/>
            <a:ext cx="1019556" cy="219456"/>
          </a:xfrm>
          <a:prstGeom prst="roundRect">
            <a:avLst>
              <a:gd name="adj" fmla="val 217391"/>
            </a:avLst>
          </a:prstGeom>
          <a:solidFill>
            <a:srgbClr val="FFFFFF"/>
          </a:solidFill>
          <a:ln w="12700">
            <a:solidFill>
              <a:srgbClr val="93C5FD"/>
            </a:solidFill>
            <a:prstDash val="solid"/>
          </a:ln>
        </p:spPr>
      </p:sp>
      <p:pic>
        <p:nvPicPr>
          <p:cNvPr id="74" name="Image 15" descr="preencoded.png">    </p:cNvPr>
          <p:cNvPicPr>
            <a:picLocks noChangeAspect="1"/>
          </p:cNvPicPr>
          <p:nvPr/>
        </p:nvPicPr>
        <p:blipFill>
          <a:blip r:embed="rId16"/>
          <a:srcRect l="-783" r="-783" t="0" b="0"/>
          <a:stretch/>
        </p:blipFill>
        <p:spPr>
          <a:xfrm>
            <a:off x="6491326" y="5947258"/>
            <a:ext cx="133502" cy="105156"/>
          </a:xfrm>
          <a:prstGeom prst="rect">
            <a:avLst/>
          </a:prstGeom>
        </p:spPr>
      </p:pic>
      <p:sp>
        <p:nvSpPr>
          <p:cNvPr id="75" name="Text 57"/>
          <p:cNvSpPr txBox="1"/>
          <p:nvPr/>
        </p:nvSpPr>
        <p:spPr>
          <a:xfrm>
            <a:off x="6662318" y="5934456"/>
            <a:ext cx="71689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3B82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Autonomous</a:t>
            </a:r>
            <a:endParaRPr lang="en-US" sz="800" dirty="0"/>
          </a:p>
        </p:txBody>
      </p:sp>
      <p:pic>
        <p:nvPicPr>
          <p:cNvPr id="76" name="Image 16" descr="preencoded.png">    </p:cNvPr>
          <p:cNvPicPr>
            <a:picLocks noChangeAspect="1"/>
          </p:cNvPicPr>
          <p:nvPr/>
        </p:nvPicPr>
        <p:blipFill>
          <a:blip r:embed="rId17"/>
          <a:srcRect l="-3120" r="-3120" t="0" b="0"/>
          <a:stretch/>
        </p:blipFill>
        <p:spPr>
          <a:xfrm>
            <a:off x="8515807" y="5836615"/>
            <a:ext cx="75895" cy="114300"/>
          </a:xfrm>
          <a:prstGeom prst="rect">
            <a:avLst/>
          </a:prstGeom>
        </p:spPr>
      </p:pic>
      <p:sp>
        <p:nvSpPr>
          <p:cNvPr id="77" name="Text 58"/>
          <p:cNvSpPr txBox="1"/>
          <p:nvPr/>
        </p:nvSpPr>
        <p:spPr>
          <a:xfrm>
            <a:off x="9610344" y="5695798"/>
            <a:ext cx="13295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Search RAG</a:t>
            </a:r>
            <a:endParaRPr lang="en-US" sz="1000" dirty="0"/>
          </a:p>
        </p:txBody>
      </p:sp>
      <p:sp>
        <p:nvSpPr>
          <p:cNvPr id="78" name="Shape 59"/>
          <p:cNvSpPr/>
          <p:nvPr/>
        </p:nvSpPr>
        <p:spPr>
          <a:xfrm>
            <a:off x="9774936" y="5896051"/>
            <a:ext cx="895198" cy="219456"/>
          </a:xfrm>
          <a:prstGeom prst="roundRect">
            <a:avLst>
              <a:gd name="adj" fmla="val 217391"/>
            </a:avLst>
          </a:prstGeom>
          <a:solidFill>
            <a:srgbClr val="FFFFFF"/>
          </a:solidFill>
          <a:ln w="12700">
            <a:solidFill>
              <a:srgbClr val="93C5FD"/>
            </a:solidFill>
            <a:prstDash val="solid"/>
          </a:ln>
        </p:spPr>
      </p:sp>
      <p:pic>
        <p:nvPicPr>
          <p:cNvPr id="7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9880092" y="5947258"/>
            <a:ext cx="105156" cy="105156"/>
          </a:xfrm>
          <a:prstGeom prst="rect">
            <a:avLst/>
          </a:prstGeom>
        </p:spPr>
      </p:pic>
      <p:sp>
        <p:nvSpPr>
          <p:cNvPr id="80" name="Text 60"/>
          <p:cNvSpPr txBox="1"/>
          <p:nvPr/>
        </p:nvSpPr>
        <p:spPr>
          <a:xfrm>
            <a:off x="10022738" y="5934456"/>
            <a:ext cx="62179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3B82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Contextual</a:t>
            </a:r>
            <a:endParaRPr lang="en-US" sz="800" dirty="0"/>
          </a:p>
        </p:txBody>
      </p:sp>
      <p:sp>
        <p:nvSpPr>
          <p:cNvPr id="81" name="Shape 61"/>
          <p:cNvSpPr/>
          <p:nvPr/>
        </p:nvSpPr>
        <p:spPr>
          <a:xfrm>
            <a:off x="609905" y="6234379"/>
            <a:ext cx="10972800" cy="9144"/>
          </a:xfrm>
          <a:prstGeom prst="rect">
            <a:avLst/>
          </a:prstGeom>
          <a:solidFill>
            <a:srgbClr val="F1F5F9"/>
          </a:solidFill>
          <a:ln/>
        </p:spPr>
      </p:sp>
      <p:pic>
        <p:nvPicPr>
          <p:cNvPr id="82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609905" y="6420002"/>
            <a:ext cx="114300" cy="114300"/>
          </a:xfrm>
          <a:prstGeom prst="rect">
            <a:avLst/>
          </a:prstGeom>
        </p:spPr>
      </p:pic>
      <p:sp>
        <p:nvSpPr>
          <p:cNvPr id="83" name="Text 62"/>
          <p:cNvSpPr txBox="1"/>
          <p:nvPr/>
        </p:nvSpPr>
        <p:spPr>
          <a:xfrm>
            <a:off x="724205" y="6405372"/>
            <a:ext cx="25630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 Databricks Quality Engineering Strategy</a:t>
            </a:r>
            <a:endParaRPr lang="en-US" sz="900" dirty="0"/>
          </a:p>
        </p:txBody>
      </p:sp>
      <p:sp>
        <p:nvSpPr>
          <p:cNvPr id="84" name="Text 63"/>
          <p:cNvSpPr txBox="1"/>
          <p:nvPr/>
        </p:nvSpPr>
        <p:spPr>
          <a:xfrm>
            <a:off x="8437169" y="6405372"/>
            <a:ext cx="32388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2: AI-driven QE + Business Narrative &amp; RFP Practicum</a:t>
            </a:r>
            <a:endParaRPr lang="en-US" sz="900" dirty="0"/>
          </a:p>
        </p:txBody>
      </p:sp>
      <p:sp>
        <p:nvSpPr>
          <p:cNvPr id="85" name="Shape 64"/>
          <p:cNvSpPr/>
          <p:nvPr/>
        </p:nvSpPr>
        <p:spPr>
          <a:xfrm>
            <a:off x="3886200" y="3419856"/>
            <a:ext cx="571500" cy="19202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86" name="Shape 65"/>
          <p:cNvSpPr/>
          <p:nvPr/>
        </p:nvSpPr>
        <p:spPr>
          <a:xfrm>
            <a:off x="7733995" y="3419856"/>
            <a:ext cx="571500" cy="19202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87" name="Shape 66"/>
          <p:cNvSpPr/>
          <p:nvPr/>
        </p:nvSpPr>
        <p:spPr>
          <a:xfrm>
            <a:off x="4019702" y="3267151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pic>
        <p:nvPicPr>
          <p:cNvPr id="88" name="Image 19" descr="preencoded.png">    </p:cNvPr>
          <p:cNvPicPr>
            <a:picLocks noChangeAspect="1"/>
          </p:cNvPicPr>
          <p:nvPr/>
        </p:nvPicPr>
        <p:blipFill>
          <a:blip r:embed="rId20"/>
          <a:srcRect l="-2571" r="-2571" t="0" b="0"/>
          <a:stretch/>
        </p:blipFill>
        <p:spPr>
          <a:xfrm>
            <a:off x="4119372" y="3362249"/>
            <a:ext cx="105156" cy="114300"/>
          </a:xfrm>
          <a:prstGeom prst="rect">
            <a:avLst/>
          </a:prstGeom>
        </p:spPr>
      </p:pic>
      <p:sp>
        <p:nvSpPr>
          <p:cNvPr id="89" name="Shape 67"/>
          <p:cNvSpPr/>
          <p:nvPr/>
        </p:nvSpPr>
        <p:spPr>
          <a:xfrm>
            <a:off x="7867498" y="3267151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pic>
        <p:nvPicPr>
          <p:cNvPr id="90" name="Image 20" descr="preencoded.png">    </p:cNvPr>
          <p:cNvPicPr>
            <a:picLocks noChangeAspect="1"/>
          </p:cNvPicPr>
          <p:nvPr/>
        </p:nvPicPr>
        <p:blipFill>
          <a:blip r:embed="rId21"/>
          <a:srcRect l="-2571" r="-2571" t="0" b="0"/>
          <a:stretch/>
        </p:blipFill>
        <p:spPr>
          <a:xfrm>
            <a:off x="7968082" y="3362249"/>
            <a:ext cx="105156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6258154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Evidence Artifacts — What to Attach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53821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Substantiating the Value Narrative with Concrete Proof Points for the RFP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1587398"/>
            <a:ext cx="5524805" cy="1009498"/>
          </a:xfrm>
          <a:prstGeom prst="roundRect">
            <a:avLst>
              <a:gd name="adj" fmla="val 683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1500" y="1587398"/>
            <a:ext cx="57607" cy="1009498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9" name="Shape 7"/>
          <p:cNvSpPr/>
          <p:nvPr/>
        </p:nvSpPr>
        <p:spPr>
          <a:xfrm>
            <a:off x="819302" y="1778508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842" b="-842"/>
          <a:stretch/>
        </p:blipFill>
        <p:spPr>
          <a:xfrm>
            <a:off x="914400" y="1882750"/>
            <a:ext cx="190195" cy="171907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352398" y="1796796"/>
            <a:ext cx="274137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 Architecture &amp; Policies</a:t>
            </a:r>
            <a:endParaRPr lang="en-US" sz="1200" dirty="0"/>
          </a:p>
        </p:txBody>
      </p:sp>
      <p:sp>
        <p:nvSpPr>
          <p:cNvPr id="12" name="Text 9"/>
          <p:cNvSpPr txBox="1"/>
          <p:nvPr/>
        </p:nvSpPr>
        <p:spPr>
          <a:xfrm>
            <a:off x="1352398" y="2068373"/>
            <a:ext cx="4522622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High-level diagrams showing Unity Catalog, DLT, and Delta Lake layers with overlaid QE controls, plus JSON policy definitions.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571500" y="2787091"/>
            <a:ext cx="5524805" cy="1009498"/>
          </a:xfrm>
          <a:prstGeom prst="roundRect">
            <a:avLst>
              <a:gd name="adj" fmla="val 683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571500" y="2787091"/>
            <a:ext cx="57607" cy="1009498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5" name="Shape 12"/>
          <p:cNvSpPr/>
          <p:nvPr/>
        </p:nvSpPr>
        <p:spPr>
          <a:xfrm>
            <a:off x="819302" y="2977286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23544" y="3082442"/>
            <a:ext cx="171907" cy="171907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1352398" y="2996489"/>
            <a:ext cx="215981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 Dashboards &amp; Trends</a:t>
            </a:r>
            <a:endParaRPr lang="en-US" sz="1200" dirty="0"/>
          </a:p>
        </p:txBody>
      </p:sp>
      <p:sp>
        <p:nvSpPr>
          <p:cNvPr id="18" name="Text 14"/>
          <p:cNvSpPr txBox="1"/>
          <p:nvPr/>
        </p:nvSpPr>
        <p:spPr>
          <a:xfrm>
            <a:off x="1352398" y="3268066"/>
            <a:ext cx="4455871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Screenshots of Lakehouse Monitoring and System Tables queries showing real-time freshness, volume, and quality trends.</a:t>
            </a:r>
            <a:endParaRPr lang="en-US" sz="900" dirty="0"/>
          </a:p>
        </p:txBody>
      </p:sp>
      <p:sp>
        <p:nvSpPr>
          <p:cNvPr id="19" name="Shape 15"/>
          <p:cNvSpPr/>
          <p:nvPr/>
        </p:nvSpPr>
        <p:spPr>
          <a:xfrm>
            <a:off x="571500" y="3985870"/>
            <a:ext cx="5524805" cy="1009498"/>
          </a:xfrm>
          <a:prstGeom prst="roundRect">
            <a:avLst>
              <a:gd name="adj" fmla="val 683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571500" y="3985870"/>
            <a:ext cx="57607" cy="1009498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1" name="Shape 17"/>
          <p:cNvSpPr/>
          <p:nvPr/>
        </p:nvSpPr>
        <p:spPr>
          <a:xfrm>
            <a:off x="819302" y="4176979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842" b="-842"/>
          <a:stretch/>
        </p:blipFill>
        <p:spPr>
          <a:xfrm>
            <a:off x="914400" y="4281221"/>
            <a:ext cx="190195" cy="171907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1352398" y="4196182"/>
            <a:ext cx="217901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Lineage &amp; Impact Analysis</a:t>
            </a:r>
            <a:endParaRPr lang="en-US" sz="1200" dirty="0"/>
          </a:p>
        </p:txBody>
      </p:sp>
      <p:sp>
        <p:nvSpPr>
          <p:cNvPr id="24" name="Text 19"/>
          <p:cNvSpPr txBox="1"/>
          <p:nvPr/>
        </p:nvSpPr>
        <p:spPr>
          <a:xfrm>
            <a:off x="1352398" y="4466844"/>
            <a:ext cx="4484218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proof of end-to-end traceability from raw ingestion to Gold business KPIs, demonstrating compliance confidence.</a:t>
            </a:r>
            <a:endParaRPr lang="en-US" sz="900" dirty="0"/>
          </a:p>
        </p:txBody>
      </p:sp>
      <p:sp>
        <p:nvSpPr>
          <p:cNvPr id="25" name="Shape 20"/>
          <p:cNvSpPr/>
          <p:nvPr/>
        </p:nvSpPr>
        <p:spPr>
          <a:xfrm>
            <a:off x="571500" y="5185562"/>
            <a:ext cx="5524805" cy="1009498"/>
          </a:xfrm>
          <a:prstGeom prst="roundRect">
            <a:avLst>
              <a:gd name="adj" fmla="val 683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6" name="Shape 21"/>
          <p:cNvSpPr/>
          <p:nvPr/>
        </p:nvSpPr>
        <p:spPr>
          <a:xfrm>
            <a:off x="571500" y="5185562"/>
            <a:ext cx="57607" cy="1009498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7" name="Shape 22"/>
          <p:cNvSpPr/>
          <p:nvPr/>
        </p:nvSpPr>
        <p:spPr>
          <a:xfrm>
            <a:off x="819302" y="5375758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-1773" r="-1773" t="0" b="0"/>
          <a:stretch/>
        </p:blipFill>
        <p:spPr>
          <a:xfrm>
            <a:off x="942746" y="5480914"/>
            <a:ext cx="133502" cy="171907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1352398" y="5394960"/>
            <a:ext cx="221742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Contracts &amp; Test Coverage</a:t>
            </a:r>
            <a:endParaRPr lang="en-US" sz="1200" dirty="0"/>
          </a:p>
        </p:txBody>
      </p:sp>
      <p:sp>
        <p:nvSpPr>
          <p:cNvPr id="30" name="Text 24"/>
          <p:cNvSpPr txBox="1"/>
          <p:nvPr/>
        </p:nvSpPr>
        <p:spPr>
          <a:xfrm>
            <a:off x="1352398" y="5666537"/>
            <a:ext cx="4436669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YAML/JSON data contracts, PR validation logs showing data-diffs, and automated test coverage reports.</a:t>
            </a:r>
            <a:endParaRPr lang="en-US" sz="900" dirty="0"/>
          </a:p>
        </p:txBody>
      </p:sp>
      <p:sp>
        <p:nvSpPr>
          <p:cNvPr id="31" name="Shape 25"/>
          <p:cNvSpPr/>
          <p:nvPr/>
        </p:nvSpPr>
        <p:spPr>
          <a:xfrm>
            <a:off x="6572707" y="1781251"/>
            <a:ext cx="5048402" cy="4219956"/>
          </a:xfrm>
          <a:prstGeom prst="roundRect">
            <a:avLst>
              <a:gd name="adj" fmla="val 587"/>
            </a:avLst>
          </a:prstGeom>
          <a:solidFill>
            <a:srgbClr val="F0F9FF"/>
          </a:solidFill>
          <a:ln w="12700">
            <a:solidFill>
              <a:srgbClr val="E0F2FE"/>
            </a:solidFill>
            <a:prstDash val="solid"/>
          </a:ln>
        </p:spPr>
      </p:sp>
      <p:sp>
        <p:nvSpPr>
          <p:cNvPr id="32" name="Shape 26"/>
          <p:cNvSpPr/>
          <p:nvPr/>
        </p:nvSpPr>
        <p:spPr>
          <a:xfrm>
            <a:off x="6867144" y="2542946"/>
            <a:ext cx="4457700" cy="19202"/>
          </a:xfrm>
          <a:prstGeom prst="rect">
            <a:avLst/>
          </a:prstGeom>
          <a:solidFill>
            <a:srgbClr val="BAE6FD"/>
          </a:solidFill>
          <a:ln/>
        </p:spPr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867144" y="2128723"/>
            <a:ext cx="209398" cy="209398"/>
          </a:xfrm>
          <a:prstGeom prst="rect">
            <a:avLst/>
          </a:prstGeom>
        </p:spPr>
      </p:pic>
      <p:sp>
        <p:nvSpPr>
          <p:cNvPr id="34" name="Text 27"/>
          <p:cNvSpPr txBox="1"/>
          <p:nvPr/>
        </p:nvSpPr>
        <p:spPr>
          <a:xfrm>
            <a:off x="7191756" y="2076602"/>
            <a:ext cx="2691079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C4A6E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Mapping to RFP Sections</a:t>
            </a:r>
            <a:endParaRPr lang="en-US" sz="1600" dirty="0"/>
          </a:p>
        </p:txBody>
      </p:sp>
      <p:sp>
        <p:nvSpPr>
          <p:cNvPr id="35" name="Shape 28"/>
          <p:cNvSpPr/>
          <p:nvPr/>
        </p:nvSpPr>
        <p:spPr>
          <a:xfrm>
            <a:off x="6867144" y="2752344"/>
            <a:ext cx="4457700" cy="409651"/>
          </a:xfrm>
          <a:prstGeom prst="roundRect">
            <a:avLst>
              <a:gd name="adj" fmla="val 31146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rcRect l="-13318" r="-13318" t="0" b="0"/>
          <a:stretch/>
        </p:blipFill>
        <p:spPr>
          <a:xfrm>
            <a:off x="7029907" y="2890418"/>
            <a:ext cx="190195" cy="133502"/>
          </a:xfrm>
          <a:prstGeom prst="rect">
            <a:avLst/>
          </a:prstGeom>
        </p:spPr>
      </p:pic>
      <p:sp>
        <p:nvSpPr>
          <p:cNvPr id="37" name="Text 29"/>
          <p:cNvSpPr txBox="1"/>
          <p:nvPr/>
        </p:nvSpPr>
        <p:spPr>
          <a:xfrm>
            <a:off x="7334402" y="2876702"/>
            <a:ext cx="7763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Approach:</a:t>
            </a:r>
            <a:endParaRPr lang="en-US" sz="1000" dirty="0"/>
          </a:p>
        </p:txBody>
      </p:sp>
      <p:sp>
        <p:nvSpPr>
          <p:cNvPr id="38" name="Text 30"/>
          <p:cNvSpPr txBox="1"/>
          <p:nvPr/>
        </p:nvSpPr>
        <p:spPr>
          <a:xfrm>
            <a:off x="8065922" y="2876702"/>
            <a:ext cx="23865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Model, RACI, Architecture</a:t>
            </a:r>
            <a:endParaRPr lang="en-US" sz="1000" dirty="0"/>
          </a:p>
        </p:txBody>
      </p:sp>
      <p:sp>
        <p:nvSpPr>
          <p:cNvPr id="39" name="Shape 31"/>
          <p:cNvSpPr/>
          <p:nvPr/>
        </p:nvSpPr>
        <p:spPr>
          <a:xfrm>
            <a:off x="6867144" y="3276295"/>
            <a:ext cx="4457700" cy="409651"/>
          </a:xfrm>
          <a:prstGeom prst="roundRect">
            <a:avLst>
              <a:gd name="adj" fmla="val 31146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40" name="Image 6" descr="preencoded.png">    </p:cNvPr>
          <p:cNvPicPr>
            <a:picLocks noChangeAspect="1"/>
          </p:cNvPicPr>
          <p:nvPr/>
        </p:nvPicPr>
        <p:blipFill>
          <a:blip r:embed="rId7"/>
          <a:srcRect l="-21233" r="-21233" t="0" b="0"/>
          <a:stretch/>
        </p:blipFill>
        <p:spPr>
          <a:xfrm>
            <a:off x="7029907" y="3414370"/>
            <a:ext cx="190195" cy="133502"/>
          </a:xfrm>
          <a:prstGeom prst="rect">
            <a:avLst/>
          </a:prstGeom>
        </p:spPr>
      </p:pic>
      <p:sp>
        <p:nvSpPr>
          <p:cNvPr id="41" name="Text 32"/>
          <p:cNvSpPr txBox="1"/>
          <p:nvPr/>
        </p:nvSpPr>
        <p:spPr>
          <a:xfrm>
            <a:off x="7334402" y="3400654"/>
            <a:ext cx="7671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Technical:</a:t>
            </a:r>
            <a:endParaRPr lang="en-US" sz="1000" dirty="0"/>
          </a:p>
        </p:txBody>
      </p:sp>
      <p:sp>
        <p:nvSpPr>
          <p:cNvPr id="42" name="Text 33"/>
          <p:cNvSpPr txBox="1"/>
          <p:nvPr/>
        </p:nvSpPr>
        <p:spPr>
          <a:xfrm>
            <a:off x="8056778" y="3400654"/>
            <a:ext cx="22146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Tooling, Scalability, Unity Catalog</a:t>
            </a:r>
            <a:endParaRPr lang="en-US" sz="1000" dirty="0"/>
          </a:p>
        </p:txBody>
      </p:sp>
      <p:sp>
        <p:nvSpPr>
          <p:cNvPr id="43" name="Shape 34"/>
          <p:cNvSpPr/>
          <p:nvPr/>
        </p:nvSpPr>
        <p:spPr>
          <a:xfrm>
            <a:off x="6867144" y="3800246"/>
            <a:ext cx="4457700" cy="409651"/>
          </a:xfrm>
          <a:prstGeom prst="roundRect">
            <a:avLst>
              <a:gd name="adj" fmla="val 31146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44" name="Image 7" descr="preencoded.png">    </p:cNvPr>
          <p:cNvPicPr>
            <a:picLocks noChangeAspect="1"/>
          </p:cNvPicPr>
          <p:nvPr/>
        </p:nvPicPr>
        <p:blipFill>
          <a:blip r:embed="rId8"/>
          <a:srcRect l="-21233" r="-21233" t="0" b="0"/>
          <a:stretch/>
        </p:blipFill>
        <p:spPr>
          <a:xfrm>
            <a:off x="7029907" y="3938321"/>
            <a:ext cx="190195" cy="133502"/>
          </a:xfrm>
          <a:prstGeom prst="rect">
            <a:avLst/>
          </a:prstGeom>
        </p:spPr>
      </p:pic>
      <p:sp>
        <p:nvSpPr>
          <p:cNvPr id="45" name="Text 35"/>
          <p:cNvSpPr txBox="1"/>
          <p:nvPr/>
        </p:nvSpPr>
        <p:spPr>
          <a:xfrm>
            <a:off x="7334402" y="3924605"/>
            <a:ext cx="12435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&amp; Testing:</a:t>
            </a:r>
            <a:endParaRPr lang="en-US" sz="1000" dirty="0"/>
          </a:p>
        </p:txBody>
      </p:sp>
      <p:sp>
        <p:nvSpPr>
          <p:cNvPr id="46" name="Text 36"/>
          <p:cNvSpPr txBox="1"/>
          <p:nvPr/>
        </p:nvSpPr>
        <p:spPr>
          <a:xfrm>
            <a:off x="8525866" y="3924605"/>
            <a:ext cx="23006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Automation, DLT, Delta Constraints</a:t>
            </a:r>
            <a:endParaRPr lang="en-US" sz="1000" dirty="0"/>
          </a:p>
        </p:txBody>
      </p:sp>
      <p:sp>
        <p:nvSpPr>
          <p:cNvPr id="47" name="Shape 37"/>
          <p:cNvSpPr/>
          <p:nvPr/>
        </p:nvSpPr>
        <p:spPr>
          <a:xfrm>
            <a:off x="6867144" y="4324198"/>
            <a:ext cx="4457700" cy="409651"/>
          </a:xfrm>
          <a:prstGeom prst="roundRect">
            <a:avLst>
              <a:gd name="adj" fmla="val 31146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9"/>
          <a:srcRect l="-21233" r="-21233" t="0" b="0"/>
          <a:stretch/>
        </p:blipFill>
        <p:spPr>
          <a:xfrm>
            <a:off x="7029907" y="4462272"/>
            <a:ext cx="190195" cy="133502"/>
          </a:xfrm>
          <a:prstGeom prst="rect">
            <a:avLst/>
          </a:prstGeom>
        </p:spPr>
      </p:pic>
      <p:sp>
        <p:nvSpPr>
          <p:cNvPr id="49" name="Text 38"/>
          <p:cNvSpPr txBox="1"/>
          <p:nvPr/>
        </p:nvSpPr>
        <p:spPr>
          <a:xfrm>
            <a:off x="7334402" y="4448556"/>
            <a:ext cx="9957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Commercials:</a:t>
            </a:r>
            <a:endParaRPr lang="en-US" sz="1000" dirty="0"/>
          </a:p>
        </p:txBody>
      </p:sp>
      <p:sp>
        <p:nvSpPr>
          <p:cNvPr id="50" name="Text 39"/>
          <p:cNvSpPr txBox="1"/>
          <p:nvPr/>
        </p:nvSpPr>
        <p:spPr>
          <a:xfrm>
            <a:off x="8279892" y="4448556"/>
            <a:ext cx="22814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TCO Model, Cost Savings Analysis</a:t>
            </a:r>
            <a:endParaRPr lang="en-US" sz="1000" dirty="0"/>
          </a:p>
        </p:txBody>
      </p:sp>
      <p:sp>
        <p:nvSpPr>
          <p:cNvPr id="51" name="Shape 40"/>
          <p:cNvSpPr/>
          <p:nvPr/>
        </p:nvSpPr>
        <p:spPr>
          <a:xfrm>
            <a:off x="6867144" y="4848149"/>
            <a:ext cx="4457700" cy="409651"/>
          </a:xfrm>
          <a:prstGeom prst="roundRect">
            <a:avLst>
              <a:gd name="adj" fmla="val 31146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52" name="Image 9" descr="preencoded.png">    </p:cNvPr>
          <p:cNvPicPr>
            <a:picLocks noChangeAspect="1"/>
          </p:cNvPicPr>
          <p:nvPr/>
        </p:nvPicPr>
        <p:blipFill>
          <a:blip r:embed="rId10"/>
          <a:srcRect l="-6986" r="-6986" t="0" b="0"/>
          <a:stretch/>
        </p:blipFill>
        <p:spPr>
          <a:xfrm>
            <a:off x="7029907" y="4986223"/>
            <a:ext cx="190195" cy="133502"/>
          </a:xfrm>
          <a:prstGeom prst="rect">
            <a:avLst/>
          </a:prstGeom>
        </p:spPr>
      </p:pic>
      <p:sp>
        <p:nvSpPr>
          <p:cNvPr id="53" name="Text 41"/>
          <p:cNvSpPr txBox="1"/>
          <p:nvPr/>
        </p:nvSpPr>
        <p:spPr>
          <a:xfrm>
            <a:off x="7334402" y="4972507"/>
            <a:ext cx="9957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Innovation:</a:t>
            </a:r>
            <a:endParaRPr lang="en-US" sz="1000" dirty="0"/>
          </a:p>
        </p:txBody>
      </p:sp>
      <p:sp>
        <p:nvSpPr>
          <p:cNvPr id="54" name="Text 42"/>
          <p:cNvSpPr txBox="1"/>
          <p:nvPr/>
        </p:nvSpPr>
        <p:spPr>
          <a:xfrm>
            <a:off x="8278978" y="4972507"/>
            <a:ext cx="27294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Agents, Vector Search RAG, Auto-rules</a:t>
            </a:r>
            <a:endParaRPr lang="en-US" sz="1000" dirty="0"/>
          </a:p>
        </p:txBody>
      </p:sp>
      <p:sp>
        <p:nvSpPr>
          <p:cNvPr id="55" name="Shape 43"/>
          <p:cNvSpPr/>
          <p:nvPr/>
        </p:nvSpPr>
        <p:spPr>
          <a:xfrm>
            <a:off x="6867144" y="5257800"/>
            <a:ext cx="4457700" cy="1266444"/>
          </a:xfrm>
          <a:prstGeom prst="roundRect">
            <a:avLst>
              <a:gd name="adj" fmla="val 4343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56" name="Text 44"/>
          <p:cNvSpPr txBox="1"/>
          <p:nvPr/>
        </p:nvSpPr>
        <p:spPr>
          <a:xfrm>
            <a:off x="7029907" y="5429707"/>
            <a:ext cx="189372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SUBMISSION FORMAT TIPS</a:t>
            </a:r>
            <a:endParaRPr lang="en-US" sz="900" dirty="0"/>
          </a:p>
        </p:txBody>
      </p:sp>
      <p:sp>
        <p:nvSpPr>
          <p:cNvPr id="57" name="Shape 45"/>
          <p:cNvSpPr/>
          <p:nvPr/>
        </p:nvSpPr>
        <p:spPr>
          <a:xfrm>
            <a:off x="7029907" y="5700370"/>
            <a:ext cx="1591056" cy="295351"/>
          </a:xfrm>
          <a:prstGeom prst="roundRect">
            <a:avLst>
              <a:gd name="adj" fmla="val 199740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pic>
        <p:nvPicPr>
          <p:cNvPr id="58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7153351" y="5793638"/>
            <a:ext cx="105156" cy="105156"/>
          </a:xfrm>
          <a:prstGeom prst="rect">
            <a:avLst/>
          </a:prstGeom>
        </p:spPr>
      </p:pic>
      <p:sp>
        <p:nvSpPr>
          <p:cNvPr id="59" name="Text 46"/>
          <p:cNvSpPr txBox="1"/>
          <p:nvPr/>
        </p:nvSpPr>
        <p:spPr>
          <a:xfrm>
            <a:off x="7315200" y="5767121"/>
            <a:ext cx="126004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High-res PDF Appendix</a:t>
            </a:r>
            <a:endParaRPr lang="en-US" sz="800" dirty="0"/>
          </a:p>
        </p:txBody>
      </p:sp>
      <p:sp>
        <p:nvSpPr>
          <p:cNvPr id="60" name="Shape 47"/>
          <p:cNvSpPr/>
          <p:nvPr/>
        </p:nvSpPr>
        <p:spPr>
          <a:xfrm>
            <a:off x="8691372" y="5700370"/>
            <a:ext cx="1190549" cy="295351"/>
          </a:xfrm>
          <a:prstGeom prst="roundRect">
            <a:avLst>
              <a:gd name="adj" fmla="val 199740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pic>
        <p:nvPicPr>
          <p:cNvPr id="61" name="Image 11" descr="preencoded.png">    </p:cNvPr>
          <p:cNvPicPr>
            <a:picLocks noChangeAspect="1"/>
          </p:cNvPicPr>
          <p:nvPr/>
        </p:nvPicPr>
        <p:blipFill>
          <a:blip r:embed="rId12"/>
          <a:srcRect l="-1677" r="-1677" t="0" b="0"/>
          <a:stretch/>
        </p:blipFill>
        <p:spPr>
          <a:xfrm>
            <a:off x="8814816" y="5793638"/>
            <a:ext cx="95098" cy="105156"/>
          </a:xfrm>
          <a:prstGeom prst="rect">
            <a:avLst/>
          </a:prstGeom>
        </p:spPr>
      </p:pic>
      <p:sp>
        <p:nvSpPr>
          <p:cNvPr id="62" name="Text 48"/>
          <p:cNvSpPr txBox="1"/>
          <p:nvPr/>
        </p:nvSpPr>
        <p:spPr>
          <a:xfrm>
            <a:off x="8967521" y="5767121"/>
            <a:ext cx="86959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Repo Link</a:t>
            </a:r>
            <a:endParaRPr lang="en-US" sz="800" dirty="0"/>
          </a:p>
        </p:txBody>
      </p:sp>
      <p:sp>
        <p:nvSpPr>
          <p:cNvPr id="63" name="Shape 49"/>
          <p:cNvSpPr/>
          <p:nvPr/>
        </p:nvSpPr>
        <p:spPr>
          <a:xfrm>
            <a:off x="7029907" y="6067044"/>
            <a:ext cx="1266444" cy="295351"/>
          </a:xfrm>
          <a:prstGeom prst="roundRect">
            <a:avLst>
              <a:gd name="adj" fmla="val 199740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pic>
        <p:nvPicPr>
          <p:cNvPr id="6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-1750" b="-1750"/>
          <a:stretch/>
        </p:blipFill>
        <p:spPr>
          <a:xfrm>
            <a:off x="7153351" y="6160313"/>
            <a:ext cx="114300" cy="105156"/>
          </a:xfrm>
          <a:prstGeom prst="rect">
            <a:avLst/>
          </a:prstGeom>
        </p:spPr>
      </p:pic>
      <p:sp>
        <p:nvSpPr>
          <p:cNvPr id="65" name="Text 50"/>
          <p:cNvSpPr txBox="1"/>
          <p:nvPr/>
        </p:nvSpPr>
        <p:spPr>
          <a:xfrm>
            <a:off x="7324344" y="6133795"/>
            <a:ext cx="9272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2-min Demo Clip</a:t>
            </a:r>
            <a:endParaRPr lang="en-US" sz="800" dirty="0"/>
          </a:p>
        </p:txBody>
      </p:sp>
      <p:sp>
        <p:nvSpPr>
          <p:cNvPr id="66" name="Shape 51"/>
          <p:cNvSpPr/>
          <p:nvPr/>
        </p:nvSpPr>
        <p:spPr>
          <a:xfrm>
            <a:off x="0" y="6381598"/>
            <a:ext cx="12191695" cy="47640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7" name="Shape 52"/>
          <p:cNvSpPr/>
          <p:nvPr/>
        </p:nvSpPr>
        <p:spPr>
          <a:xfrm>
            <a:off x="0" y="6381598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68" name="Text 53"/>
          <p:cNvSpPr txBox="1"/>
          <p:nvPr/>
        </p:nvSpPr>
        <p:spPr>
          <a:xfrm>
            <a:off x="571500" y="6548018"/>
            <a:ext cx="33531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2 — AI-driven QE + Business Narrative &amp; RFP Practicum</a:t>
            </a:r>
            <a:endParaRPr lang="en-US" sz="900" dirty="0"/>
          </a:p>
        </p:txBody>
      </p:sp>
      <p:sp>
        <p:nvSpPr>
          <p:cNvPr id="69" name="Text 54"/>
          <p:cNvSpPr txBox="1"/>
          <p:nvPr/>
        </p:nvSpPr>
        <p:spPr>
          <a:xfrm>
            <a:off x="10229393" y="6548018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&amp; Proprietary</a:t>
            </a:r>
            <a:endParaRPr lang="en-US" sz="9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1146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10551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381305" y="228600"/>
            <a:ext cx="1447495" cy="228600"/>
          </a:xfrm>
          <a:prstGeom prst="roundRect">
            <a:avLst>
              <a:gd name="adj" fmla="val 66667"/>
            </a:avLst>
          </a:prstGeom>
          <a:solidFill>
            <a:srgbClr val="DBEAFE"/>
          </a:solidFill>
          <a:ln/>
        </p:spPr>
      </p:sp>
      <p:sp>
        <p:nvSpPr>
          <p:cNvPr id="7" name="Text 5"/>
          <p:cNvSpPr txBox="1"/>
          <p:nvPr/>
        </p:nvSpPr>
        <p:spPr>
          <a:xfrm>
            <a:off x="457200" y="267005"/>
            <a:ext cx="13816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WORKSHOP MODULE</a:t>
            </a:r>
            <a:endParaRPr lang="en-US" sz="900" dirty="0"/>
          </a:p>
        </p:txBody>
      </p:sp>
      <p:sp>
        <p:nvSpPr>
          <p:cNvPr id="8" name="Text 6"/>
          <p:cNvSpPr txBox="1"/>
          <p:nvPr/>
        </p:nvSpPr>
        <p:spPr>
          <a:xfrm>
            <a:off x="1937614" y="256946"/>
            <a:ext cx="1481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</a:t>
            </a:r>
            <a:endParaRPr lang="en-US" sz="1000" dirty="0"/>
          </a:p>
        </p:txBody>
      </p:sp>
      <p:sp>
        <p:nvSpPr>
          <p:cNvPr id="9" name="Text 7"/>
          <p:cNvSpPr txBox="1"/>
          <p:nvPr/>
        </p:nvSpPr>
        <p:spPr>
          <a:xfrm>
            <a:off x="2096719" y="256946"/>
            <a:ext cx="13295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Practicum Exercise</a:t>
            </a:r>
            <a:endParaRPr lang="en-US" sz="1000" dirty="0"/>
          </a:p>
        </p:txBody>
      </p:sp>
      <p:sp>
        <p:nvSpPr>
          <p:cNvPr id="10" name="Text 8"/>
          <p:cNvSpPr txBox="1"/>
          <p:nvPr/>
        </p:nvSpPr>
        <p:spPr>
          <a:xfrm>
            <a:off x="381305" y="533095"/>
            <a:ext cx="278617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RFP Scoring Rubric</a:t>
            </a:r>
            <a:endParaRPr lang="en-US" sz="2200" dirty="0"/>
          </a:p>
        </p:txBody>
      </p:sp>
      <p:sp>
        <p:nvSpPr>
          <p:cNvPr id="11" name="Text 9"/>
          <p:cNvSpPr txBox="1"/>
          <p:nvPr/>
        </p:nvSpPr>
        <p:spPr>
          <a:xfrm>
            <a:off x="10019081" y="504749"/>
            <a:ext cx="19010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How We Win</a:t>
            </a:r>
            <a:endParaRPr lang="en-US" sz="10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180" b="-180"/>
          <a:stretch/>
        </p:blipFill>
        <p:spPr>
          <a:xfrm>
            <a:off x="10476281" y="724205"/>
            <a:ext cx="190195" cy="152705"/>
          </a:xfrm>
          <a:prstGeom prst="rect">
            <a:avLst/>
          </a:prstGeom>
        </p:spPr>
      </p:pic>
      <p:sp>
        <p:nvSpPr>
          <p:cNvPr id="13" name="Text 10"/>
          <p:cNvSpPr txBox="1"/>
          <p:nvPr/>
        </p:nvSpPr>
        <p:spPr>
          <a:xfrm>
            <a:off x="10742371" y="724205"/>
            <a:ext cx="11622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Session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304495" y="1419149"/>
            <a:ext cx="6581851" cy="4362602"/>
          </a:xfrm>
          <a:prstGeom prst="roundRect">
            <a:avLst>
              <a:gd name="adj" fmla="val 54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90500" dist="38100" dir="5400000">
              <a:srgbClr val="000000">
                <a:alpha val="5000"/>
              </a:srgbClr>
            </a:outerShdw>
          </a:effectLst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-1064" r="-1064" t="0" b="0"/>
          <a:stretch/>
        </p:blipFill>
        <p:spPr>
          <a:xfrm>
            <a:off x="543154" y="1705356"/>
            <a:ext cx="219456" cy="171907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838505" y="1657807"/>
            <a:ext cx="25676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Criteria &amp; Weights</a:t>
            </a:r>
            <a:endParaRPr lang="en-US" sz="1300" dirty="0"/>
          </a:p>
        </p:txBody>
      </p:sp>
      <p:sp>
        <p:nvSpPr>
          <p:cNvPr id="17" name="Text 13"/>
          <p:cNvSpPr txBox="1"/>
          <p:nvPr/>
        </p:nvSpPr>
        <p:spPr>
          <a:xfrm>
            <a:off x="5608930" y="1723644"/>
            <a:ext cx="10479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Total: 100 Pts</a:t>
            </a:r>
            <a:endParaRPr lang="en-US" sz="900" dirty="0"/>
          </a:p>
        </p:txBody>
      </p:sp>
      <p:sp>
        <p:nvSpPr>
          <p:cNvPr id="18" name="Shape 14"/>
          <p:cNvSpPr/>
          <p:nvPr/>
        </p:nvSpPr>
        <p:spPr>
          <a:xfrm>
            <a:off x="543154" y="2419502"/>
            <a:ext cx="6105449" cy="19202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9" name="Text 15"/>
          <p:cNvSpPr txBox="1"/>
          <p:nvPr/>
        </p:nvSpPr>
        <p:spPr>
          <a:xfrm>
            <a:off x="543154" y="2152498"/>
            <a:ext cx="8001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DIMENSION</a:t>
            </a:r>
            <a:endParaRPr lang="en-US" sz="900" dirty="0"/>
          </a:p>
        </p:txBody>
      </p:sp>
      <p:sp>
        <p:nvSpPr>
          <p:cNvPr id="20" name="Text 16"/>
          <p:cNvSpPr txBox="1"/>
          <p:nvPr/>
        </p:nvSpPr>
        <p:spPr>
          <a:xfrm>
            <a:off x="3864254" y="2152498"/>
            <a:ext cx="5907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</a:t>
            </a:r>
            <a:endParaRPr lang="en-US" sz="900" dirty="0"/>
          </a:p>
        </p:txBody>
      </p:sp>
      <p:sp>
        <p:nvSpPr>
          <p:cNvPr id="21" name="Text 17"/>
          <p:cNvSpPr txBox="1"/>
          <p:nvPr/>
        </p:nvSpPr>
        <p:spPr>
          <a:xfrm>
            <a:off x="4712818" y="2152498"/>
            <a:ext cx="8293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DRIVER</a:t>
            </a:r>
            <a:endParaRPr lang="en-US" sz="900" dirty="0"/>
          </a:p>
        </p:txBody>
      </p:sp>
      <p:sp>
        <p:nvSpPr>
          <p:cNvPr id="22" name="Shape 18"/>
          <p:cNvSpPr/>
          <p:nvPr/>
        </p:nvSpPr>
        <p:spPr>
          <a:xfrm>
            <a:off x="543154" y="2514600"/>
            <a:ext cx="6029554" cy="514807"/>
          </a:xfrm>
          <a:prstGeom prst="roundRect">
            <a:avLst>
              <a:gd name="adj" fmla="val 26314"/>
            </a:avLst>
          </a:pr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629107" y="2619756"/>
            <a:ext cx="304495" cy="304495"/>
          </a:xfrm>
          <a:prstGeom prst="roundRect">
            <a:avLst>
              <a:gd name="adj" fmla="val 300300"/>
            </a:avLst>
          </a:prstGeom>
          <a:solidFill>
            <a:srgbClr val="EFF6FF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rcRect l="-837" r="-837" t="0" b="0"/>
          <a:stretch/>
        </p:blipFill>
        <p:spPr>
          <a:xfrm>
            <a:off x="705002" y="2704795"/>
            <a:ext cx="152705" cy="133502"/>
          </a:xfrm>
          <a:prstGeom prst="rect">
            <a:avLst/>
          </a:prstGeom>
        </p:spPr>
      </p:pic>
      <p:sp>
        <p:nvSpPr>
          <p:cNvPr id="25" name="Text 20"/>
          <p:cNvSpPr txBox="1"/>
          <p:nvPr/>
        </p:nvSpPr>
        <p:spPr>
          <a:xfrm>
            <a:off x="1047902" y="2609698"/>
            <a:ext cx="17675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Approach &amp; Methodology</a:t>
            </a:r>
            <a:endParaRPr lang="en-US" sz="1000" dirty="0"/>
          </a:p>
        </p:txBody>
      </p:sp>
      <p:sp>
        <p:nvSpPr>
          <p:cNvPr id="26" name="Text 21"/>
          <p:cNvSpPr txBox="1"/>
          <p:nvPr/>
        </p:nvSpPr>
        <p:spPr>
          <a:xfrm>
            <a:off x="1047902" y="2790749"/>
            <a:ext cx="19623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model, RACI, Strategy</a:t>
            </a:r>
            <a:endParaRPr lang="en-US" sz="900" dirty="0"/>
          </a:p>
        </p:txBody>
      </p:sp>
      <p:sp>
        <p:nvSpPr>
          <p:cNvPr id="27" name="Shape 22"/>
          <p:cNvSpPr/>
          <p:nvPr/>
        </p:nvSpPr>
        <p:spPr>
          <a:xfrm>
            <a:off x="3883457" y="2667305"/>
            <a:ext cx="352044" cy="228600"/>
          </a:xfrm>
          <a:prstGeom prst="roundRect">
            <a:avLst>
              <a:gd name="adj" fmla="val 400000"/>
            </a:avLst>
          </a:prstGeom>
          <a:solidFill>
            <a:srgbClr val="EFF6FF"/>
          </a:solidFill>
          <a:ln/>
        </p:spPr>
      </p:sp>
      <p:sp>
        <p:nvSpPr>
          <p:cNvPr id="28" name="Text 23"/>
          <p:cNvSpPr txBox="1"/>
          <p:nvPr/>
        </p:nvSpPr>
        <p:spPr>
          <a:xfrm>
            <a:off x="3978554" y="2704795"/>
            <a:ext cx="2551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</a:t>
            </a:r>
            <a:endParaRPr lang="en-US" sz="900" dirty="0"/>
          </a:p>
        </p:txBody>
      </p:sp>
      <p:sp>
        <p:nvSpPr>
          <p:cNvPr id="29" name="Text 24"/>
          <p:cNvSpPr txBox="1"/>
          <p:nvPr/>
        </p:nvSpPr>
        <p:spPr>
          <a:xfrm>
            <a:off x="4633265" y="2692908"/>
            <a:ext cx="15343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Clarity of operating model.</a:t>
            </a:r>
            <a:endParaRPr lang="en-US" sz="900" dirty="0"/>
          </a:p>
        </p:txBody>
      </p:sp>
      <p:sp>
        <p:nvSpPr>
          <p:cNvPr id="30" name="Shape 25"/>
          <p:cNvSpPr/>
          <p:nvPr/>
        </p:nvSpPr>
        <p:spPr>
          <a:xfrm>
            <a:off x="543154" y="3143707"/>
            <a:ext cx="6029554" cy="514807"/>
          </a:xfrm>
          <a:prstGeom prst="roundRect">
            <a:avLst>
              <a:gd name="adj" fmla="val 26314"/>
            </a:avLst>
          </a:pr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31" name="Shape 26"/>
          <p:cNvSpPr/>
          <p:nvPr/>
        </p:nvSpPr>
        <p:spPr>
          <a:xfrm>
            <a:off x="629107" y="3247949"/>
            <a:ext cx="304495" cy="304495"/>
          </a:xfrm>
          <a:prstGeom prst="roundRect">
            <a:avLst>
              <a:gd name="adj" fmla="val 300300"/>
            </a:avLst>
          </a:prstGeom>
          <a:solidFill>
            <a:srgbClr val="EEF2FF"/>
          </a:solidFill>
          <a:ln/>
        </p:spPr>
      </p:sp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14146" y="3333902"/>
            <a:ext cx="133502" cy="133502"/>
          </a:xfrm>
          <a:prstGeom prst="rect">
            <a:avLst/>
          </a:prstGeom>
        </p:spPr>
      </p:pic>
      <p:sp>
        <p:nvSpPr>
          <p:cNvPr id="33" name="Text 27"/>
          <p:cNvSpPr txBox="1"/>
          <p:nvPr/>
        </p:nvSpPr>
        <p:spPr>
          <a:xfrm>
            <a:off x="1047902" y="3238805"/>
            <a:ext cx="13103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Solution</a:t>
            </a:r>
            <a:endParaRPr lang="en-US" sz="1000" dirty="0"/>
          </a:p>
        </p:txBody>
      </p:sp>
      <p:sp>
        <p:nvSpPr>
          <p:cNvPr id="34" name="Text 28"/>
          <p:cNvSpPr txBox="1"/>
          <p:nvPr/>
        </p:nvSpPr>
        <p:spPr>
          <a:xfrm>
            <a:off x="1047902" y="3419856"/>
            <a:ext cx="18288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Architecture, Tooling, Scalability</a:t>
            </a:r>
            <a:endParaRPr lang="en-US" sz="900" dirty="0"/>
          </a:p>
        </p:txBody>
      </p:sp>
      <p:sp>
        <p:nvSpPr>
          <p:cNvPr id="35" name="Shape 29"/>
          <p:cNvSpPr/>
          <p:nvPr/>
        </p:nvSpPr>
        <p:spPr>
          <a:xfrm>
            <a:off x="3880714" y="3295498"/>
            <a:ext cx="352044" cy="228600"/>
          </a:xfrm>
          <a:prstGeom prst="roundRect">
            <a:avLst>
              <a:gd name="adj" fmla="val 400000"/>
            </a:avLst>
          </a:prstGeom>
          <a:solidFill>
            <a:srgbClr val="EFF6FF"/>
          </a:solidFill>
          <a:ln/>
        </p:spPr>
      </p:sp>
      <p:sp>
        <p:nvSpPr>
          <p:cNvPr id="36" name="Text 30"/>
          <p:cNvSpPr txBox="1"/>
          <p:nvPr/>
        </p:nvSpPr>
        <p:spPr>
          <a:xfrm>
            <a:off x="3975811" y="3333902"/>
            <a:ext cx="2551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</a:t>
            </a:r>
            <a:endParaRPr lang="en-US" sz="900" dirty="0"/>
          </a:p>
        </p:txBody>
      </p:sp>
      <p:sp>
        <p:nvSpPr>
          <p:cNvPr id="37" name="Text 31"/>
          <p:cNvSpPr txBox="1"/>
          <p:nvPr/>
        </p:nvSpPr>
        <p:spPr>
          <a:xfrm>
            <a:off x="4633265" y="3322015"/>
            <a:ext cx="16386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Databricks alignment.</a:t>
            </a:r>
            <a:endParaRPr lang="en-US" sz="900" dirty="0"/>
          </a:p>
        </p:txBody>
      </p:sp>
      <p:sp>
        <p:nvSpPr>
          <p:cNvPr id="38" name="Shape 32"/>
          <p:cNvSpPr/>
          <p:nvPr/>
        </p:nvSpPr>
        <p:spPr>
          <a:xfrm>
            <a:off x="543154" y="3771900"/>
            <a:ext cx="6029554" cy="514807"/>
          </a:xfrm>
          <a:prstGeom prst="roundRect">
            <a:avLst>
              <a:gd name="adj" fmla="val 26314"/>
            </a:avLst>
          </a:pr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pic>
        <p:nvPicPr>
          <p:cNvPr id="3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14146" y="3962095"/>
            <a:ext cx="133502" cy="133502"/>
          </a:xfrm>
          <a:prstGeom prst="rect">
            <a:avLst/>
          </a:prstGeom>
        </p:spPr>
      </p:pic>
      <p:sp>
        <p:nvSpPr>
          <p:cNvPr id="40" name="Text 33"/>
          <p:cNvSpPr txBox="1"/>
          <p:nvPr/>
        </p:nvSpPr>
        <p:spPr>
          <a:xfrm>
            <a:off x="1047902" y="3866998"/>
            <a:ext cx="12152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&amp; Testing</a:t>
            </a:r>
            <a:endParaRPr lang="en-US" sz="1000" dirty="0"/>
          </a:p>
        </p:txBody>
      </p:sp>
      <p:sp>
        <p:nvSpPr>
          <p:cNvPr id="41" name="Text 34"/>
          <p:cNvSpPr txBox="1"/>
          <p:nvPr/>
        </p:nvSpPr>
        <p:spPr>
          <a:xfrm>
            <a:off x="1047902" y="4048049"/>
            <a:ext cx="15627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Automation, DLT, Coverage</a:t>
            </a:r>
            <a:endParaRPr lang="en-US" sz="900" dirty="0"/>
          </a:p>
        </p:txBody>
      </p:sp>
      <p:sp>
        <p:nvSpPr>
          <p:cNvPr id="42" name="Shape 35"/>
          <p:cNvSpPr/>
          <p:nvPr/>
        </p:nvSpPr>
        <p:spPr>
          <a:xfrm>
            <a:off x="3883457" y="3924605"/>
            <a:ext cx="352044" cy="228600"/>
          </a:xfrm>
          <a:prstGeom prst="roundRect">
            <a:avLst>
              <a:gd name="adj" fmla="val 400000"/>
            </a:avLst>
          </a:prstGeom>
          <a:solidFill>
            <a:srgbClr val="EFF6FF"/>
          </a:solidFill>
          <a:ln/>
        </p:spPr>
      </p:sp>
      <p:sp>
        <p:nvSpPr>
          <p:cNvPr id="43" name="Text 36"/>
          <p:cNvSpPr txBox="1"/>
          <p:nvPr/>
        </p:nvSpPr>
        <p:spPr>
          <a:xfrm>
            <a:off x="3978554" y="3962095"/>
            <a:ext cx="2551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</a:t>
            </a:r>
            <a:endParaRPr lang="en-US" sz="900" dirty="0"/>
          </a:p>
        </p:txBody>
      </p:sp>
      <p:sp>
        <p:nvSpPr>
          <p:cNvPr id="44" name="Text 37"/>
          <p:cNvSpPr txBox="1"/>
          <p:nvPr/>
        </p:nvSpPr>
        <p:spPr>
          <a:xfrm>
            <a:off x="4633265" y="3950208"/>
            <a:ext cx="15243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Measurable SLOs &amp; Gates.</a:t>
            </a:r>
            <a:endParaRPr lang="en-US" sz="900" dirty="0"/>
          </a:p>
        </p:txBody>
      </p:sp>
      <p:sp>
        <p:nvSpPr>
          <p:cNvPr id="45" name="Shape 38"/>
          <p:cNvSpPr/>
          <p:nvPr/>
        </p:nvSpPr>
        <p:spPr>
          <a:xfrm>
            <a:off x="543154" y="4401007"/>
            <a:ext cx="6029554" cy="514807"/>
          </a:xfrm>
          <a:prstGeom prst="roundRect">
            <a:avLst>
              <a:gd name="adj" fmla="val 26314"/>
            </a:avLst>
          </a:pr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pic>
        <p:nvPicPr>
          <p:cNvPr id="4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14146" y="4591202"/>
            <a:ext cx="133502" cy="133502"/>
          </a:xfrm>
          <a:prstGeom prst="rect">
            <a:avLst/>
          </a:prstGeom>
        </p:spPr>
      </p:pic>
      <p:sp>
        <p:nvSpPr>
          <p:cNvPr id="47" name="Text 39"/>
          <p:cNvSpPr txBox="1"/>
          <p:nvPr/>
        </p:nvSpPr>
        <p:spPr>
          <a:xfrm>
            <a:off x="1047902" y="4496105"/>
            <a:ext cx="9573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Commercials</a:t>
            </a:r>
            <a:endParaRPr lang="en-US" sz="1000" dirty="0"/>
          </a:p>
        </p:txBody>
      </p:sp>
      <p:sp>
        <p:nvSpPr>
          <p:cNvPr id="48" name="Text 40"/>
          <p:cNvSpPr txBox="1"/>
          <p:nvPr/>
        </p:nvSpPr>
        <p:spPr>
          <a:xfrm>
            <a:off x="1047902" y="4677156"/>
            <a:ext cx="13908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TCO, ROI, Pricing Model</a:t>
            </a:r>
            <a:endParaRPr lang="en-US" sz="900" dirty="0"/>
          </a:p>
        </p:txBody>
      </p:sp>
      <p:sp>
        <p:nvSpPr>
          <p:cNvPr id="49" name="Shape 41"/>
          <p:cNvSpPr/>
          <p:nvPr/>
        </p:nvSpPr>
        <p:spPr>
          <a:xfrm>
            <a:off x="3896258" y="4552798"/>
            <a:ext cx="323698" cy="228600"/>
          </a:xfrm>
          <a:prstGeom prst="roundRect">
            <a:avLst>
              <a:gd name="adj" fmla="val 400000"/>
            </a:avLst>
          </a:prstGeom>
          <a:solidFill>
            <a:srgbClr val="EFF6FF"/>
          </a:solidFill>
          <a:ln/>
        </p:spPr>
      </p:sp>
      <p:sp>
        <p:nvSpPr>
          <p:cNvPr id="50" name="Text 42"/>
          <p:cNvSpPr txBox="1"/>
          <p:nvPr/>
        </p:nvSpPr>
        <p:spPr>
          <a:xfrm>
            <a:off x="3991356" y="4591202"/>
            <a:ext cx="2267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</a:t>
            </a:r>
            <a:endParaRPr lang="en-US" sz="900" dirty="0"/>
          </a:p>
        </p:txBody>
      </p:sp>
      <p:sp>
        <p:nvSpPr>
          <p:cNvPr id="51" name="Text 43"/>
          <p:cNvSpPr txBox="1"/>
          <p:nvPr/>
        </p:nvSpPr>
        <p:spPr>
          <a:xfrm>
            <a:off x="4633265" y="4579315"/>
            <a:ext cx="14484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License avoidance value.</a:t>
            </a:r>
            <a:endParaRPr lang="en-US" sz="900" dirty="0"/>
          </a:p>
        </p:txBody>
      </p:sp>
      <p:sp>
        <p:nvSpPr>
          <p:cNvPr id="52" name="Shape 44"/>
          <p:cNvSpPr/>
          <p:nvPr/>
        </p:nvSpPr>
        <p:spPr>
          <a:xfrm>
            <a:off x="543154" y="5029200"/>
            <a:ext cx="6029554" cy="514807"/>
          </a:xfrm>
          <a:prstGeom prst="roundRect">
            <a:avLst>
              <a:gd name="adj" fmla="val 26314"/>
            </a:avLst>
          </a:prstGeom>
          <a:solidFill>
            <a:srgbClr val="F5F3FF"/>
          </a:solidFill>
          <a:ln w="12700">
            <a:solidFill>
              <a:srgbClr val="EDE9FE"/>
            </a:solidFill>
            <a:prstDash val="solid"/>
          </a:ln>
        </p:spPr>
      </p:sp>
      <p:sp>
        <p:nvSpPr>
          <p:cNvPr id="53" name="Shape 45"/>
          <p:cNvSpPr/>
          <p:nvPr/>
        </p:nvSpPr>
        <p:spPr>
          <a:xfrm>
            <a:off x="629107" y="5134356"/>
            <a:ext cx="304495" cy="304495"/>
          </a:xfrm>
          <a:prstGeom prst="roundRect">
            <a:avLst>
              <a:gd name="adj" fmla="val 300300"/>
            </a:avLst>
          </a:prstGeom>
          <a:solidFill>
            <a:srgbClr val="EDE9FE"/>
          </a:solidFill>
          <a:ln/>
        </p:spPr>
      </p:sp>
      <p:pic>
        <p:nvPicPr>
          <p:cNvPr id="54" name="Image 6" descr="preencoded.png">    </p:cNvPr>
          <p:cNvPicPr>
            <a:picLocks noChangeAspect="1"/>
          </p:cNvPicPr>
          <p:nvPr/>
        </p:nvPicPr>
        <p:blipFill>
          <a:blip r:embed="rId7"/>
          <a:srcRect l="-837" r="-837" t="0" b="0"/>
          <a:stretch/>
        </p:blipFill>
        <p:spPr>
          <a:xfrm>
            <a:off x="705002" y="5219395"/>
            <a:ext cx="152705" cy="133502"/>
          </a:xfrm>
          <a:prstGeom prst="rect">
            <a:avLst/>
          </a:prstGeom>
        </p:spPr>
      </p:pic>
      <p:sp>
        <p:nvSpPr>
          <p:cNvPr id="55" name="Text 46"/>
          <p:cNvSpPr txBox="1"/>
          <p:nvPr/>
        </p:nvSpPr>
        <p:spPr>
          <a:xfrm>
            <a:off x="1047902" y="5124298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C1D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AI-Enabled QE</a:t>
            </a:r>
            <a:endParaRPr lang="en-US" sz="1000" dirty="0"/>
          </a:p>
        </p:txBody>
      </p:sp>
      <p:sp>
        <p:nvSpPr>
          <p:cNvPr id="56" name="Text 47"/>
          <p:cNvSpPr txBox="1"/>
          <p:nvPr/>
        </p:nvSpPr>
        <p:spPr>
          <a:xfrm>
            <a:off x="1047902" y="5305349"/>
            <a:ext cx="14008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Agents, RAG, Auto-rules</a:t>
            </a:r>
            <a:endParaRPr lang="en-US" sz="900" dirty="0"/>
          </a:p>
        </p:txBody>
      </p:sp>
      <p:sp>
        <p:nvSpPr>
          <p:cNvPr id="57" name="Shape 48"/>
          <p:cNvSpPr/>
          <p:nvPr/>
        </p:nvSpPr>
        <p:spPr>
          <a:xfrm>
            <a:off x="3881628" y="5191049"/>
            <a:ext cx="352044" cy="219456"/>
          </a:xfrm>
          <a:prstGeom prst="roundRect">
            <a:avLst>
              <a:gd name="adj" fmla="val 416667"/>
            </a:avLst>
          </a:prstGeom>
          <a:solidFill>
            <a:srgbClr val="DDD6FE"/>
          </a:solidFill>
          <a:ln/>
        </p:spPr>
      </p:sp>
      <p:sp>
        <p:nvSpPr>
          <p:cNvPr id="58" name="Text 49"/>
          <p:cNvSpPr txBox="1"/>
          <p:nvPr/>
        </p:nvSpPr>
        <p:spPr>
          <a:xfrm>
            <a:off x="3995928" y="5229454"/>
            <a:ext cx="2103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4C1D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</a:t>
            </a:r>
            <a:endParaRPr lang="en-US" sz="900" dirty="0"/>
          </a:p>
        </p:txBody>
      </p:sp>
      <p:sp>
        <p:nvSpPr>
          <p:cNvPr id="59" name="Text 50"/>
          <p:cNvSpPr txBox="1"/>
          <p:nvPr/>
        </p:nvSpPr>
        <p:spPr>
          <a:xfrm>
            <a:off x="4633265" y="5207508"/>
            <a:ext cx="14008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 differentiator.</a:t>
            </a:r>
            <a:endParaRPr lang="en-US" sz="900" dirty="0"/>
          </a:p>
        </p:txBody>
      </p:sp>
      <p:sp>
        <p:nvSpPr>
          <p:cNvPr id="60" name="Shape 51"/>
          <p:cNvSpPr/>
          <p:nvPr/>
        </p:nvSpPr>
        <p:spPr>
          <a:xfrm>
            <a:off x="304495" y="6010351"/>
            <a:ext cx="6581851" cy="590702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61" name="Text 52"/>
          <p:cNvSpPr txBox="1"/>
          <p:nvPr/>
        </p:nvSpPr>
        <p:spPr>
          <a:xfrm>
            <a:off x="466344" y="6229807"/>
            <a:ext cx="10195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SCORING SCALE</a:t>
            </a:r>
            <a:endParaRPr lang="en-US" sz="900" dirty="0"/>
          </a:p>
        </p:txBody>
      </p:sp>
      <p:sp>
        <p:nvSpPr>
          <p:cNvPr id="62" name="Shape 53"/>
          <p:cNvSpPr/>
          <p:nvPr/>
        </p:nvSpPr>
        <p:spPr>
          <a:xfrm>
            <a:off x="1695298" y="6172200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F87171"/>
          </a:solidFill>
          <a:ln/>
        </p:spPr>
      </p:sp>
      <p:sp>
        <p:nvSpPr>
          <p:cNvPr id="63" name="Text 54"/>
          <p:cNvSpPr txBox="1"/>
          <p:nvPr/>
        </p:nvSpPr>
        <p:spPr>
          <a:xfrm>
            <a:off x="1548994" y="6286500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1: Poor</a:t>
            </a:r>
            <a:endParaRPr lang="en-US" sz="900" dirty="0"/>
          </a:p>
        </p:txBody>
      </p:sp>
      <p:sp>
        <p:nvSpPr>
          <p:cNvPr id="64" name="Text 55"/>
          <p:cNvSpPr txBox="1"/>
          <p:nvPr/>
        </p:nvSpPr>
        <p:spPr>
          <a:xfrm>
            <a:off x="2539289" y="6286500"/>
            <a:ext cx="4288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2: Fair</a:t>
            </a:r>
            <a:endParaRPr lang="en-US" sz="900" dirty="0"/>
          </a:p>
        </p:txBody>
      </p:sp>
      <p:sp>
        <p:nvSpPr>
          <p:cNvPr id="65" name="Shape 56"/>
          <p:cNvSpPr/>
          <p:nvPr/>
        </p:nvSpPr>
        <p:spPr>
          <a:xfrm>
            <a:off x="3677717" y="6172200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FBBF24"/>
          </a:solidFill>
          <a:ln/>
        </p:spPr>
      </p:sp>
      <p:sp>
        <p:nvSpPr>
          <p:cNvPr id="66" name="Text 57"/>
          <p:cNvSpPr txBox="1"/>
          <p:nvPr/>
        </p:nvSpPr>
        <p:spPr>
          <a:xfrm>
            <a:off x="3500323" y="6286500"/>
            <a:ext cx="5239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3: Good</a:t>
            </a:r>
            <a:endParaRPr lang="en-US" sz="900" dirty="0"/>
          </a:p>
        </p:txBody>
      </p:sp>
      <p:sp>
        <p:nvSpPr>
          <p:cNvPr id="67" name="Text 58"/>
          <p:cNvSpPr txBox="1"/>
          <p:nvPr/>
        </p:nvSpPr>
        <p:spPr>
          <a:xfrm>
            <a:off x="4553712" y="6286500"/>
            <a:ext cx="8101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4: Very Good</a:t>
            </a:r>
            <a:endParaRPr lang="en-US" sz="900" dirty="0"/>
          </a:p>
        </p:txBody>
      </p:sp>
      <p:sp>
        <p:nvSpPr>
          <p:cNvPr id="68" name="Shape 59"/>
          <p:cNvSpPr/>
          <p:nvPr/>
        </p:nvSpPr>
        <p:spPr>
          <a:xfrm>
            <a:off x="6270041" y="6172200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10B981"/>
          </a:solidFill>
          <a:ln/>
        </p:spPr>
      </p:sp>
      <p:sp>
        <p:nvSpPr>
          <p:cNvPr id="69" name="Text 60"/>
          <p:cNvSpPr txBox="1"/>
          <p:nvPr/>
        </p:nvSpPr>
        <p:spPr>
          <a:xfrm>
            <a:off x="5894222" y="6286500"/>
            <a:ext cx="9144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5: Outstanding</a:t>
            </a:r>
            <a:endParaRPr lang="en-US" sz="900" dirty="0"/>
          </a:p>
        </p:txBody>
      </p:sp>
      <p:sp>
        <p:nvSpPr>
          <p:cNvPr id="70" name="Shape 61"/>
          <p:cNvSpPr/>
          <p:nvPr/>
        </p:nvSpPr>
        <p:spPr>
          <a:xfrm>
            <a:off x="7188098" y="1419149"/>
            <a:ext cx="4705502" cy="2885846"/>
          </a:xfrm>
          <a:prstGeom prst="roundRect">
            <a:avLst>
              <a:gd name="adj" fmla="val 1255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90500" dist="38100" dir="5400000">
              <a:srgbClr val="000000">
                <a:alpha val="5000"/>
              </a:srgbClr>
            </a:outerShdw>
          </a:effectLst>
        </p:spPr>
      </p:sp>
      <p:sp>
        <p:nvSpPr>
          <p:cNvPr id="71" name="Shape 62"/>
          <p:cNvSpPr/>
          <p:nvPr/>
        </p:nvSpPr>
        <p:spPr>
          <a:xfrm>
            <a:off x="7198157" y="1982419"/>
            <a:ext cx="4686300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72" name="Image 7" descr="preencoded.png">    </p:cNvPr>
          <p:cNvPicPr>
            <a:picLocks noChangeAspect="1"/>
          </p:cNvPicPr>
          <p:nvPr/>
        </p:nvPicPr>
        <p:blipFill>
          <a:blip r:embed="rId8"/>
          <a:srcRect l="-1507" r="-1507" t="0" b="0"/>
          <a:stretch/>
        </p:blipFill>
        <p:spPr>
          <a:xfrm>
            <a:off x="7349947" y="1635862"/>
            <a:ext cx="171907" cy="133502"/>
          </a:xfrm>
          <a:prstGeom prst="rect">
            <a:avLst/>
          </a:prstGeom>
        </p:spPr>
      </p:pic>
      <p:sp>
        <p:nvSpPr>
          <p:cNvPr id="73" name="Text 63"/>
          <p:cNvSpPr txBox="1"/>
          <p:nvPr/>
        </p:nvSpPr>
        <p:spPr>
          <a:xfrm>
            <a:off x="7597750" y="1619402"/>
            <a:ext cx="12051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Worked Example</a:t>
            </a:r>
            <a:endParaRPr lang="en-US" sz="1000" dirty="0"/>
          </a:p>
        </p:txBody>
      </p:sp>
      <p:sp>
        <p:nvSpPr>
          <p:cNvPr id="74" name="Shape 64"/>
          <p:cNvSpPr/>
          <p:nvPr/>
        </p:nvSpPr>
        <p:spPr>
          <a:xfrm>
            <a:off x="10772546" y="1580998"/>
            <a:ext cx="961949" cy="247802"/>
          </a:xfrm>
          <a:prstGeom prst="roundRect">
            <a:avLst>
              <a:gd name="adj" fmla="val 56770"/>
            </a:avLst>
          </a:prstGeom>
          <a:solidFill>
            <a:srgbClr val="ECFDF5"/>
          </a:solidFill>
          <a:ln w="12700">
            <a:solidFill>
              <a:srgbClr val="D1FAE5"/>
            </a:solidFill>
            <a:prstDash val="solid"/>
          </a:ln>
        </p:spPr>
      </p:sp>
      <p:sp>
        <p:nvSpPr>
          <p:cNvPr id="75" name="Text 65"/>
          <p:cNvSpPr txBox="1"/>
          <p:nvPr/>
        </p:nvSpPr>
        <p:spPr>
          <a:xfrm>
            <a:off x="10858500" y="1628546"/>
            <a:ext cx="8769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+2 Point Uplift</a:t>
            </a:r>
            <a:endParaRPr lang="en-US" sz="900" dirty="0"/>
          </a:p>
        </p:txBody>
      </p:sp>
      <p:sp>
        <p:nvSpPr>
          <p:cNvPr id="76" name="Shape 66"/>
          <p:cNvSpPr/>
          <p:nvPr/>
        </p:nvSpPr>
        <p:spPr>
          <a:xfrm>
            <a:off x="7388352" y="2180844"/>
            <a:ext cx="38405" cy="571500"/>
          </a:xfrm>
          <a:prstGeom prst="rect">
            <a:avLst/>
          </a:prstGeom>
          <a:solidFill>
            <a:srgbClr val="FCA5A5"/>
          </a:solidFill>
          <a:ln/>
        </p:spPr>
      </p:sp>
      <p:sp>
        <p:nvSpPr>
          <p:cNvPr id="77" name="Text 67"/>
          <p:cNvSpPr txBox="1"/>
          <p:nvPr/>
        </p:nvSpPr>
        <p:spPr>
          <a:xfrm>
            <a:off x="7578547" y="2180844"/>
            <a:ext cx="11814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EF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 (SCORE: 2)</a:t>
            </a:r>
            <a:endParaRPr lang="en-US" sz="900" dirty="0"/>
          </a:p>
        </p:txBody>
      </p:sp>
      <p:sp>
        <p:nvSpPr>
          <p:cNvPr id="78" name="Text 68"/>
          <p:cNvSpPr txBox="1"/>
          <p:nvPr/>
        </p:nvSpPr>
        <p:spPr>
          <a:xfrm>
            <a:off x="7578547" y="2381098"/>
            <a:ext cx="41202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"We use automated testing tools in the pipeline to catch errors."</a:t>
            </a:r>
            <a:endParaRPr lang="en-US" sz="1000" dirty="0"/>
          </a:p>
        </p:txBody>
      </p:sp>
      <p:pic>
        <p:nvPicPr>
          <p:cNvPr id="79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578547" y="2614270"/>
            <a:ext cx="114300" cy="114300"/>
          </a:xfrm>
          <a:prstGeom prst="rect">
            <a:avLst/>
          </a:prstGeom>
        </p:spPr>
      </p:pic>
      <p:sp>
        <p:nvSpPr>
          <p:cNvPr id="80" name="Text 69"/>
          <p:cNvSpPr txBox="1"/>
          <p:nvPr/>
        </p:nvSpPr>
        <p:spPr>
          <a:xfrm>
            <a:off x="7731252" y="2600554"/>
            <a:ext cx="14008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Generic, lacks outcome.</a:t>
            </a:r>
            <a:endParaRPr lang="en-US" sz="900" dirty="0"/>
          </a:p>
        </p:txBody>
      </p:sp>
      <p:pic>
        <p:nvPicPr>
          <p:cNvPr id="81" name="Image 9" descr="preencoded.png">    </p:cNvPr>
          <p:cNvPicPr>
            <a:picLocks noChangeAspect="1"/>
          </p:cNvPicPr>
          <p:nvPr/>
        </p:nvPicPr>
        <p:blipFill>
          <a:blip r:embed="rId10"/>
          <a:srcRect l="-2512" r="-2512" t="0" b="0"/>
          <a:stretch/>
        </p:blipFill>
        <p:spPr>
          <a:xfrm>
            <a:off x="9485071" y="2905049"/>
            <a:ext cx="105156" cy="133502"/>
          </a:xfrm>
          <a:prstGeom prst="rect">
            <a:avLst/>
          </a:prstGeom>
        </p:spPr>
      </p:pic>
      <p:sp>
        <p:nvSpPr>
          <p:cNvPr id="82" name="Shape 70"/>
          <p:cNvSpPr/>
          <p:nvPr/>
        </p:nvSpPr>
        <p:spPr>
          <a:xfrm>
            <a:off x="7388352" y="3191256"/>
            <a:ext cx="38405" cy="91440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83" name="Text 71"/>
          <p:cNvSpPr txBox="1"/>
          <p:nvPr/>
        </p:nvSpPr>
        <p:spPr>
          <a:xfrm>
            <a:off x="7578547" y="3267151"/>
            <a:ext cx="12390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(SCORE: 4-5)</a:t>
            </a:r>
            <a:endParaRPr lang="en-US" sz="900" dirty="0"/>
          </a:p>
        </p:txBody>
      </p:sp>
      <p:sp>
        <p:nvSpPr>
          <p:cNvPr id="84" name="Text 72"/>
          <p:cNvSpPr txBox="1"/>
          <p:nvPr/>
        </p:nvSpPr>
        <p:spPr>
          <a:xfrm>
            <a:off x="7578547" y="3467405"/>
            <a:ext cx="418703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"We deploy AI-driven drift agents within DLT pipelines, reducing Root Cause Analysis (RCA) time by 40%."</a:t>
            </a:r>
            <a:endParaRPr lang="en-US" sz="1000" dirty="0"/>
          </a:p>
        </p:txBody>
      </p:sp>
      <p:pic>
        <p:nvPicPr>
          <p:cNvPr id="85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7578547" y="3890772"/>
            <a:ext cx="114300" cy="114300"/>
          </a:xfrm>
          <a:prstGeom prst="rect">
            <a:avLst/>
          </a:prstGeom>
        </p:spPr>
      </p:pic>
      <p:sp>
        <p:nvSpPr>
          <p:cNvPr id="86" name="Text 73"/>
          <p:cNvSpPr txBox="1"/>
          <p:nvPr/>
        </p:nvSpPr>
        <p:spPr>
          <a:xfrm>
            <a:off x="7731252" y="3877056"/>
            <a:ext cx="19723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Specific, metric-driven, innovative.</a:t>
            </a:r>
            <a:endParaRPr lang="en-US" sz="900" dirty="0"/>
          </a:p>
        </p:txBody>
      </p:sp>
      <p:sp>
        <p:nvSpPr>
          <p:cNvPr id="87" name="Shape 74"/>
          <p:cNvSpPr/>
          <p:nvPr/>
        </p:nvSpPr>
        <p:spPr>
          <a:xfrm>
            <a:off x="11354105" y="4153205"/>
            <a:ext cx="914400" cy="91440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88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7416698" y="4809744"/>
            <a:ext cx="171907" cy="171907"/>
          </a:xfrm>
          <a:prstGeom prst="rect">
            <a:avLst/>
          </a:prstGeom>
        </p:spPr>
      </p:pic>
      <p:sp>
        <p:nvSpPr>
          <p:cNvPr id="89" name="Text 75"/>
          <p:cNvSpPr txBox="1"/>
          <p:nvPr/>
        </p:nvSpPr>
        <p:spPr>
          <a:xfrm>
            <a:off x="7664501" y="4762195"/>
            <a:ext cx="175747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Turn: Exercise</a:t>
            </a:r>
            <a:endParaRPr lang="en-US" sz="1300" dirty="0"/>
          </a:p>
        </p:txBody>
      </p:sp>
      <p:sp>
        <p:nvSpPr>
          <p:cNvPr id="90" name="Shape 76"/>
          <p:cNvSpPr/>
          <p:nvPr/>
        </p:nvSpPr>
        <p:spPr>
          <a:xfrm>
            <a:off x="7416698" y="5181905"/>
            <a:ext cx="228600" cy="228600"/>
          </a:xfrm>
          <a:prstGeom prst="roundRect">
            <a:avLst>
              <a:gd name="adj" fmla="val 400000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91" name="Text 77"/>
          <p:cNvSpPr txBox="1"/>
          <p:nvPr/>
        </p:nvSpPr>
        <p:spPr>
          <a:xfrm>
            <a:off x="7506310" y="5219395"/>
            <a:ext cx="14356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900" dirty="0"/>
          </a:p>
        </p:txBody>
      </p:sp>
      <p:sp>
        <p:nvSpPr>
          <p:cNvPr id="92" name="Text 78"/>
          <p:cNvSpPr txBox="1"/>
          <p:nvPr/>
        </p:nvSpPr>
        <p:spPr>
          <a:xfrm>
            <a:off x="7759598" y="5191049"/>
            <a:ext cx="16623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Sample Response</a:t>
            </a:r>
            <a:endParaRPr lang="en-US" sz="1000" dirty="0"/>
          </a:p>
        </p:txBody>
      </p:sp>
      <p:sp>
        <p:nvSpPr>
          <p:cNvPr id="93" name="Text 79"/>
          <p:cNvSpPr txBox="1"/>
          <p:nvPr/>
        </p:nvSpPr>
        <p:spPr>
          <a:xfrm>
            <a:off x="7759598" y="5391302"/>
            <a:ext cx="38487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 the "Quality" section of the sample handout. Assign a 1-5 score.</a:t>
            </a:r>
            <a:endParaRPr lang="en-US" sz="900" dirty="0"/>
          </a:p>
        </p:txBody>
      </p:sp>
      <p:sp>
        <p:nvSpPr>
          <p:cNvPr id="94" name="Shape 80"/>
          <p:cNvSpPr/>
          <p:nvPr/>
        </p:nvSpPr>
        <p:spPr>
          <a:xfrm>
            <a:off x="7416698" y="5695798"/>
            <a:ext cx="228600" cy="228600"/>
          </a:xfrm>
          <a:prstGeom prst="roundRect">
            <a:avLst>
              <a:gd name="adj" fmla="val 400000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95" name="Text 81"/>
          <p:cNvSpPr txBox="1"/>
          <p:nvPr/>
        </p:nvSpPr>
        <p:spPr>
          <a:xfrm>
            <a:off x="7495337" y="5734202"/>
            <a:ext cx="16276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900" dirty="0"/>
          </a:p>
        </p:txBody>
      </p:sp>
      <p:sp>
        <p:nvSpPr>
          <p:cNvPr id="96" name="Text 82"/>
          <p:cNvSpPr txBox="1"/>
          <p:nvPr/>
        </p:nvSpPr>
        <p:spPr>
          <a:xfrm>
            <a:off x="7759598" y="5705856"/>
            <a:ext cx="11292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Gap</a:t>
            </a:r>
            <a:endParaRPr lang="en-US" sz="1000" dirty="0"/>
          </a:p>
        </p:txBody>
      </p:sp>
      <p:sp>
        <p:nvSpPr>
          <p:cNvPr id="97" name="Text 83"/>
          <p:cNvSpPr txBox="1"/>
          <p:nvPr/>
        </p:nvSpPr>
        <p:spPr>
          <a:xfrm>
            <a:off x="7759598" y="5905195"/>
            <a:ext cx="2628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is the "AI Innovation" evidence missing?</a:t>
            </a:r>
            <a:endParaRPr lang="en-US" sz="900" dirty="0"/>
          </a:p>
        </p:txBody>
      </p:sp>
      <p:sp>
        <p:nvSpPr>
          <p:cNvPr id="98" name="Shape 84"/>
          <p:cNvSpPr/>
          <p:nvPr/>
        </p:nvSpPr>
        <p:spPr>
          <a:xfrm>
            <a:off x="7416698" y="6210605"/>
            <a:ext cx="228600" cy="228600"/>
          </a:xfrm>
          <a:prstGeom prst="roundRect">
            <a:avLst>
              <a:gd name="adj" fmla="val 400000"/>
            </a:avLst>
          </a:prstGeom>
          <a:solidFill>
            <a:srgbClr val="2563EB">
              <a:alpha val="91000"/>
            </a:srgbClr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99" name="Text 85"/>
          <p:cNvSpPr txBox="1"/>
          <p:nvPr/>
        </p:nvSpPr>
        <p:spPr>
          <a:xfrm>
            <a:off x="7494422" y="6248095"/>
            <a:ext cx="16276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>
                    <a:alpha val="91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900" dirty="0"/>
          </a:p>
        </p:txBody>
      </p:sp>
      <p:sp>
        <p:nvSpPr>
          <p:cNvPr id="100" name="Text 86"/>
          <p:cNvSpPr txBox="1"/>
          <p:nvPr/>
        </p:nvSpPr>
        <p:spPr>
          <a:xfrm>
            <a:off x="7759598" y="6219749"/>
            <a:ext cx="11960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Rewrite 2 Bullets</a:t>
            </a:r>
            <a:endParaRPr lang="en-US" sz="1000" dirty="0"/>
          </a:p>
        </p:txBody>
      </p:sp>
      <p:sp>
        <p:nvSpPr>
          <p:cNvPr id="101" name="Text 87"/>
          <p:cNvSpPr txBox="1"/>
          <p:nvPr/>
        </p:nvSpPr>
        <p:spPr>
          <a:xfrm>
            <a:off x="7759598" y="6420002"/>
            <a:ext cx="33915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Rewrite two "Approach" bullets to include specific outcomes.</a:t>
            </a:r>
            <a:endParaRPr lang="en-US" sz="900" dirty="0"/>
          </a:p>
        </p:txBody>
      </p:sp>
      <p:sp>
        <p:nvSpPr>
          <p:cNvPr id="102" name="Shape 88"/>
          <p:cNvSpPr/>
          <p:nvPr/>
        </p:nvSpPr>
        <p:spPr>
          <a:xfrm>
            <a:off x="7416698" y="6724498"/>
            <a:ext cx="4248302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103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7416698" y="6900977"/>
            <a:ext cx="114300" cy="114300"/>
          </a:xfrm>
          <a:prstGeom prst="rect">
            <a:avLst/>
          </a:prstGeom>
        </p:spPr>
      </p:pic>
      <p:sp>
        <p:nvSpPr>
          <p:cNvPr id="104" name="Text 89"/>
          <p:cNvSpPr txBox="1"/>
          <p:nvPr/>
        </p:nvSpPr>
        <p:spPr>
          <a:xfrm>
            <a:off x="7569403" y="6886346"/>
            <a:ext cx="6675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 Minutes</a:t>
            </a:r>
            <a:endParaRPr lang="en-US" sz="900" dirty="0"/>
          </a:p>
        </p:txBody>
      </p:sp>
      <p:pic>
        <p:nvPicPr>
          <p:cNvPr id="10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-80" b="-80"/>
          <a:stretch/>
        </p:blipFill>
        <p:spPr>
          <a:xfrm>
            <a:off x="11209630" y="6900977"/>
            <a:ext cx="142646" cy="114300"/>
          </a:xfrm>
          <a:prstGeom prst="rect">
            <a:avLst/>
          </a:prstGeom>
        </p:spPr>
      </p:pic>
      <p:sp>
        <p:nvSpPr>
          <p:cNvPr id="106" name="Text 90"/>
          <p:cNvSpPr txBox="1"/>
          <p:nvPr/>
        </p:nvSpPr>
        <p:spPr>
          <a:xfrm>
            <a:off x="11390681" y="6886346"/>
            <a:ext cx="3621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Pairs</a:t>
            </a:r>
            <a:endParaRPr lang="en-US" sz="900" dirty="0"/>
          </a:p>
        </p:txBody>
      </p:sp>
      <p:sp>
        <p:nvSpPr>
          <p:cNvPr id="107" name="Shape 91"/>
          <p:cNvSpPr/>
          <p:nvPr/>
        </p:nvSpPr>
        <p:spPr>
          <a:xfrm>
            <a:off x="0" y="6553505"/>
            <a:ext cx="12191695" cy="3044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8" name="Shape 92"/>
          <p:cNvSpPr/>
          <p:nvPr/>
        </p:nvSpPr>
        <p:spPr>
          <a:xfrm>
            <a:off x="0" y="6553505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09" name="Text 93"/>
          <p:cNvSpPr txBox="1"/>
          <p:nvPr/>
        </p:nvSpPr>
        <p:spPr>
          <a:xfrm>
            <a:off x="381305" y="6624828"/>
            <a:ext cx="304861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CONFIDENTIAL — INTERNAL TRAINING</a:t>
            </a:r>
            <a:endParaRPr lang="en-US" sz="1200" dirty="0"/>
          </a:p>
        </p:txBody>
      </p:sp>
      <p:sp>
        <p:nvSpPr>
          <p:cNvPr id="110" name="Text 94"/>
          <p:cNvSpPr txBox="1"/>
          <p:nvPr/>
        </p:nvSpPr>
        <p:spPr>
          <a:xfrm>
            <a:off x="11628425" y="6624828"/>
            <a:ext cx="30541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64</a:t>
            </a:r>
            <a:endParaRPr lang="en-US" sz="12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1521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14300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457200" y="342900"/>
            <a:ext cx="457200" cy="457200"/>
          </a:xfrm>
          <a:prstGeom prst="roundRect">
            <a:avLst>
              <a:gd name="adj" fmla="val 33333"/>
            </a:avLst>
          </a:prstGeom>
          <a:solidFill>
            <a:srgbClr val="4F46E5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90702" y="476402"/>
            <a:ext cx="190195" cy="190195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1067105" y="304495"/>
            <a:ext cx="13716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 CASE EXERCISE</a:t>
            </a:r>
            <a:endParaRPr lang="en-US" sz="900" dirty="0"/>
          </a:p>
        </p:txBody>
      </p:sp>
      <p:sp>
        <p:nvSpPr>
          <p:cNvPr id="9" name="Text 6"/>
          <p:cNvSpPr txBox="1"/>
          <p:nvPr/>
        </p:nvSpPr>
        <p:spPr>
          <a:xfrm>
            <a:off x="1067105" y="495605"/>
            <a:ext cx="393923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Tasks &amp; Deliverables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0620756" y="390449"/>
            <a:ext cx="1114654" cy="362102"/>
          </a:xfrm>
          <a:prstGeom prst="roundRect">
            <a:avLst>
              <a:gd name="adj" fmla="val 252526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782605" y="495605"/>
            <a:ext cx="152705" cy="152705"/>
          </a:xfrm>
          <a:prstGeom prst="rect">
            <a:avLst/>
          </a:prstGeom>
        </p:spPr>
      </p:pic>
      <p:sp>
        <p:nvSpPr>
          <p:cNvPr id="12" name="Text 8"/>
          <p:cNvSpPr txBox="1"/>
          <p:nvPr/>
        </p:nvSpPr>
        <p:spPr>
          <a:xfrm>
            <a:off x="11049610" y="485546"/>
            <a:ext cx="6245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 Mins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304495" y="1457554"/>
            <a:ext cx="2324405" cy="3314700"/>
          </a:xfrm>
          <a:prstGeom prst="roundRect">
            <a:avLst>
              <a:gd name="adj" fmla="val 1935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543154" y="1962302"/>
            <a:ext cx="18480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-2512" r="-2512" t="0" b="0"/>
          <a:stretch/>
        </p:blipFill>
        <p:spPr>
          <a:xfrm>
            <a:off x="543154" y="1721815"/>
            <a:ext cx="105156" cy="133502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724205" y="1705356"/>
            <a:ext cx="15956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SCENARIO CONTEXT</a:t>
            </a:r>
            <a:endParaRPr lang="en-US" sz="10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43154" y="2162556"/>
            <a:ext cx="133502" cy="133502"/>
          </a:xfrm>
          <a:prstGeom prst="rect">
            <a:avLst/>
          </a:prstGeom>
        </p:spPr>
      </p:pic>
      <p:sp>
        <p:nvSpPr>
          <p:cNvPr id="18" name="Text 12"/>
          <p:cNvSpPr txBox="1"/>
          <p:nvPr/>
        </p:nvSpPr>
        <p:spPr>
          <a:xfrm>
            <a:off x="790956" y="2133295"/>
            <a:ext cx="9198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Problem</a:t>
            </a:r>
            <a:endParaRPr lang="en-US" sz="1000" dirty="0"/>
          </a:p>
        </p:txBody>
      </p:sp>
      <p:sp>
        <p:nvSpPr>
          <p:cNvPr id="19" name="Text 13"/>
          <p:cNvSpPr txBox="1"/>
          <p:nvPr/>
        </p:nvSpPr>
        <p:spPr>
          <a:xfrm>
            <a:off x="790956" y="2352751"/>
            <a:ext cx="1638605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KPI drift detected in gold.revenue_monthly.</a:t>
            </a:r>
            <a:endParaRPr lang="en-US" sz="9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43154" y="2848356"/>
            <a:ext cx="133502" cy="133502"/>
          </a:xfrm>
          <a:prstGeom prst="rect">
            <a:avLst/>
          </a:prstGeom>
        </p:spPr>
      </p:pic>
      <p:sp>
        <p:nvSpPr>
          <p:cNvPr id="21" name="Text 14"/>
          <p:cNvSpPr txBox="1"/>
          <p:nvPr/>
        </p:nvSpPr>
        <p:spPr>
          <a:xfrm>
            <a:off x="790956" y="2819095"/>
            <a:ext cx="11676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Impact</a:t>
            </a:r>
            <a:endParaRPr lang="en-US" sz="1000" dirty="0"/>
          </a:p>
        </p:txBody>
      </p:sp>
      <p:sp>
        <p:nvSpPr>
          <p:cNvPr id="22" name="Text 15"/>
          <p:cNvSpPr txBox="1"/>
          <p:nvPr/>
        </p:nvSpPr>
        <p:spPr>
          <a:xfrm>
            <a:off x="790956" y="3038551"/>
            <a:ext cx="1571854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CFO dashboard reports incorrect totals; confidence eroding.</a:t>
            </a:r>
            <a:endParaRPr lang="en-US" sz="90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43154" y="3685946"/>
            <a:ext cx="133502" cy="133502"/>
          </a:xfrm>
          <a:prstGeom prst="rect">
            <a:avLst/>
          </a:prstGeom>
        </p:spPr>
      </p:pic>
      <p:sp>
        <p:nvSpPr>
          <p:cNvPr id="24" name="Text 16"/>
          <p:cNvSpPr txBox="1"/>
          <p:nvPr/>
        </p:nvSpPr>
        <p:spPr>
          <a:xfrm>
            <a:off x="790956" y="3657600"/>
            <a:ext cx="8906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Mission</a:t>
            </a:r>
            <a:endParaRPr lang="en-US" sz="1000" dirty="0"/>
          </a:p>
        </p:txBody>
      </p:sp>
      <p:sp>
        <p:nvSpPr>
          <p:cNvPr id="25" name="Text 17"/>
          <p:cNvSpPr txBox="1"/>
          <p:nvPr/>
        </p:nvSpPr>
        <p:spPr>
          <a:xfrm>
            <a:off x="790956" y="3877056"/>
            <a:ext cx="1457554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an Agent-driven validation gate to prevent recurrence.</a:t>
            </a:r>
            <a:endParaRPr lang="en-US" sz="900" dirty="0"/>
          </a:p>
        </p:txBody>
      </p:sp>
      <p:sp>
        <p:nvSpPr>
          <p:cNvPr id="26" name="Shape 18"/>
          <p:cNvSpPr/>
          <p:nvPr/>
        </p:nvSpPr>
        <p:spPr>
          <a:xfrm>
            <a:off x="304495" y="4996282"/>
            <a:ext cx="2324405" cy="1561795"/>
          </a:xfrm>
          <a:prstGeom prst="roundRect">
            <a:avLst>
              <a:gd name="adj" fmla="val 4284"/>
            </a:avLst>
          </a:prstGeom>
          <a:solidFill>
            <a:srgbClr val="EEF2FF"/>
          </a:solidFill>
          <a:ln w="12700">
            <a:solidFill>
              <a:srgbClr val="E0E7FF"/>
            </a:solidFill>
            <a:prstDash val="solid"/>
          </a:ln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-100" b="-100"/>
          <a:stretch/>
        </p:blipFill>
        <p:spPr>
          <a:xfrm>
            <a:off x="504749" y="5195621"/>
            <a:ext cx="114300" cy="152705"/>
          </a:xfrm>
          <a:prstGeom prst="rect">
            <a:avLst/>
          </a:prstGeom>
        </p:spPr>
      </p:pic>
      <p:sp>
        <p:nvSpPr>
          <p:cNvPr id="28" name="Text 19"/>
          <p:cNvSpPr txBox="1"/>
          <p:nvPr/>
        </p:nvSpPr>
        <p:spPr>
          <a:xfrm>
            <a:off x="694944" y="5195621"/>
            <a:ext cx="9628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NARRATIVE TIP</a:t>
            </a:r>
            <a:endParaRPr lang="en-US" sz="900" dirty="0"/>
          </a:p>
        </p:txBody>
      </p:sp>
      <p:sp>
        <p:nvSpPr>
          <p:cNvPr id="29" name="Text 20"/>
          <p:cNvSpPr txBox="1"/>
          <p:nvPr/>
        </p:nvSpPr>
        <p:spPr>
          <a:xfrm>
            <a:off x="504749" y="5443423"/>
            <a:ext cx="1953158" cy="8860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drafting the value story, explicitly connect the "AI Agent" capability to "Risk Reduction" (auditability) and "Velocity" (faster RCA).</a:t>
            </a:r>
            <a:endParaRPr lang="en-US" sz="900" dirty="0"/>
          </a:p>
        </p:txBody>
      </p:sp>
      <p:sp>
        <p:nvSpPr>
          <p:cNvPr id="30" name="Shape 21"/>
          <p:cNvSpPr/>
          <p:nvPr/>
        </p:nvSpPr>
        <p:spPr>
          <a:xfrm>
            <a:off x="2926080" y="1457554"/>
            <a:ext cx="5762549" cy="5095951"/>
          </a:xfrm>
          <a:prstGeom prst="roundRect">
            <a:avLst>
              <a:gd name="adj" fmla="val 402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31" name="Text 22"/>
          <p:cNvSpPr txBox="1"/>
          <p:nvPr/>
        </p:nvSpPr>
        <p:spPr>
          <a:xfrm>
            <a:off x="3240634" y="1800454"/>
            <a:ext cx="11292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Tasks</a:t>
            </a:r>
            <a:endParaRPr lang="en-US" sz="1300" dirty="0"/>
          </a:p>
        </p:txBody>
      </p:sp>
      <p:sp>
        <p:nvSpPr>
          <p:cNvPr id="32" name="Shape 23"/>
          <p:cNvSpPr/>
          <p:nvPr/>
        </p:nvSpPr>
        <p:spPr>
          <a:xfrm>
            <a:off x="3469234" y="2648102"/>
            <a:ext cx="19202" cy="5162702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3" name="Text 24"/>
          <p:cNvSpPr txBox="1"/>
          <p:nvPr/>
        </p:nvSpPr>
        <p:spPr>
          <a:xfrm>
            <a:off x="4078224" y="2324405"/>
            <a:ext cx="25054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Sketch Agent Validation &amp; Gates</a:t>
            </a:r>
            <a:endParaRPr lang="en-US" sz="1200" dirty="0"/>
          </a:p>
        </p:txBody>
      </p:sp>
      <p:sp>
        <p:nvSpPr>
          <p:cNvPr id="34" name="Text 25"/>
          <p:cNvSpPr txBox="1"/>
          <p:nvPr/>
        </p:nvSpPr>
        <p:spPr>
          <a:xfrm>
            <a:off x="4078224" y="2628900"/>
            <a:ext cx="4282135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the workflow where the AI Agent intercepts the drift signal. How does it query lineage to find the root cause?</a:t>
            </a:r>
            <a:endParaRPr lang="en-US" sz="1000" dirty="0"/>
          </a:p>
        </p:txBody>
      </p:sp>
      <p:sp>
        <p:nvSpPr>
          <p:cNvPr id="35" name="Shape 26"/>
          <p:cNvSpPr/>
          <p:nvPr/>
        </p:nvSpPr>
        <p:spPr>
          <a:xfrm>
            <a:off x="4078224" y="3157423"/>
            <a:ext cx="4295851" cy="552298"/>
          </a:xfrm>
          <a:prstGeom prst="roundRect">
            <a:avLst>
              <a:gd name="adj" fmla="val 17127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36" name="Text 27"/>
          <p:cNvSpPr txBox="1"/>
          <p:nvPr/>
        </p:nvSpPr>
        <p:spPr>
          <a:xfrm>
            <a:off x="4202582" y="3290926"/>
            <a:ext cx="132405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A5B4FC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Signal: Drift &gt; 5%</a:t>
            </a:r>
            <a:endParaRPr lang="en-US" sz="900" dirty="0"/>
          </a:p>
        </p:txBody>
      </p:sp>
      <p:pic>
        <p:nvPicPr>
          <p:cNvPr id="37" name="Image 7" descr="preencoded.png">    </p:cNvPr>
          <p:cNvPicPr>
            <a:picLocks noChangeAspect="1"/>
          </p:cNvPicPr>
          <p:nvPr/>
        </p:nvPicPr>
        <p:blipFill>
          <a:blip r:embed="rId8"/>
          <a:srcRect l="-2571" r="-2571" t="0" b="0"/>
          <a:stretch/>
        </p:blipFill>
        <p:spPr>
          <a:xfrm>
            <a:off x="5475427" y="3286354"/>
            <a:ext cx="105156" cy="114300"/>
          </a:xfrm>
          <a:prstGeom prst="rect">
            <a:avLst/>
          </a:prstGeom>
        </p:spPr>
      </p:pic>
      <p:sp>
        <p:nvSpPr>
          <p:cNvPr id="38" name="Text 28"/>
          <p:cNvSpPr txBox="1"/>
          <p:nvPr/>
        </p:nvSpPr>
        <p:spPr>
          <a:xfrm>
            <a:off x="5618074" y="3290926"/>
            <a:ext cx="14676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A5B4FC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Agent: Query Lineage</a:t>
            </a:r>
            <a:endParaRPr lang="en-US" sz="900" dirty="0"/>
          </a:p>
        </p:txBody>
      </p:sp>
      <p:pic>
        <p:nvPicPr>
          <p:cNvPr id="39" name="Image 8" descr="preencoded.png">    </p:cNvPr>
          <p:cNvPicPr>
            <a:picLocks noChangeAspect="1"/>
          </p:cNvPicPr>
          <p:nvPr/>
        </p:nvPicPr>
        <p:blipFill>
          <a:blip r:embed="rId9"/>
          <a:srcRect l="-2571" r="-2571" t="0" b="0"/>
          <a:stretch/>
        </p:blipFill>
        <p:spPr>
          <a:xfrm>
            <a:off x="7028078" y="3286354"/>
            <a:ext cx="105156" cy="114300"/>
          </a:xfrm>
          <a:prstGeom prst="rect">
            <a:avLst/>
          </a:prstGeom>
        </p:spPr>
      </p:pic>
      <p:sp>
        <p:nvSpPr>
          <p:cNvPr id="40" name="Text 29"/>
          <p:cNvSpPr txBox="1"/>
          <p:nvPr/>
        </p:nvSpPr>
        <p:spPr>
          <a:xfrm>
            <a:off x="4202582" y="3290926"/>
            <a:ext cx="3952951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A5B4FC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Action: Block Promotion</a:t>
            </a:r>
            <a:endParaRPr lang="en-US" sz="900" dirty="0"/>
          </a:p>
        </p:txBody>
      </p:sp>
      <p:sp>
        <p:nvSpPr>
          <p:cNvPr id="41" name="Text 30"/>
          <p:cNvSpPr txBox="1"/>
          <p:nvPr/>
        </p:nvSpPr>
        <p:spPr>
          <a:xfrm>
            <a:off x="4078224" y="4071823"/>
            <a:ext cx="26389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SLO Thresholds &amp; Rollback</a:t>
            </a:r>
            <a:endParaRPr lang="en-US" sz="1200" dirty="0"/>
          </a:p>
        </p:txBody>
      </p:sp>
      <p:sp>
        <p:nvSpPr>
          <p:cNvPr id="42" name="Text 31"/>
          <p:cNvSpPr txBox="1"/>
          <p:nvPr/>
        </p:nvSpPr>
        <p:spPr>
          <a:xfrm>
            <a:off x="4078224" y="4376318"/>
            <a:ext cx="4368089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concrete thresholds for the Revenue Mart. Define the automated rollback trigger if the Canary deployment fails validation.</a:t>
            </a:r>
            <a:endParaRPr lang="en-US" sz="1000" dirty="0"/>
          </a:p>
        </p:txBody>
      </p:sp>
      <p:sp>
        <p:nvSpPr>
          <p:cNvPr id="43" name="Shape 32"/>
          <p:cNvSpPr/>
          <p:nvPr/>
        </p:nvSpPr>
        <p:spPr>
          <a:xfrm>
            <a:off x="4078224" y="4905756"/>
            <a:ext cx="4295851" cy="780898"/>
          </a:xfrm>
          <a:prstGeom prst="roundRect">
            <a:avLst>
              <a:gd name="adj" fmla="val 8568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4" name="Text 33"/>
          <p:cNvSpPr txBox="1"/>
          <p:nvPr/>
        </p:nvSpPr>
        <p:spPr>
          <a:xfrm>
            <a:off x="4240073" y="5115154"/>
            <a:ext cx="3867912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SLO_Accuracy: Variance &lt; 0.01% vs Source SLO_Freshness: P95 &lt; 30 mins</a:t>
            </a:r>
            <a:endParaRPr lang="en-US" sz="900" dirty="0"/>
          </a:p>
        </p:txBody>
      </p:sp>
      <p:sp>
        <p:nvSpPr>
          <p:cNvPr id="45" name="Text 34"/>
          <p:cNvSpPr txBox="1"/>
          <p:nvPr/>
        </p:nvSpPr>
        <p:spPr>
          <a:xfrm>
            <a:off x="4078224" y="6048756"/>
            <a:ext cx="22201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Draft 1-Page Value Narrative</a:t>
            </a:r>
            <a:endParaRPr lang="en-US" sz="1200" dirty="0"/>
          </a:p>
        </p:txBody>
      </p:sp>
      <p:sp>
        <p:nvSpPr>
          <p:cNvPr id="46" name="Text 35"/>
          <p:cNvSpPr txBox="1"/>
          <p:nvPr/>
        </p:nvSpPr>
        <p:spPr>
          <a:xfrm>
            <a:off x="4078224" y="6353251"/>
            <a:ext cx="373898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Articulate the business value in three dimensions: Risk (Compliance), Velocity (Time-to-Insight), and Cost (TCO).</a:t>
            </a:r>
            <a:endParaRPr lang="en-US" sz="1000" dirty="0"/>
          </a:p>
        </p:txBody>
      </p:sp>
      <p:sp>
        <p:nvSpPr>
          <p:cNvPr id="47" name="Text 36"/>
          <p:cNvSpPr txBox="1"/>
          <p:nvPr/>
        </p:nvSpPr>
        <p:spPr>
          <a:xfrm>
            <a:off x="4078224" y="7205472"/>
            <a:ext cx="18004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 Evidence Artifacts</a:t>
            </a:r>
            <a:endParaRPr lang="en-US" sz="1200" dirty="0"/>
          </a:p>
        </p:txBody>
      </p:sp>
      <p:sp>
        <p:nvSpPr>
          <p:cNvPr id="48" name="Text 37"/>
          <p:cNvSpPr txBox="1"/>
          <p:nvPr/>
        </p:nvSpPr>
        <p:spPr>
          <a:xfrm>
            <a:off x="4078224" y="7510882"/>
            <a:ext cx="407273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which screenshots, logs, or dashboard links you would submit in an RFP to prove your solution works.</a:t>
            </a:r>
            <a:endParaRPr lang="en-US" sz="1000" dirty="0"/>
          </a:p>
        </p:txBody>
      </p:sp>
      <p:sp>
        <p:nvSpPr>
          <p:cNvPr id="49" name="Shape 38"/>
          <p:cNvSpPr/>
          <p:nvPr/>
        </p:nvSpPr>
        <p:spPr>
          <a:xfrm>
            <a:off x="8991295" y="1457554"/>
            <a:ext cx="2895905" cy="2247595"/>
          </a:xfrm>
          <a:prstGeom prst="roundRect">
            <a:avLst>
              <a:gd name="adj" fmla="val 2069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50" name="Shape 39"/>
          <p:cNvSpPr/>
          <p:nvPr/>
        </p:nvSpPr>
        <p:spPr>
          <a:xfrm>
            <a:off x="9229954" y="1962302"/>
            <a:ext cx="2419502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51" name="Image 9" descr="preencoded.png">    </p:cNvPr>
          <p:cNvPicPr>
            <a:picLocks noChangeAspect="1"/>
          </p:cNvPicPr>
          <p:nvPr/>
        </p:nvPicPr>
        <p:blipFill>
          <a:blip r:embed="rId10"/>
          <a:srcRect l="-2512" r="-2512" t="0" b="0"/>
          <a:stretch/>
        </p:blipFill>
        <p:spPr>
          <a:xfrm>
            <a:off x="9229954" y="1721815"/>
            <a:ext cx="105156" cy="133502"/>
          </a:xfrm>
          <a:prstGeom prst="rect">
            <a:avLst/>
          </a:prstGeom>
        </p:spPr>
      </p:pic>
      <p:sp>
        <p:nvSpPr>
          <p:cNvPr id="52" name="Text 40"/>
          <p:cNvSpPr txBox="1"/>
          <p:nvPr/>
        </p:nvSpPr>
        <p:spPr>
          <a:xfrm>
            <a:off x="9411005" y="1705356"/>
            <a:ext cx="15005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CRITERIA</a:t>
            </a:r>
            <a:endParaRPr lang="en-US" sz="1000" dirty="0"/>
          </a:p>
        </p:txBody>
      </p:sp>
      <p:pic>
        <p:nvPicPr>
          <p:cNvPr id="53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-43" b="-43"/>
          <a:stretch/>
        </p:blipFill>
        <p:spPr>
          <a:xfrm>
            <a:off x="9229954" y="2162556"/>
            <a:ext cx="133502" cy="152705"/>
          </a:xfrm>
          <a:prstGeom prst="rect">
            <a:avLst/>
          </a:prstGeom>
        </p:spPr>
      </p:pic>
      <p:sp>
        <p:nvSpPr>
          <p:cNvPr id="54" name="Text 41"/>
          <p:cNvSpPr txBox="1"/>
          <p:nvPr/>
        </p:nvSpPr>
        <p:spPr>
          <a:xfrm>
            <a:off x="9477756" y="2133295"/>
            <a:ext cx="1957730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Story is coherent &amp; business-focused.</a:t>
            </a:r>
            <a:endParaRPr lang="en-US" sz="1000" dirty="0"/>
          </a:p>
        </p:txBody>
      </p:sp>
      <p:pic>
        <p:nvPicPr>
          <p:cNvPr id="55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43" b="-43"/>
          <a:stretch/>
        </p:blipFill>
        <p:spPr>
          <a:xfrm>
            <a:off x="9229954" y="2695651"/>
            <a:ext cx="133502" cy="152705"/>
          </a:xfrm>
          <a:prstGeom prst="rect">
            <a:avLst/>
          </a:prstGeom>
        </p:spPr>
      </p:pic>
      <p:sp>
        <p:nvSpPr>
          <p:cNvPr id="56" name="Text 42"/>
          <p:cNvSpPr txBox="1"/>
          <p:nvPr/>
        </p:nvSpPr>
        <p:spPr>
          <a:xfrm>
            <a:off x="9477756" y="2667305"/>
            <a:ext cx="166237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KPIs/SLOs are specific &amp; measurable.</a:t>
            </a:r>
            <a:endParaRPr lang="en-US" sz="1000" dirty="0"/>
          </a:p>
        </p:txBody>
      </p:sp>
      <p:pic>
        <p:nvPicPr>
          <p:cNvPr id="57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-43" b="-43"/>
          <a:stretch/>
        </p:blipFill>
        <p:spPr>
          <a:xfrm>
            <a:off x="9229954" y="3228746"/>
            <a:ext cx="133502" cy="152705"/>
          </a:xfrm>
          <a:prstGeom prst="rect">
            <a:avLst/>
          </a:prstGeom>
        </p:spPr>
      </p:pic>
      <p:sp>
        <p:nvSpPr>
          <p:cNvPr id="58" name="Text 43"/>
          <p:cNvSpPr txBox="1"/>
          <p:nvPr/>
        </p:nvSpPr>
        <p:spPr>
          <a:xfrm>
            <a:off x="9477756" y="3200400"/>
            <a:ext cx="22530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Artifacts are credible proof points.</a:t>
            </a:r>
            <a:endParaRPr lang="en-US" sz="1000" dirty="0"/>
          </a:p>
        </p:txBody>
      </p:sp>
      <p:sp>
        <p:nvSpPr>
          <p:cNvPr id="59" name="Shape 44"/>
          <p:cNvSpPr/>
          <p:nvPr/>
        </p:nvSpPr>
        <p:spPr>
          <a:xfrm>
            <a:off x="8991295" y="3933749"/>
            <a:ext cx="2895905" cy="2619756"/>
          </a:xfrm>
          <a:prstGeom prst="roundRect">
            <a:avLst>
              <a:gd name="adj" fmla="val 1523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60" name="Shape 45"/>
          <p:cNvSpPr/>
          <p:nvPr/>
        </p:nvSpPr>
        <p:spPr>
          <a:xfrm>
            <a:off x="9229954" y="4439412"/>
            <a:ext cx="24195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61" name="Image 13" descr="preencoded.png">    </p:cNvPr>
          <p:cNvPicPr>
            <a:picLocks noChangeAspect="1"/>
          </p:cNvPicPr>
          <p:nvPr/>
        </p:nvPicPr>
        <p:blipFill>
          <a:blip r:embed="rId14"/>
          <a:srcRect l="-837" r="-837" t="0" b="0"/>
          <a:stretch/>
        </p:blipFill>
        <p:spPr>
          <a:xfrm>
            <a:off x="9229954" y="4198010"/>
            <a:ext cx="152705" cy="133502"/>
          </a:xfrm>
          <a:prstGeom prst="rect">
            <a:avLst/>
          </a:prstGeom>
        </p:spPr>
      </p:pic>
      <p:sp>
        <p:nvSpPr>
          <p:cNvPr id="62" name="Text 46"/>
          <p:cNvSpPr txBox="1"/>
          <p:nvPr/>
        </p:nvSpPr>
        <p:spPr>
          <a:xfrm>
            <a:off x="9458554" y="4181551"/>
            <a:ext cx="11768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DELIVERABLES</a:t>
            </a:r>
            <a:endParaRPr lang="en-US" sz="1000" dirty="0"/>
          </a:p>
        </p:txBody>
      </p:sp>
      <p:sp>
        <p:nvSpPr>
          <p:cNvPr id="63" name="Shape 47"/>
          <p:cNvSpPr/>
          <p:nvPr/>
        </p:nvSpPr>
        <p:spPr>
          <a:xfrm>
            <a:off x="9229954" y="4600346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64" name="Image 14" descr="preencoded.png">    </p:cNvPr>
          <p:cNvPicPr>
            <a:picLocks noChangeAspect="1"/>
          </p:cNvPicPr>
          <p:nvPr/>
        </p:nvPicPr>
        <p:blipFill>
          <a:blip r:embed="rId15"/>
          <a:srcRect l="-33" r="-33" t="0" b="0"/>
          <a:stretch/>
        </p:blipFill>
        <p:spPr>
          <a:xfrm>
            <a:off x="9305849" y="4772254"/>
            <a:ext cx="171907" cy="152705"/>
          </a:xfrm>
          <a:prstGeom prst="rect">
            <a:avLst/>
          </a:prstGeom>
        </p:spPr>
      </p:pic>
      <p:sp>
        <p:nvSpPr>
          <p:cNvPr id="65" name="Text 48"/>
          <p:cNvSpPr txBox="1"/>
          <p:nvPr/>
        </p:nvSpPr>
        <p:spPr>
          <a:xfrm>
            <a:off x="9592056" y="4686300"/>
            <a:ext cx="12627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Slide</a:t>
            </a:r>
            <a:endParaRPr lang="en-US" sz="1000" dirty="0"/>
          </a:p>
        </p:txBody>
      </p:sp>
      <p:sp>
        <p:nvSpPr>
          <p:cNvPr id="66" name="Text 49"/>
          <p:cNvSpPr txBox="1"/>
          <p:nvPr/>
        </p:nvSpPr>
        <p:spPr>
          <a:xfrm>
            <a:off x="9592056" y="4867351"/>
            <a:ext cx="11530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Flow &amp; Gates</a:t>
            </a:r>
            <a:endParaRPr lang="en-US" sz="900" dirty="0"/>
          </a:p>
        </p:txBody>
      </p:sp>
      <p:sp>
        <p:nvSpPr>
          <p:cNvPr id="67" name="Shape 50"/>
          <p:cNvSpPr/>
          <p:nvPr/>
        </p:nvSpPr>
        <p:spPr>
          <a:xfrm>
            <a:off x="9229954" y="5210251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68" name="Image 15" descr="preencoded.png">    </p:cNvPr>
          <p:cNvPicPr>
            <a:picLocks noChangeAspect="1"/>
          </p:cNvPicPr>
          <p:nvPr/>
        </p:nvPicPr>
        <p:blipFill>
          <a:blip r:embed="rId16"/>
          <a:srcRect l="-33" r="-33" t="0" b="0"/>
          <a:stretch/>
        </p:blipFill>
        <p:spPr>
          <a:xfrm>
            <a:off x="9305849" y="5381244"/>
            <a:ext cx="171907" cy="152705"/>
          </a:xfrm>
          <a:prstGeom prst="rect">
            <a:avLst/>
          </a:prstGeom>
        </p:spPr>
      </p:pic>
      <p:sp>
        <p:nvSpPr>
          <p:cNvPr id="69" name="Text 51"/>
          <p:cNvSpPr txBox="1"/>
          <p:nvPr/>
        </p:nvSpPr>
        <p:spPr>
          <a:xfrm>
            <a:off x="9592056" y="5296205"/>
            <a:ext cx="8147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Slide</a:t>
            </a:r>
            <a:endParaRPr lang="en-US" sz="1000" dirty="0"/>
          </a:p>
        </p:txBody>
      </p:sp>
      <p:sp>
        <p:nvSpPr>
          <p:cNvPr id="70" name="Text 52"/>
          <p:cNvSpPr txBox="1"/>
          <p:nvPr/>
        </p:nvSpPr>
        <p:spPr>
          <a:xfrm>
            <a:off x="9592056" y="5477256"/>
            <a:ext cx="12097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/ Velocity / Cost</a:t>
            </a:r>
            <a:endParaRPr lang="en-US" sz="900" dirty="0"/>
          </a:p>
        </p:txBody>
      </p:sp>
      <p:sp>
        <p:nvSpPr>
          <p:cNvPr id="71" name="Shape 53"/>
          <p:cNvSpPr/>
          <p:nvPr/>
        </p:nvSpPr>
        <p:spPr>
          <a:xfrm>
            <a:off x="9229954" y="5820156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72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9305849" y="5991149"/>
            <a:ext cx="152705" cy="152705"/>
          </a:xfrm>
          <a:prstGeom prst="rect">
            <a:avLst/>
          </a:prstGeom>
        </p:spPr>
      </p:pic>
      <p:sp>
        <p:nvSpPr>
          <p:cNvPr id="73" name="Text 54"/>
          <p:cNvSpPr txBox="1"/>
          <p:nvPr/>
        </p:nvSpPr>
        <p:spPr>
          <a:xfrm>
            <a:off x="9572854" y="5905195"/>
            <a:ext cx="13386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Checklist</a:t>
            </a:r>
            <a:endParaRPr lang="en-US" sz="1000" dirty="0"/>
          </a:p>
        </p:txBody>
      </p:sp>
      <p:sp>
        <p:nvSpPr>
          <p:cNvPr id="74" name="Text 55"/>
          <p:cNvSpPr txBox="1"/>
          <p:nvPr/>
        </p:nvSpPr>
        <p:spPr>
          <a:xfrm>
            <a:off x="9572854" y="6086246"/>
            <a:ext cx="7717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Artifacts List</a:t>
            </a:r>
            <a:endParaRPr lang="en-US" sz="900" dirty="0"/>
          </a:p>
        </p:txBody>
      </p:sp>
      <p:sp>
        <p:nvSpPr>
          <p:cNvPr id="75" name="Text 56"/>
          <p:cNvSpPr txBox="1"/>
          <p:nvPr/>
        </p:nvSpPr>
        <p:spPr>
          <a:xfrm>
            <a:off x="9941357" y="6553505"/>
            <a:ext cx="1819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Training Material</a:t>
            </a:r>
            <a:endParaRPr lang="en-US" sz="900" dirty="0"/>
          </a:p>
        </p:txBody>
      </p:sp>
      <p:sp>
        <p:nvSpPr>
          <p:cNvPr id="76" name="Text 57"/>
          <p:cNvSpPr txBox="1"/>
          <p:nvPr/>
        </p:nvSpPr>
        <p:spPr>
          <a:xfrm>
            <a:off x="11825021" y="6553505"/>
            <a:ext cx="2286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65</a:t>
            </a:r>
            <a:endParaRPr lang="en-US" sz="900" dirty="0"/>
          </a:p>
        </p:txBody>
      </p:sp>
      <p:sp>
        <p:nvSpPr>
          <p:cNvPr id="77" name="Shape 58"/>
          <p:cNvSpPr/>
          <p:nvPr/>
        </p:nvSpPr>
        <p:spPr>
          <a:xfrm>
            <a:off x="3392424" y="226679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78" name="Text 59"/>
          <p:cNvSpPr txBox="1"/>
          <p:nvPr/>
        </p:nvSpPr>
        <p:spPr>
          <a:xfrm>
            <a:off x="3584448" y="2361895"/>
            <a:ext cx="2048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00" dirty="0"/>
          </a:p>
        </p:txBody>
      </p:sp>
      <p:sp>
        <p:nvSpPr>
          <p:cNvPr id="79" name="Shape 60"/>
          <p:cNvSpPr/>
          <p:nvPr/>
        </p:nvSpPr>
        <p:spPr>
          <a:xfrm>
            <a:off x="3392424" y="4015130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0" name="Text 61"/>
          <p:cNvSpPr txBox="1"/>
          <p:nvPr/>
        </p:nvSpPr>
        <p:spPr>
          <a:xfrm>
            <a:off x="3567074" y="4110228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00" dirty="0"/>
          </a:p>
        </p:txBody>
      </p:sp>
      <p:sp>
        <p:nvSpPr>
          <p:cNvPr id="81" name="Shape 62"/>
          <p:cNvSpPr/>
          <p:nvPr/>
        </p:nvSpPr>
        <p:spPr>
          <a:xfrm>
            <a:off x="3392424" y="5991149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2" name="Text 63"/>
          <p:cNvSpPr txBox="1"/>
          <p:nvPr/>
        </p:nvSpPr>
        <p:spPr>
          <a:xfrm>
            <a:off x="3566160" y="6086246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00" dirty="0"/>
          </a:p>
        </p:txBody>
      </p:sp>
      <p:sp>
        <p:nvSpPr>
          <p:cNvPr id="83" name="Shape 64"/>
          <p:cNvSpPr/>
          <p:nvPr/>
        </p:nvSpPr>
        <p:spPr>
          <a:xfrm>
            <a:off x="3392424" y="7148779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4" name="Text 65"/>
          <p:cNvSpPr txBox="1"/>
          <p:nvPr/>
        </p:nvSpPr>
        <p:spPr>
          <a:xfrm>
            <a:off x="3563417" y="7243877"/>
            <a:ext cx="253289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3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1521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14300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381305" y="228600"/>
            <a:ext cx="1152144" cy="228600"/>
          </a:xfrm>
          <a:prstGeom prst="roundRect">
            <a:avLst>
              <a:gd name="adj" fmla="val 66667"/>
            </a:avLst>
          </a:prstGeom>
          <a:solidFill>
            <a:srgbClr val="E0E7FF"/>
          </a:solidFill>
          <a:ln/>
        </p:spPr>
      </p:sp>
      <p:sp>
        <p:nvSpPr>
          <p:cNvPr id="7" name="Text 5"/>
          <p:cNvSpPr txBox="1"/>
          <p:nvPr/>
        </p:nvSpPr>
        <p:spPr>
          <a:xfrm>
            <a:off x="457200" y="267005"/>
            <a:ext cx="10863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2 WRAP-UP</a:t>
            </a:r>
            <a:endParaRPr lang="en-US" sz="900" dirty="0"/>
          </a:p>
        </p:txBody>
      </p:sp>
      <p:sp>
        <p:nvSpPr>
          <p:cNvPr id="8" name="Text 6"/>
          <p:cNvSpPr txBox="1"/>
          <p:nvPr/>
        </p:nvSpPr>
        <p:spPr>
          <a:xfrm>
            <a:off x="1647749" y="256946"/>
            <a:ext cx="1481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</a:t>
            </a:r>
            <a:endParaRPr lang="en-US" sz="1000" dirty="0"/>
          </a:p>
        </p:txBody>
      </p:sp>
      <p:sp>
        <p:nvSpPr>
          <p:cNvPr id="9" name="Text 7"/>
          <p:cNvSpPr txBox="1"/>
          <p:nvPr/>
        </p:nvSpPr>
        <p:spPr>
          <a:xfrm>
            <a:off x="1805940" y="256946"/>
            <a:ext cx="13770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 Checkpoint</a:t>
            </a:r>
            <a:endParaRPr lang="en-US" sz="1000" dirty="0"/>
          </a:p>
        </p:txBody>
      </p:sp>
      <p:sp>
        <p:nvSpPr>
          <p:cNvPr id="10" name="Text 8"/>
          <p:cNvSpPr txBox="1"/>
          <p:nvPr/>
        </p:nvSpPr>
        <p:spPr>
          <a:xfrm>
            <a:off x="381305" y="514807"/>
            <a:ext cx="523951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118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2 Checkpoint &amp; Next Steps</a:t>
            </a:r>
            <a:endParaRPr lang="en-US" sz="2700" dirty="0"/>
          </a:p>
        </p:txBody>
      </p:sp>
      <p:sp>
        <p:nvSpPr>
          <p:cNvPr id="11" name="Text 9"/>
          <p:cNvSpPr txBox="1"/>
          <p:nvPr/>
        </p:nvSpPr>
        <p:spPr>
          <a:xfrm>
            <a:off x="9911182" y="733349"/>
            <a:ext cx="20052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QE &amp; RFP Practicum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0" y="1152144"/>
            <a:ext cx="12191695" cy="5743346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13" name="Shape 11"/>
          <p:cNvSpPr/>
          <p:nvPr/>
        </p:nvSpPr>
        <p:spPr>
          <a:xfrm>
            <a:off x="381305" y="1533449"/>
            <a:ext cx="3657600" cy="3114446"/>
          </a:xfrm>
          <a:prstGeom prst="roundRect">
            <a:avLst>
              <a:gd name="adj" fmla="val 107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619049" y="2343607"/>
            <a:ext cx="3181198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5" name="Shape 13"/>
          <p:cNvSpPr/>
          <p:nvPr/>
        </p:nvSpPr>
        <p:spPr>
          <a:xfrm>
            <a:off x="619049" y="179039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-1648" r="-1648" t="0" b="0"/>
          <a:stretch/>
        </p:blipFill>
        <p:spPr>
          <a:xfrm>
            <a:off x="724205" y="1886407"/>
            <a:ext cx="171907" cy="190195"/>
          </a:xfrm>
          <a:prstGeom prst="rect">
            <a:avLst/>
          </a:prstGeom>
        </p:spPr>
      </p:pic>
      <p:sp>
        <p:nvSpPr>
          <p:cNvPr id="17" name="Text 14"/>
          <p:cNvSpPr txBox="1"/>
          <p:nvPr/>
        </p:nvSpPr>
        <p:spPr>
          <a:xfrm>
            <a:off x="1114654" y="1772107"/>
            <a:ext cx="8001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OUTCOMES</a:t>
            </a:r>
            <a:endParaRPr lang="en-US" sz="900" dirty="0"/>
          </a:p>
        </p:txBody>
      </p:sp>
      <p:sp>
        <p:nvSpPr>
          <p:cNvPr id="18" name="Text 15"/>
          <p:cNvSpPr txBox="1"/>
          <p:nvPr/>
        </p:nvSpPr>
        <p:spPr>
          <a:xfrm>
            <a:off x="1114654" y="1952244"/>
            <a:ext cx="171998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We Achieved</a:t>
            </a:r>
            <a:endParaRPr lang="en-US" sz="1300" dirty="0"/>
          </a:p>
        </p:txBody>
      </p:sp>
      <p:sp>
        <p:nvSpPr>
          <p:cNvPr id="19" name="Text 16"/>
          <p:cNvSpPr txBox="1"/>
          <p:nvPr/>
        </p:nvSpPr>
        <p:spPr>
          <a:xfrm>
            <a:off x="619049" y="2505456"/>
            <a:ext cx="329641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 Workflow: Designed workflow for drift detection, RCA, and metadata search.</a:t>
            </a:r>
            <a:endParaRPr lang="en-US" sz="1200" dirty="0"/>
          </a:p>
        </p:txBody>
      </p:sp>
      <p:sp>
        <p:nvSpPr>
          <p:cNvPr id="20" name="Text 17"/>
          <p:cNvSpPr txBox="1"/>
          <p:nvPr/>
        </p:nvSpPr>
        <p:spPr>
          <a:xfrm>
            <a:off x="619049" y="3114446"/>
            <a:ext cx="329641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RAG Pattern: Established Vector Search pattern for context-aware QE rules.</a:t>
            </a:r>
            <a:endParaRPr lang="en-US" sz="1200" dirty="0"/>
          </a:p>
        </p:txBody>
      </p:sp>
      <p:sp>
        <p:nvSpPr>
          <p:cNvPr id="21" name="Text 18"/>
          <p:cNvSpPr txBox="1"/>
          <p:nvPr/>
        </p:nvSpPr>
        <p:spPr>
          <a:xfrm>
            <a:off x="619049" y="3724351"/>
            <a:ext cx="329641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Value: Built narrative for Risk reduction, Velocity increase, and Cost savings.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4267505" y="1533449"/>
            <a:ext cx="3657600" cy="3114446"/>
          </a:xfrm>
          <a:prstGeom prst="roundRect">
            <a:avLst>
              <a:gd name="adj" fmla="val 107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3" name="Shape 20"/>
          <p:cNvSpPr/>
          <p:nvPr/>
        </p:nvSpPr>
        <p:spPr>
          <a:xfrm>
            <a:off x="4505249" y="2343607"/>
            <a:ext cx="3181198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24" name="Shape 21"/>
          <p:cNvSpPr/>
          <p:nvPr/>
        </p:nvSpPr>
        <p:spPr>
          <a:xfrm>
            <a:off x="4505249" y="179039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F5F3FF"/>
          </a:solidFill>
          <a:ln/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rcRect l="-1282" r="-1282" t="0" b="0"/>
          <a:stretch/>
        </p:blipFill>
        <p:spPr>
          <a:xfrm>
            <a:off x="4586630" y="1886407"/>
            <a:ext cx="219456" cy="190195"/>
          </a:xfrm>
          <a:prstGeom prst="rect">
            <a:avLst/>
          </a:prstGeom>
        </p:spPr>
      </p:pic>
      <p:sp>
        <p:nvSpPr>
          <p:cNvPr id="26" name="Text 22"/>
          <p:cNvSpPr txBox="1"/>
          <p:nvPr/>
        </p:nvSpPr>
        <p:spPr>
          <a:xfrm>
            <a:off x="5000854" y="1772107"/>
            <a:ext cx="10104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DELIVERABLES</a:t>
            </a:r>
            <a:endParaRPr lang="en-US" sz="900" dirty="0"/>
          </a:p>
        </p:txBody>
      </p:sp>
      <p:sp>
        <p:nvSpPr>
          <p:cNvPr id="27" name="Text 23"/>
          <p:cNvSpPr txBox="1"/>
          <p:nvPr/>
        </p:nvSpPr>
        <p:spPr>
          <a:xfrm>
            <a:off x="5000854" y="1952244"/>
            <a:ext cx="18534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Artifacts Assembled</a:t>
            </a:r>
            <a:endParaRPr lang="en-US" sz="1300" dirty="0"/>
          </a:p>
        </p:txBody>
      </p:sp>
      <p:sp>
        <p:nvSpPr>
          <p:cNvPr id="28" name="Text 24"/>
          <p:cNvSpPr txBox="1"/>
          <p:nvPr/>
        </p:nvSpPr>
        <p:spPr>
          <a:xfrm>
            <a:off x="4505249" y="2505456"/>
            <a:ext cx="329641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Diagrams: Agent workflow and Vector Search RAG pipeline.</a:t>
            </a:r>
            <a:endParaRPr lang="en-US" sz="1200" dirty="0"/>
          </a:p>
        </p:txBody>
      </p:sp>
      <p:sp>
        <p:nvSpPr>
          <p:cNvPr id="29" name="Text 25"/>
          <p:cNvSpPr txBox="1"/>
          <p:nvPr/>
        </p:nvSpPr>
        <p:spPr>
          <a:xfrm>
            <a:off x="4505249" y="3114446"/>
            <a:ext cx="329641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RFP Assets: Scored rubric, evidence checklist, and value slide deck.</a:t>
            </a:r>
            <a:endParaRPr lang="en-US" sz="1200" dirty="0"/>
          </a:p>
        </p:txBody>
      </p:sp>
      <p:sp>
        <p:nvSpPr>
          <p:cNvPr id="30" name="Text 26"/>
          <p:cNvSpPr txBox="1"/>
          <p:nvPr/>
        </p:nvSpPr>
        <p:spPr>
          <a:xfrm>
            <a:off x="4505249" y="3724351"/>
            <a:ext cx="329641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Contracts: Defined SLO dashboard links and contract templates.</a:t>
            </a:r>
            <a:endParaRPr lang="en-US" sz="1200" dirty="0"/>
          </a:p>
        </p:txBody>
      </p:sp>
      <p:sp>
        <p:nvSpPr>
          <p:cNvPr id="31" name="Shape 27"/>
          <p:cNvSpPr/>
          <p:nvPr/>
        </p:nvSpPr>
        <p:spPr>
          <a:xfrm>
            <a:off x="8153705" y="1533449"/>
            <a:ext cx="3657600" cy="3114446"/>
          </a:xfrm>
          <a:prstGeom prst="roundRect">
            <a:avLst>
              <a:gd name="adj" fmla="val 107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ffffff">
                <a:alpha val="100000"/>
              </a:srgbClr>
            </a:outerShdw>
          </a:effectLst>
        </p:spPr>
      </p:sp>
      <p:pic>
        <p:nvPicPr>
          <p:cNvPr id="3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09905" y="5156302"/>
            <a:ext cx="190195" cy="190195"/>
          </a:xfrm>
          <a:prstGeom prst="rect">
            <a:avLst/>
          </a:prstGeom>
        </p:spPr>
      </p:pic>
      <p:sp>
        <p:nvSpPr>
          <p:cNvPr id="33" name="Text 28"/>
          <p:cNvSpPr txBox="1"/>
          <p:nvPr/>
        </p:nvSpPr>
        <p:spPr>
          <a:xfrm>
            <a:off x="875995" y="5118811"/>
            <a:ext cx="25813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RFP &amp; AI Readiness Status</a:t>
            </a:r>
            <a:endParaRPr lang="en-US" sz="1500" dirty="0"/>
          </a:p>
        </p:txBody>
      </p:sp>
      <p:sp>
        <p:nvSpPr>
          <p:cNvPr id="34" name="Text 29"/>
          <p:cNvSpPr txBox="1"/>
          <p:nvPr/>
        </p:nvSpPr>
        <p:spPr>
          <a:xfrm>
            <a:off x="10545775" y="5185562"/>
            <a:ext cx="10479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RAG ASSESSMENT</a:t>
            </a:r>
            <a:endParaRPr lang="en-US" sz="900" dirty="0"/>
          </a:p>
        </p:txBody>
      </p:sp>
      <p:sp>
        <p:nvSpPr>
          <p:cNvPr id="35" name="Shape 30"/>
          <p:cNvSpPr/>
          <p:nvPr/>
        </p:nvSpPr>
        <p:spPr>
          <a:xfrm>
            <a:off x="609905" y="5537606"/>
            <a:ext cx="38405" cy="68580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36" name="Text 31"/>
          <p:cNvSpPr txBox="1"/>
          <p:nvPr/>
        </p:nvSpPr>
        <p:spPr>
          <a:xfrm>
            <a:off x="800100" y="5690311"/>
            <a:ext cx="6382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 (AI)</a:t>
            </a:r>
            <a:endParaRPr lang="en-US" sz="900" dirty="0"/>
          </a:p>
        </p:txBody>
      </p:sp>
      <p:sp>
        <p:nvSpPr>
          <p:cNvPr id="37" name="Text 32"/>
          <p:cNvSpPr txBox="1"/>
          <p:nvPr/>
        </p:nvSpPr>
        <p:spPr>
          <a:xfrm>
            <a:off x="800100" y="5890565"/>
            <a:ext cx="8339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MVP</a:t>
            </a:r>
            <a:endParaRPr lang="en-US" sz="1000" dirty="0"/>
          </a:p>
        </p:txBody>
      </p:sp>
      <p:sp>
        <p:nvSpPr>
          <p:cNvPr id="38" name="Shape 33"/>
          <p:cNvSpPr/>
          <p:nvPr/>
        </p:nvSpPr>
        <p:spPr>
          <a:xfrm>
            <a:off x="2876702" y="5804611"/>
            <a:ext cx="152705" cy="152705"/>
          </a:xfrm>
          <a:prstGeom prst="ellipse">
            <a:avLst/>
          </a:prstGeom>
          <a:solidFill>
            <a:srgbClr val="10B981"/>
          </a:solidFill>
          <a:ln/>
          <a:effectLst>
            <a:outerShdw sx="100000" sy="100000" kx="0" ky="0" algn="bl" rotWithShape="0" blurRad="12700" dist="12700" dir="16200000">
              <a:srgbClr val="d1fae5">
                <a:alpha val="100000"/>
              </a:srgbClr>
            </a:outerShdw>
          </a:effectLst>
        </p:spPr>
      </p:sp>
      <p:sp>
        <p:nvSpPr>
          <p:cNvPr id="39" name="Shape 34"/>
          <p:cNvSpPr/>
          <p:nvPr/>
        </p:nvSpPr>
        <p:spPr>
          <a:xfrm>
            <a:off x="3409798" y="5537606"/>
            <a:ext cx="38405" cy="68580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40" name="Text 35"/>
          <p:cNvSpPr txBox="1"/>
          <p:nvPr/>
        </p:nvSpPr>
        <p:spPr>
          <a:xfrm>
            <a:off x="3600907" y="5690311"/>
            <a:ext cx="6291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</a:t>
            </a:r>
            <a:endParaRPr lang="en-US" sz="900" dirty="0"/>
          </a:p>
        </p:txBody>
      </p:sp>
      <p:sp>
        <p:nvSpPr>
          <p:cNvPr id="41" name="Text 36"/>
          <p:cNvSpPr txBox="1"/>
          <p:nvPr/>
        </p:nvSpPr>
        <p:spPr>
          <a:xfrm>
            <a:off x="3600907" y="5890565"/>
            <a:ext cx="8430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Story</a:t>
            </a:r>
            <a:endParaRPr lang="en-US" sz="1000" dirty="0"/>
          </a:p>
        </p:txBody>
      </p:sp>
      <p:sp>
        <p:nvSpPr>
          <p:cNvPr id="42" name="Shape 37"/>
          <p:cNvSpPr/>
          <p:nvPr/>
        </p:nvSpPr>
        <p:spPr>
          <a:xfrm>
            <a:off x="5676595" y="5804611"/>
            <a:ext cx="152705" cy="152705"/>
          </a:xfrm>
          <a:prstGeom prst="ellipse">
            <a:avLst/>
          </a:prstGeom>
          <a:solidFill>
            <a:srgbClr val="10B981"/>
          </a:solidFill>
          <a:ln/>
          <a:effectLst>
            <a:outerShdw sx="100000" sy="100000" kx="0" ky="0" algn="bl" rotWithShape="0" blurRad="12700" dist="12700" dir="16200000">
              <a:srgbClr val="d1fae5">
                <a:alpha val="100000"/>
              </a:srgbClr>
            </a:outerShdw>
          </a:effectLst>
        </p:spPr>
      </p:sp>
      <p:sp>
        <p:nvSpPr>
          <p:cNvPr id="43" name="Shape 38"/>
          <p:cNvSpPr/>
          <p:nvPr/>
        </p:nvSpPr>
        <p:spPr>
          <a:xfrm>
            <a:off x="6210605" y="5537606"/>
            <a:ext cx="38405" cy="685800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44" name="Text 39"/>
          <p:cNvSpPr txBox="1"/>
          <p:nvPr/>
        </p:nvSpPr>
        <p:spPr>
          <a:xfrm>
            <a:off x="6400800" y="5690311"/>
            <a:ext cx="6675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</a:t>
            </a:r>
            <a:endParaRPr lang="en-US" sz="900" dirty="0"/>
          </a:p>
        </p:txBody>
      </p:sp>
      <p:sp>
        <p:nvSpPr>
          <p:cNvPr id="45" name="Text 40"/>
          <p:cNvSpPr txBox="1"/>
          <p:nvPr/>
        </p:nvSpPr>
        <p:spPr>
          <a:xfrm>
            <a:off x="6400800" y="5890565"/>
            <a:ext cx="10149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Artifacts Draft</a:t>
            </a:r>
            <a:endParaRPr lang="en-US" sz="1000" dirty="0"/>
          </a:p>
        </p:txBody>
      </p:sp>
      <p:sp>
        <p:nvSpPr>
          <p:cNvPr id="46" name="Shape 41"/>
          <p:cNvSpPr/>
          <p:nvPr/>
        </p:nvSpPr>
        <p:spPr>
          <a:xfrm>
            <a:off x="8477402" y="5804611"/>
            <a:ext cx="152705" cy="152705"/>
          </a:xfrm>
          <a:prstGeom prst="ellipse">
            <a:avLst/>
          </a:prstGeom>
          <a:solidFill>
            <a:srgbClr val="F59E0B"/>
          </a:solidFill>
          <a:ln/>
          <a:effectLst>
            <a:outerShdw sx="100000" sy="100000" kx="0" ky="0" algn="bl" rotWithShape="0" blurRad="12700" dist="12700" dir="16200000">
              <a:srgbClr val="fef3c7">
                <a:alpha val="100000"/>
              </a:srgbClr>
            </a:outerShdw>
          </a:effectLst>
        </p:spPr>
      </p:sp>
      <p:sp>
        <p:nvSpPr>
          <p:cNvPr id="47" name="Shape 42"/>
          <p:cNvSpPr/>
          <p:nvPr/>
        </p:nvSpPr>
        <p:spPr>
          <a:xfrm>
            <a:off x="9010498" y="5537606"/>
            <a:ext cx="38405" cy="68580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48" name="Text 43"/>
          <p:cNvSpPr txBox="1"/>
          <p:nvPr/>
        </p:nvSpPr>
        <p:spPr>
          <a:xfrm>
            <a:off x="9201607" y="5690311"/>
            <a:ext cx="4288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</a:t>
            </a:r>
            <a:endParaRPr lang="en-US" sz="900" dirty="0"/>
          </a:p>
        </p:txBody>
      </p:sp>
      <p:sp>
        <p:nvSpPr>
          <p:cNvPr id="49" name="Text 44"/>
          <p:cNvSpPr txBox="1"/>
          <p:nvPr/>
        </p:nvSpPr>
        <p:spPr>
          <a:xfrm>
            <a:off x="9201607" y="5890565"/>
            <a:ext cx="9765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Skills Aligned</a:t>
            </a:r>
            <a:endParaRPr lang="en-US" sz="1000" dirty="0"/>
          </a:p>
        </p:txBody>
      </p:sp>
      <p:sp>
        <p:nvSpPr>
          <p:cNvPr id="50" name="Shape 45"/>
          <p:cNvSpPr/>
          <p:nvPr/>
        </p:nvSpPr>
        <p:spPr>
          <a:xfrm>
            <a:off x="11277295" y="5804611"/>
            <a:ext cx="152705" cy="152705"/>
          </a:xfrm>
          <a:prstGeom prst="ellipse">
            <a:avLst/>
          </a:prstGeom>
          <a:solidFill>
            <a:srgbClr val="10B981"/>
          </a:solidFill>
          <a:ln/>
          <a:effectLst>
            <a:outerShdw sx="100000" sy="100000" kx="0" ky="0" algn="bl" rotWithShape="0" blurRad="12700" dist="12700" dir="16200000">
              <a:srgbClr val="d1fae5">
                <a:alpha val="100000"/>
              </a:srgbClr>
            </a:outerShdw>
          </a:effectLst>
        </p:spPr>
      </p:sp>
      <p:sp>
        <p:nvSpPr>
          <p:cNvPr id="51" name="Shape 46"/>
          <p:cNvSpPr/>
          <p:nvPr/>
        </p:nvSpPr>
        <p:spPr>
          <a:xfrm>
            <a:off x="0" y="6896405"/>
            <a:ext cx="12191695" cy="4663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2" name="Shape 47"/>
          <p:cNvSpPr/>
          <p:nvPr/>
        </p:nvSpPr>
        <p:spPr>
          <a:xfrm>
            <a:off x="0" y="6896405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3" name="Text 48"/>
          <p:cNvSpPr txBox="1"/>
          <p:nvPr/>
        </p:nvSpPr>
        <p:spPr>
          <a:xfrm>
            <a:off x="381305" y="7058254"/>
            <a:ext cx="21817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© 2026 Enterprise Quality Engineering</a:t>
            </a:r>
            <a:endParaRPr lang="en-US" sz="900" dirty="0"/>
          </a:p>
        </p:txBody>
      </p:sp>
      <p:sp>
        <p:nvSpPr>
          <p:cNvPr id="54" name="Text 49"/>
          <p:cNvSpPr txBox="1"/>
          <p:nvPr/>
        </p:nvSpPr>
        <p:spPr>
          <a:xfrm>
            <a:off x="11330330" y="7067398"/>
            <a:ext cx="5715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66</a:t>
            </a:r>
            <a:endParaRPr lang="en-US" sz="900" dirty="0"/>
          </a:p>
        </p:txBody>
      </p:sp>
      <p:sp>
        <p:nvSpPr>
          <p:cNvPr id="55" name="Shape 50"/>
          <p:cNvSpPr/>
          <p:nvPr/>
        </p:nvSpPr>
        <p:spPr>
          <a:xfrm>
            <a:off x="8391449" y="2343607"/>
            <a:ext cx="3181198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5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486546" y="1886407"/>
            <a:ext cx="190195" cy="190195"/>
          </a:xfrm>
          <a:prstGeom prst="rect">
            <a:avLst/>
          </a:prstGeom>
        </p:spPr>
      </p:pic>
      <p:sp>
        <p:nvSpPr>
          <p:cNvPr id="57" name="Text 51"/>
          <p:cNvSpPr txBox="1"/>
          <p:nvPr/>
        </p:nvSpPr>
        <p:spPr>
          <a:xfrm>
            <a:off x="8887054" y="1772107"/>
            <a:ext cx="9436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 PLAN</a:t>
            </a:r>
            <a:endParaRPr lang="en-US" sz="900" dirty="0"/>
          </a:p>
        </p:txBody>
      </p:sp>
      <p:sp>
        <p:nvSpPr>
          <p:cNvPr id="58" name="Text 52"/>
          <p:cNvSpPr txBox="1"/>
          <p:nvPr/>
        </p:nvSpPr>
        <p:spPr>
          <a:xfrm>
            <a:off x="8887054" y="1952244"/>
            <a:ext cx="19677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Next Steps</a:t>
            </a:r>
            <a:endParaRPr lang="en-US" sz="1300" dirty="0"/>
          </a:p>
        </p:txBody>
      </p:sp>
      <p:pic>
        <p:nvPicPr>
          <p:cNvPr id="59" name="Image 4" descr="preencoded.png">    </p:cNvPr>
          <p:cNvPicPr>
            <a:picLocks noChangeAspect="1"/>
          </p:cNvPicPr>
          <p:nvPr/>
        </p:nvPicPr>
        <p:blipFill>
          <a:blip r:embed="rId5"/>
          <a:srcRect l="-2512" r="-2512" t="0" b="0"/>
          <a:stretch/>
        </p:blipFill>
        <p:spPr>
          <a:xfrm>
            <a:off x="8429854" y="2657246"/>
            <a:ext cx="105156" cy="133502"/>
          </a:xfrm>
          <a:prstGeom prst="rect">
            <a:avLst/>
          </a:prstGeom>
        </p:spPr>
      </p:pic>
      <p:sp>
        <p:nvSpPr>
          <p:cNvPr id="60" name="Text 53"/>
          <p:cNvSpPr txBox="1"/>
          <p:nvPr/>
        </p:nvSpPr>
        <p:spPr>
          <a:xfrm>
            <a:off x="8429854" y="3267151"/>
            <a:ext cx="321960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Formalize Gates: Bake auto-rule generation into PR process.</a:t>
            </a:r>
            <a:endParaRPr lang="en-US" sz="1200" dirty="0"/>
          </a:p>
        </p:txBody>
      </p:sp>
      <p:sp>
        <p:nvSpPr>
          <p:cNvPr id="61" name="Text 54"/>
          <p:cNvSpPr txBox="1"/>
          <p:nvPr/>
        </p:nvSpPr>
        <p:spPr>
          <a:xfrm>
            <a:off x="8429854" y="3877056"/>
            <a:ext cx="321960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Finalize RFP Pack: Polish value story and attach evidence.</a:t>
            </a:r>
            <a:endParaRPr lang="en-US" sz="1200" dirty="0"/>
          </a:p>
        </p:txBody>
      </p:sp>
      <p:sp>
        <p:nvSpPr>
          <p:cNvPr id="62" name="Text 55"/>
          <p:cNvSpPr txBox="1"/>
          <p:nvPr/>
        </p:nvSpPr>
        <p:spPr>
          <a:xfrm>
            <a:off x="8648395" y="2628900"/>
            <a:ext cx="9866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AI Agent</a:t>
            </a:r>
            <a:endParaRPr lang="en-US" sz="1000" dirty="0"/>
          </a:p>
        </p:txBody>
      </p:sp>
      <p:sp>
        <p:nvSpPr>
          <p:cNvPr id="63" name="Text 56"/>
          <p:cNvSpPr txBox="1"/>
          <p:nvPr/>
        </p:nvSpPr>
        <p:spPr>
          <a:xfrm>
            <a:off x="8648395" y="2848356"/>
            <a:ext cx="25530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agent workflow on 1 key data product.</a:t>
            </a:r>
            <a:endParaRPr lang="en-US" sz="9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52705" cy="6858000"/>
          </a:xfrm>
          <a:prstGeom prst="rect">
            <a:avLst/>
          </a:prstGeom>
          <a:solidFill>
            <a:srgbClr val="0056B3"/>
          </a:solidFill>
          <a:ln/>
        </p:spPr>
      </p:sp>
      <p:sp>
        <p:nvSpPr>
          <p:cNvPr id="5" name="Shape 3"/>
          <p:cNvSpPr/>
          <p:nvPr/>
        </p:nvSpPr>
        <p:spPr>
          <a:xfrm>
            <a:off x="6476695" y="3047695"/>
            <a:ext cx="5715000" cy="3810305"/>
          </a:xfrm>
          <a:prstGeom prst="rect">
            <a:avLst/>
          </a:prstGeom>
          <a:solidFill>
            <a:srgbClr val="E9ECEF"/>
          </a:solidFill>
          <a:ln/>
        </p:spPr>
      </p:sp>
      <p:sp>
        <p:nvSpPr>
          <p:cNvPr id="6" name="Shape 4"/>
          <p:cNvSpPr/>
          <p:nvPr/>
        </p:nvSpPr>
        <p:spPr>
          <a:xfrm>
            <a:off x="8382305" y="4953305"/>
            <a:ext cx="3810305" cy="1904695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52805" y="3258007"/>
            <a:ext cx="228600" cy="228600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52805" y="3696919"/>
            <a:ext cx="228600" cy="228600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52805" y="4134917"/>
            <a:ext cx="228600" cy="2286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52805" y="5106010"/>
            <a:ext cx="7619695" cy="9144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52805" y="5368442"/>
            <a:ext cx="152705" cy="152705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940710" y="5368442"/>
            <a:ext cx="152705" cy="152705"/>
          </a:xfrm>
          <a:prstGeom prst="rect">
            <a:avLst/>
          </a:prstGeom>
        </p:spPr>
      </p:pic>
      <p:sp>
        <p:nvSpPr>
          <p:cNvPr id="13" name="Text 6"/>
          <p:cNvSpPr txBox="1"/>
          <p:nvPr/>
        </p:nvSpPr>
        <p:spPr>
          <a:xfrm>
            <a:off x="1447495" y="1332281"/>
            <a:ext cx="22247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1-HOUR TRAINING MODULE</a:t>
            </a:r>
            <a:endParaRPr lang="en-US" sz="1000" dirty="0"/>
          </a:p>
        </p:txBody>
      </p:sp>
      <p:sp>
        <p:nvSpPr>
          <p:cNvPr id="14" name="Text 7"/>
          <p:cNvSpPr txBox="1"/>
          <p:nvPr/>
        </p:nvSpPr>
        <p:spPr>
          <a:xfrm>
            <a:off x="952805" y="1675181"/>
            <a:ext cx="8925458" cy="130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200" dirty="0">
                <a:solidFill>
                  <a:srgbClr val="212529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Module 6 — MLflow Governance for Data &amp; Models</a:t>
            </a:r>
            <a:endParaRPr lang="en-US" sz="4200" dirty="0"/>
          </a:p>
        </p:txBody>
      </p:sp>
      <p:sp>
        <p:nvSpPr>
          <p:cNvPr id="15" name="Text 8"/>
          <p:cNvSpPr txBox="1"/>
          <p:nvPr/>
        </p:nvSpPr>
        <p:spPr>
          <a:xfrm>
            <a:off x="1295705" y="3248863"/>
            <a:ext cx="36960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 Data Freshness &amp; Feature Drift</a:t>
            </a:r>
            <a:endParaRPr lang="en-US" sz="1500" dirty="0"/>
          </a:p>
        </p:txBody>
      </p:sp>
      <p:sp>
        <p:nvSpPr>
          <p:cNvPr id="16" name="Text 9"/>
          <p:cNvSpPr txBox="1"/>
          <p:nvPr/>
        </p:nvSpPr>
        <p:spPr>
          <a:xfrm>
            <a:off x="1295705" y="3686861"/>
            <a:ext cx="41056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Explainability for Business &amp; Regulatory Teams</a:t>
            </a:r>
            <a:endParaRPr lang="en-US" sz="1500" dirty="0"/>
          </a:p>
        </p:txBody>
      </p:sp>
      <p:sp>
        <p:nvSpPr>
          <p:cNvPr id="17" name="Text 10"/>
          <p:cNvSpPr txBox="1"/>
          <p:nvPr/>
        </p:nvSpPr>
        <p:spPr>
          <a:xfrm>
            <a:off x="1295705" y="4124858"/>
            <a:ext cx="42675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Hour | Governance, Compliance &amp; Observability</a:t>
            </a:r>
            <a:endParaRPr lang="en-US" sz="1500" dirty="0"/>
          </a:p>
        </p:txBody>
      </p:sp>
      <p:sp>
        <p:nvSpPr>
          <p:cNvPr id="18" name="Text 11"/>
          <p:cNvSpPr txBox="1"/>
          <p:nvPr/>
        </p:nvSpPr>
        <p:spPr>
          <a:xfrm>
            <a:off x="1181405" y="5363870"/>
            <a:ext cx="148132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Presenter: [Name, Title]</a:t>
            </a:r>
            <a:endParaRPr lang="en-US" sz="1000" dirty="0"/>
          </a:p>
        </p:txBody>
      </p:sp>
      <p:sp>
        <p:nvSpPr>
          <p:cNvPr id="19" name="Text 12"/>
          <p:cNvSpPr txBox="1"/>
          <p:nvPr/>
        </p:nvSpPr>
        <p:spPr>
          <a:xfrm>
            <a:off x="3169310" y="5363870"/>
            <a:ext cx="230063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[MM/DD/YYYY] Org: [Team/BU]</a:t>
            </a:r>
            <a:endParaRPr lang="en-US" sz="1000" dirty="0"/>
          </a:p>
        </p:txBody>
      </p:sp>
      <p:sp>
        <p:nvSpPr>
          <p:cNvPr id="20" name="Text 13"/>
          <p:cNvSpPr txBox="1"/>
          <p:nvPr/>
        </p:nvSpPr>
        <p:spPr>
          <a:xfrm>
            <a:off x="10497312" y="418795"/>
            <a:ext cx="12957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800" b="1" dirty="0">
                <a:solidFill>
                  <a:srgbClr val="343A4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GENSPARK</a:t>
            </a:r>
            <a:endParaRPr lang="en-US" sz="18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381305" y="1105510"/>
            <a:ext cx="11430000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381305" y="381305"/>
            <a:ext cx="42437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6 Agenda &amp; Outcomes</a:t>
            </a:r>
            <a:endParaRPr lang="en-US" sz="2200" dirty="0"/>
          </a:p>
        </p:txBody>
      </p:sp>
      <p:sp>
        <p:nvSpPr>
          <p:cNvPr id="6" name="Text 4"/>
          <p:cNvSpPr txBox="1"/>
          <p:nvPr/>
        </p:nvSpPr>
        <p:spPr>
          <a:xfrm>
            <a:off x="381305" y="780898"/>
            <a:ext cx="28575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MLflow Governance for Data &amp; Models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10348265" y="647395"/>
            <a:ext cx="1466698" cy="342900"/>
          </a:xfrm>
          <a:prstGeom prst="roundRect">
            <a:avLst>
              <a:gd name="adj" fmla="val 266667"/>
            </a:avLst>
          </a:prstGeom>
          <a:solidFill>
            <a:srgbClr val="EEF2FF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500055" y="752551"/>
            <a:ext cx="133502" cy="133502"/>
          </a:xfrm>
          <a:prstGeom prst="rect">
            <a:avLst/>
          </a:prstGeom>
        </p:spPr>
      </p:pic>
      <p:sp>
        <p:nvSpPr>
          <p:cNvPr id="9" name="Text 6"/>
          <p:cNvSpPr txBox="1"/>
          <p:nvPr/>
        </p:nvSpPr>
        <p:spPr>
          <a:xfrm>
            <a:off x="10710367" y="724205"/>
            <a:ext cx="10533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Hour Session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533095" y="1343254"/>
            <a:ext cx="5447995" cy="1723644"/>
          </a:xfrm>
          <a:prstGeom prst="roundRect">
            <a:avLst>
              <a:gd name="adj" fmla="val 351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708246" y="1352398"/>
            <a:ext cx="1266444" cy="30449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12" name="Text 9"/>
          <p:cNvSpPr txBox="1"/>
          <p:nvPr/>
        </p:nvSpPr>
        <p:spPr>
          <a:xfrm>
            <a:off x="4822546" y="1410005"/>
            <a:ext cx="11530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00:00 – 00:10</a:t>
            </a:r>
            <a:endParaRPr lang="en-US" sz="1200" dirty="0"/>
          </a:p>
        </p:txBody>
      </p:sp>
      <p:sp>
        <p:nvSpPr>
          <p:cNvPr id="13" name="Text 10"/>
          <p:cNvSpPr txBox="1"/>
          <p:nvPr/>
        </p:nvSpPr>
        <p:spPr>
          <a:xfrm>
            <a:off x="771754" y="1561795"/>
            <a:ext cx="63825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F3F4F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</a:t>
            </a:r>
            <a:endParaRPr lang="en-US" sz="2700" dirty="0"/>
          </a:p>
        </p:txBody>
      </p:sp>
      <p:sp>
        <p:nvSpPr>
          <p:cNvPr id="14" name="Shape 11"/>
          <p:cNvSpPr/>
          <p:nvPr/>
        </p:nvSpPr>
        <p:spPr>
          <a:xfrm>
            <a:off x="1303020" y="1580998"/>
            <a:ext cx="342900" cy="381305"/>
          </a:xfrm>
          <a:prstGeom prst="roundRect">
            <a:avLst>
              <a:gd name="adj" fmla="val 59259"/>
            </a:avLst>
          </a:prstGeom>
          <a:solidFill>
            <a:srgbClr val="F3F4F6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842" b="-842"/>
          <a:stretch/>
        </p:blipFill>
        <p:spPr>
          <a:xfrm>
            <a:off x="1378915" y="1678838"/>
            <a:ext cx="190195" cy="171907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771754" y="2076602"/>
            <a:ext cx="35149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Overview: MLflow + UC Governance</a:t>
            </a:r>
            <a:endParaRPr lang="en-US" sz="1500" dirty="0"/>
          </a:p>
        </p:txBody>
      </p:sp>
      <p:sp>
        <p:nvSpPr>
          <p:cNvPr id="17" name="Text 13"/>
          <p:cNvSpPr txBox="1"/>
          <p:nvPr/>
        </p:nvSpPr>
        <p:spPr>
          <a:xfrm>
            <a:off x="771754" y="2409444"/>
            <a:ext cx="47009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governance lifecycle: experiments, registry, and Unity Catalog controls.</a:t>
            </a:r>
            <a:endParaRPr lang="en-US" sz="1000" dirty="0"/>
          </a:p>
        </p:txBody>
      </p:sp>
      <p:sp>
        <p:nvSpPr>
          <p:cNvPr id="18" name="Shape 14"/>
          <p:cNvSpPr/>
          <p:nvPr/>
        </p:nvSpPr>
        <p:spPr>
          <a:xfrm>
            <a:off x="6210605" y="1343254"/>
            <a:ext cx="5447995" cy="1723644"/>
          </a:xfrm>
          <a:prstGeom prst="roundRect">
            <a:avLst>
              <a:gd name="adj" fmla="val 351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10389413" y="1352398"/>
            <a:ext cx="1266444" cy="30449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20" name="Text 16"/>
          <p:cNvSpPr txBox="1"/>
          <p:nvPr/>
        </p:nvSpPr>
        <p:spPr>
          <a:xfrm>
            <a:off x="10503713" y="1410005"/>
            <a:ext cx="11530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00:10 – 00:30</a:t>
            </a:r>
            <a:endParaRPr lang="en-US" sz="1200" dirty="0"/>
          </a:p>
        </p:txBody>
      </p:sp>
      <p:sp>
        <p:nvSpPr>
          <p:cNvPr id="21" name="Text 17"/>
          <p:cNvSpPr txBox="1"/>
          <p:nvPr/>
        </p:nvSpPr>
        <p:spPr>
          <a:xfrm>
            <a:off x="6448349" y="1561795"/>
            <a:ext cx="70500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EFF6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</a:t>
            </a:r>
            <a:endParaRPr lang="en-US" sz="2700" dirty="0"/>
          </a:p>
        </p:txBody>
      </p:sp>
      <p:sp>
        <p:nvSpPr>
          <p:cNvPr id="22" name="Shape 18"/>
          <p:cNvSpPr/>
          <p:nvPr/>
        </p:nvSpPr>
        <p:spPr>
          <a:xfrm>
            <a:off x="7048195" y="1580998"/>
            <a:ext cx="323698" cy="381305"/>
          </a:xfrm>
          <a:prstGeom prst="roundRect">
            <a:avLst>
              <a:gd name="adj" fmla="val 66467"/>
            </a:avLst>
          </a:prstGeom>
          <a:solidFill>
            <a:srgbClr val="DBEAFE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124090" y="1678838"/>
            <a:ext cx="171907" cy="171907"/>
          </a:xfrm>
          <a:prstGeom prst="rect">
            <a:avLst/>
          </a:prstGeom>
        </p:spPr>
      </p:pic>
      <p:sp>
        <p:nvSpPr>
          <p:cNvPr id="24" name="Text 19"/>
          <p:cNvSpPr txBox="1"/>
          <p:nvPr/>
        </p:nvSpPr>
        <p:spPr>
          <a:xfrm>
            <a:off x="6448349" y="2076602"/>
            <a:ext cx="35533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Freshness &amp; Feature Drift</a:t>
            </a:r>
            <a:endParaRPr lang="en-US" sz="1500" dirty="0"/>
          </a:p>
        </p:txBody>
      </p:sp>
      <p:sp>
        <p:nvSpPr>
          <p:cNvPr id="25" name="Text 20"/>
          <p:cNvSpPr txBox="1"/>
          <p:nvPr/>
        </p:nvSpPr>
        <p:spPr>
          <a:xfrm>
            <a:off x="6448349" y="2409444"/>
            <a:ext cx="4710989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Setting up Lakehouse Monitoring, defining thresholds, and analyzing drift metrics.</a:t>
            </a:r>
            <a:endParaRPr lang="en-US" sz="1000" dirty="0"/>
          </a:p>
        </p:txBody>
      </p:sp>
      <p:sp>
        <p:nvSpPr>
          <p:cNvPr id="26" name="Shape 21"/>
          <p:cNvSpPr/>
          <p:nvPr/>
        </p:nvSpPr>
        <p:spPr>
          <a:xfrm>
            <a:off x="533095" y="3290926"/>
            <a:ext cx="5447995" cy="1723644"/>
          </a:xfrm>
          <a:prstGeom prst="roundRect">
            <a:avLst>
              <a:gd name="adj" fmla="val 351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7" name="Shape 22"/>
          <p:cNvSpPr/>
          <p:nvPr/>
        </p:nvSpPr>
        <p:spPr>
          <a:xfrm>
            <a:off x="4683557" y="3300070"/>
            <a:ext cx="1295705" cy="304495"/>
          </a:xfrm>
          <a:prstGeom prst="rect">
            <a:avLst/>
          </a:prstGeom>
          <a:solidFill>
            <a:srgbClr val="EEF2FF"/>
          </a:solidFill>
          <a:ln/>
        </p:spPr>
      </p:sp>
      <p:sp>
        <p:nvSpPr>
          <p:cNvPr id="28" name="Text 23"/>
          <p:cNvSpPr txBox="1"/>
          <p:nvPr/>
        </p:nvSpPr>
        <p:spPr>
          <a:xfrm>
            <a:off x="4797857" y="3357677"/>
            <a:ext cx="11814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00:30 – 00:50</a:t>
            </a:r>
            <a:endParaRPr lang="en-US" sz="1200" dirty="0"/>
          </a:p>
        </p:txBody>
      </p:sp>
      <p:sp>
        <p:nvSpPr>
          <p:cNvPr id="29" name="Text 24"/>
          <p:cNvSpPr txBox="1"/>
          <p:nvPr/>
        </p:nvSpPr>
        <p:spPr>
          <a:xfrm>
            <a:off x="771754" y="3510382"/>
            <a:ext cx="71506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EEF2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2700" dirty="0"/>
          </a:p>
        </p:txBody>
      </p:sp>
      <p:sp>
        <p:nvSpPr>
          <p:cNvPr id="30" name="Shape 25"/>
          <p:cNvSpPr/>
          <p:nvPr/>
        </p:nvSpPr>
        <p:spPr>
          <a:xfrm>
            <a:off x="1376172" y="3528670"/>
            <a:ext cx="323698" cy="381305"/>
          </a:xfrm>
          <a:prstGeom prst="roundRect">
            <a:avLst>
              <a:gd name="adj" fmla="val 66467"/>
            </a:avLst>
          </a:prstGeom>
          <a:solidFill>
            <a:srgbClr val="E0E7FF"/>
          </a:solidFill>
          <a:ln/>
        </p:spPr>
      </p:sp>
      <p:pic>
        <p:nvPicPr>
          <p:cNvPr id="3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452982" y="3626510"/>
            <a:ext cx="171907" cy="171907"/>
          </a:xfrm>
          <a:prstGeom prst="rect">
            <a:avLst/>
          </a:prstGeom>
        </p:spPr>
      </p:pic>
      <p:sp>
        <p:nvSpPr>
          <p:cNvPr id="32" name="Text 26"/>
          <p:cNvSpPr txBox="1"/>
          <p:nvPr/>
        </p:nvSpPr>
        <p:spPr>
          <a:xfrm>
            <a:off x="771754" y="4024274"/>
            <a:ext cx="38386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Explainability for Business &amp; Regulatory</a:t>
            </a:r>
            <a:endParaRPr lang="en-US" sz="1500" dirty="0"/>
          </a:p>
        </p:txBody>
      </p:sp>
      <p:sp>
        <p:nvSpPr>
          <p:cNvPr id="33" name="Text 27"/>
          <p:cNvSpPr txBox="1"/>
          <p:nvPr/>
        </p:nvSpPr>
        <p:spPr>
          <a:xfrm>
            <a:off x="771754" y="4358030"/>
            <a:ext cx="47868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SHAP/feature importance and creating audit-ready artifacts.</a:t>
            </a:r>
            <a:endParaRPr lang="en-US" sz="1000" dirty="0"/>
          </a:p>
        </p:txBody>
      </p:sp>
      <p:sp>
        <p:nvSpPr>
          <p:cNvPr id="34" name="Shape 28"/>
          <p:cNvSpPr/>
          <p:nvPr/>
        </p:nvSpPr>
        <p:spPr>
          <a:xfrm>
            <a:off x="6210605" y="3290926"/>
            <a:ext cx="5447995" cy="1723644"/>
          </a:xfrm>
          <a:prstGeom prst="roundRect">
            <a:avLst>
              <a:gd name="adj" fmla="val 351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5" name="Text 29"/>
          <p:cNvSpPr txBox="1"/>
          <p:nvPr/>
        </p:nvSpPr>
        <p:spPr>
          <a:xfrm>
            <a:off x="10507370" y="3357677"/>
            <a:ext cx="11430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00:50 – 01:00</a:t>
            </a:r>
            <a:endParaRPr lang="en-US" sz="1200" dirty="0"/>
          </a:p>
        </p:txBody>
      </p:sp>
      <p:sp>
        <p:nvSpPr>
          <p:cNvPr id="36" name="Text 30"/>
          <p:cNvSpPr txBox="1"/>
          <p:nvPr/>
        </p:nvSpPr>
        <p:spPr>
          <a:xfrm>
            <a:off x="6448349" y="3510382"/>
            <a:ext cx="724205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700" dirty="0"/>
          </a:p>
        </p:txBody>
      </p:sp>
      <p:pic>
        <p:nvPicPr>
          <p:cNvPr id="37" name="Image 4" descr="preencoded.png">    </p:cNvPr>
          <p:cNvPicPr>
            <a:picLocks noChangeAspect="1"/>
          </p:cNvPicPr>
          <p:nvPr/>
        </p:nvPicPr>
        <p:blipFill>
          <a:blip r:embed="rId5"/>
          <a:srcRect l="-1064" r="-1064" t="0" b="0"/>
          <a:stretch/>
        </p:blipFill>
        <p:spPr>
          <a:xfrm>
            <a:off x="7140550" y="3626510"/>
            <a:ext cx="219456" cy="171907"/>
          </a:xfrm>
          <a:prstGeom prst="rect">
            <a:avLst/>
          </a:prstGeom>
        </p:spPr>
      </p:pic>
      <p:sp>
        <p:nvSpPr>
          <p:cNvPr id="38" name="Text 31"/>
          <p:cNvSpPr txBox="1"/>
          <p:nvPr/>
        </p:nvSpPr>
        <p:spPr>
          <a:xfrm>
            <a:off x="6448349" y="4024274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Q&amp;A and Wrap-up</a:t>
            </a:r>
            <a:endParaRPr lang="en-US" sz="1500" dirty="0"/>
          </a:p>
        </p:txBody>
      </p:sp>
      <p:sp>
        <p:nvSpPr>
          <p:cNvPr id="39" name="Text 32"/>
          <p:cNvSpPr txBox="1"/>
          <p:nvPr/>
        </p:nvSpPr>
        <p:spPr>
          <a:xfrm>
            <a:off x="6448349" y="4358030"/>
            <a:ext cx="42245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Discussion on governance implementation and final Q&amp;A session.</a:t>
            </a:r>
            <a:endParaRPr lang="en-US" sz="1000" dirty="0"/>
          </a:p>
        </p:txBody>
      </p:sp>
      <p:sp>
        <p:nvSpPr>
          <p:cNvPr id="40" name="Shape 33"/>
          <p:cNvSpPr/>
          <p:nvPr/>
        </p:nvSpPr>
        <p:spPr>
          <a:xfrm>
            <a:off x="381305" y="5238598"/>
            <a:ext cx="11430000" cy="914400"/>
          </a:xfrm>
          <a:prstGeom prst="roundRect">
            <a:avLst>
              <a:gd name="adj" fmla="val 12500"/>
            </a:avLst>
          </a:prstGeom>
          <a:solidFill>
            <a:srgbClr val="111827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41" name="Shape 34"/>
          <p:cNvSpPr/>
          <p:nvPr/>
        </p:nvSpPr>
        <p:spPr>
          <a:xfrm>
            <a:off x="3343961" y="5467198"/>
            <a:ext cx="9144" cy="457200"/>
          </a:xfrm>
          <a:prstGeom prst="rect">
            <a:avLst/>
          </a:prstGeom>
          <a:solidFill>
            <a:srgbClr val="374151"/>
          </a:solidFill>
          <a:ln/>
        </p:spPr>
      </p:sp>
      <p:pic>
        <p:nvPicPr>
          <p:cNvPr id="42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09905" y="5524805"/>
            <a:ext cx="114300" cy="114300"/>
          </a:xfrm>
          <a:prstGeom prst="rect">
            <a:avLst/>
          </a:prstGeom>
        </p:spPr>
      </p:pic>
      <p:sp>
        <p:nvSpPr>
          <p:cNvPr id="43" name="Text 35"/>
          <p:cNvSpPr txBox="1"/>
          <p:nvPr/>
        </p:nvSpPr>
        <p:spPr>
          <a:xfrm>
            <a:off x="800100" y="5486400"/>
            <a:ext cx="17721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BBF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OUTCOMES</a:t>
            </a:r>
            <a:endParaRPr lang="en-US" sz="1200" dirty="0"/>
          </a:p>
        </p:txBody>
      </p:sp>
      <p:sp>
        <p:nvSpPr>
          <p:cNvPr id="44" name="Text 36"/>
          <p:cNvSpPr txBox="1"/>
          <p:nvPr/>
        </p:nvSpPr>
        <p:spPr>
          <a:xfrm>
            <a:off x="609905" y="5715000"/>
            <a:ext cx="15910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6 Goals</a:t>
            </a:r>
            <a:endParaRPr lang="en-US" sz="1500" dirty="0"/>
          </a:p>
        </p:txBody>
      </p:sp>
      <p:pic>
        <p:nvPicPr>
          <p:cNvPr id="45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581705" y="5629046"/>
            <a:ext cx="133502" cy="133502"/>
          </a:xfrm>
          <a:prstGeom prst="rect">
            <a:avLst/>
          </a:prstGeom>
        </p:spPr>
      </p:pic>
      <p:sp>
        <p:nvSpPr>
          <p:cNvPr id="46" name="Text 37"/>
          <p:cNvSpPr txBox="1"/>
          <p:nvPr/>
        </p:nvSpPr>
        <p:spPr>
          <a:xfrm>
            <a:off x="3829507" y="5609844"/>
            <a:ext cx="18342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 on governance model</a:t>
            </a:r>
            <a:endParaRPr lang="en-US" sz="1000" dirty="0"/>
          </a:p>
        </p:txBody>
      </p:sp>
      <p:pic>
        <p:nvPicPr>
          <p:cNvPr id="47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299302" y="5629046"/>
            <a:ext cx="133502" cy="133502"/>
          </a:xfrm>
          <a:prstGeom prst="rect">
            <a:avLst/>
          </a:prstGeom>
        </p:spPr>
      </p:pic>
      <p:sp>
        <p:nvSpPr>
          <p:cNvPr id="48" name="Text 38"/>
          <p:cNvSpPr txBox="1"/>
          <p:nvPr/>
        </p:nvSpPr>
        <p:spPr>
          <a:xfrm>
            <a:off x="6547104" y="5609844"/>
            <a:ext cx="20436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drift/freshness KPIs</a:t>
            </a:r>
            <a:endParaRPr lang="en-US" sz="1000" dirty="0"/>
          </a:p>
        </p:txBody>
      </p:sp>
      <p:pic>
        <p:nvPicPr>
          <p:cNvPr id="49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9016898" y="5629046"/>
            <a:ext cx="133502" cy="133502"/>
          </a:xfrm>
          <a:prstGeom prst="rect">
            <a:avLst/>
          </a:prstGeom>
        </p:spPr>
      </p:pic>
      <p:sp>
        <p:nvSpPr>
          <p:cNvPr id="50" name="Text 39"/>
          <p:cNvSpPr txBox="1"/>
          <p:nvPr/>
        </p:nvSpPr>
        <p:spPr>
          <a:xfrm>
            <a:off x="9264701" y="5609844"/>
            <a:ext cx="20628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Package explainability artifacts</a:t>
            </a:r>
            <a:endParaRPr lang="en-US" sz="1000" dirty="0"/>
          </a:p>
        </p:txBody>
      </p:sp>
      <p:sp>
        <p:nvSpPr>
          <p:cNvPr id="51" name="Shape 40"/>
          <p:cNvSpPr/>
          <p:nvPr/>
        </p:nvSpPr>
        <p:spPr>
          <a:xfrm>
            <a:off x="381305" y="6305702"/>
            <a:ext cx="11430000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2" name="Text 41"/>
          <p:cNvSpPr txBox="1"/>
          <p:nvPr/>
        </p:nvSpPr>
        <p:spPr>
          <a:xfrm>
            <a:off x="381305" y="6448349"/>
            <a:ext cx="30102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Internal Training Material</a:t>
            </a:r>
            <a:endParaRPr lang="en-US" sz="1200" dirty="0"/>
          </a:p>
        </p:txBody>
      </p:sp>
      <p:sp>
        <p:nvSpPr>
          <p:cNvPr id="53" name="Text 42"/>
          <p:cNvSpPr txBox="1"/>
          <p:nvPr/>
        </p:nvSpPr>
        <p:spPr>
          <a:xfrm>
            <a:off x="11214202" y="6448349"/>
            <a:ext cx="71506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68</a:t>
            </a:r>
            <a:endParaRPr lang="en-US" sz="12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918972"/>
            <a:ext cx="609905" cy="3840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47960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57046" y="4938674"/>
            <a:ext cx="171907" cy="17190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2514600" y="4947818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" name="Shape 8"/>
          <p:cNvSpPr/>
          <p:nvPr/>
        </p:nvSpPr>
        <p:spPr>
          <a:xfrm>
            <a:off x="2905049" y="47960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CFDF5"/>
          </a:solidFill>
          <a:ln w="25400">
            <a:solidFill>
              <a:srgbClr val="059669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047695" y="4938674"/>
            <a:ext cx="171907" cy="171907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505249" y="4947818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4" name="Shape 10"/>
          <p:cNvSpPr/>
          <p:nvPr/>
        </p:nvSpPr>
        <p:spPr>
          <a:xfrm>
            <a:off x="4895698" y="47960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9FAFB"/>
          </a:solidFill>
          <a:ln w="25400">
            <a:solidFill>
              <a:srgbClr val="4B5563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038344" y="4938674"/>
            <a:ext cx="171907" cy="171907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1676095" y="852221"/>
            <a:ext cx="10149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06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914400" y="1347826"/>
            <a:ext cx="6210605" cy="1400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MLflow Governance — For Data &amp; Models</a:t>
            </a:r>
            <a:endParaRPr lang="en-US" sz="4500" dirty="0"/>
          </a:p>
        </p:txBody>
      </p:sp>
      <p:sp>
        <p:nvSpPr>
          <p:cNvPr id="18" name="Text 13"/>
          <p:cNvSpPr txBox="1"/>
          <p:nvPr/>
        </p:nvSpPr>
        <p:spPr>
          <a:xfrm>
            <a:off x="914400" y="3119018"/>
            <a:ext cx="5629961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Establishing rigorous lifecycle controls, traceability, and auditability across experiments, model registry, and serving endpoints using Unity Catalog.</a:t>
            </a:r>
            <a:endParaRPr lang="en-US" sz="1800" dirty="0"/>
          </a:p>
        </p:txBody>
      </p:sp>
      <p:sp>
        <p:nvSpPr>
          <p:cNvPr id="19" name="Text 14"/>
          <p:cNvSpPr txBox="1"/>
          <p:nvPr/>
        </p:nvSpPr>
        <p:spPr>
          <a:xfrm>
            <a:off x="914400" y="5367528"/>
            <a:ext cx="4956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1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914400" y="5586070"/>
            <a:ext cx="11292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Traceability</a:t>
            </a:r>
            <a:endParaRPr lang="en-US" sz="1300" dirty="0"/>
          </a:p>
        </p:txBody>
      </p:sp>
      <p:sp>
        <p:nvSpPr>
          <p:cNvPr id="21" name="Text 16"/>
          <p:cNvSpPr txBox="1"/>
          <p:nvPr/>
        </p:nvSpPr>
        <p:spPr>
          <a:xfrm>
            <a:off x="914400" y="5862218"/>
            <a:ext cx="11622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Lineage &amp; Metadata</a:t>
            </a:r>
            <a:endParaRPr lang="en-US" sz="900" dirty="0"/>
          </a:p>
        </p:txBody>
      </p:sp>
      <p:sp>
        <p:nvSpPr>
          <p:cNvPr id="22" name="Text 17"/>
          <p:cNvSpPr txBox="1"/>
          <p:nvPr/>
        </p:nvSpPr>
        <p:spPr>
          <a:xfrm>
            <a:off x="2905049" y="5367528"/>
            <a:ext cx="5148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2</a:t>
            </a:r>
            <a:endParaRPr lang="en-US" sz="900" dirty="0"/>
          </a:p>
        </p:txBody>
      </p:sp>
      <p:sp>
        <p:nvSpPr>
          <p:cNvPr id="23" name="Text 18"/>
          <p:cNvSpPr txBox="1"/>
          <p:nvPr/>
        </p:nvSpPr>
        <p:spPr>
          <a:xfrm>
            <a:off x="2905049" y="5586070"/>
            <a:ext cx="7479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2905049" y="5862218"/>
            <a:ext cx="9628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Gates &amp; Policies</a:t>
            </a:r>
            <a:endParaRPr lang="en-US" sz="900" dirty="0"/>
          </a:p>
        </p:txBody>
      </p:sp>
      <p:sp>
        <p:nvSpPr>
          <p:cNvPr id="25" name="Text 20"/>
          <p:cNvSpPr txBox="1"/>
          <p:nvPr/>
        </p:nvSpPr>
        <p:spPr>
          <a:xfrm>
            <a:off x="4895698" y="5367528"/>
            <a:ext cx="5239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3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4895698" y="5586070"/>
            <a:ext cx="8723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Visibility</a:t>
            </a:r>
            <a:endParaRPr lang="en-US" sz="1300" dirty="0"/>
          </a:p>
        </p:txBody>
      </p:sp>
      <p:sp>
        <p:nvSpPr>
          <p:cNvPr id="27" name="Text 22"/>
          <p:cNvSpPr txBox="1"/>
          <p:nvPr/>
        </p:nvSpPr>
        <p:spPr>
          <a:xfrm>
            <a:off x="4895698" y="5862218"/>
            <a:ext cx="10387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Drift &amp; Monitoring</a:t>
            </a:r>
            <a:endParaRPr lang="en-US" sz="9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5" b="-5"/>
          <a:stretch/>
        </p:blipFill>
        <p:spPr>
          <a:xfrm>
            <a:off x="8229600" y="1218895"/>
            <a:ext cx="3047695" cy="4000500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8905342" y="5458054"/>
            <a:ext cx="18050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Lifecycle Control Plane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190500" dist="12700" dir="16200000">
              <a:srgbClr val="000000">
                <a:alpha val="5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5" name="Shape 3"/>
          <p:cNvSpPr/>
          <p:nvPr/>
        </p:nvSpPr>
        <p:spPr>
          <a:xfrm>
            <a:off x="381305" y="381305"/>
            <a:ext cx="875995" cy="228600"/>
          </a:xfrm>
          <a:prstGeom prst="roundRect">
            <a:avLst>
              <a:gd name="adj" fmla="val 66667"/>
            </a:avLst>
          </a:prstGeom>
          <a:solidFill>
            <a:srgbClr val="2563EB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457200" y="418795"/>
            <a:ext cx="8101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</a:t>
            </a:r>
            <a:endParaRPr lang="en-US" sz="900" dirty="0"/>
          </a:p>
        </p:txBody>
      </p:sp>
      <p:sp>
        <p:nvSpPr>
          <p:cNvPr id="7" name="Text 5"/>
          <p:cNvSpPr txBox="1"/>
          <p:nvPr/>
        </p:nvSpPr>
        <p:spPr>
          <a:xfrm>
            <a:off x="1371600" y="409651"/>
            <a:ext cx="27294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Lakehouse Quality Monitoring</a:t>
            </a:r>
            <a:endParaRPr lang="en-US" sz="1000" dirty="0"/>
          </a:p>
        </p:txBody>
      </p:sp>
      <p:sp>
        <p:nvSpPr>
          <p:cNvPr id="8" name="Text 6"/>
          <p:cNvSpPr txBox="1"/>
          <p:nvPr/>
        </p:nvSpPr>
        <p:spPr>
          <a:xfrm>
            <a:off x="381305" y="685800"/>
            <a:ext cx="502462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KPIs &amp; SLOs for Lakehouse Quality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381305" y="1333195"/>
            <a:ext cx="2667305" cy="952805"/>
          </a:xfrm>
          <a:prstGeom prst="roundRect">
            <a:avLst>
              <a:gd name="adj" fmla="val 767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381305" y="1333195"/>
            <a:ext cx="38405" cy="9528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1" name="Text 9"/>
          <p:cNvSpPr txBox="1"/>
          <p:nvPr/>
        </p:nvSpPr>
        <p:spPr>
          <a:xfrm>
            <a:off x="609905" y="1533449"/>
            <a:ext cx="135056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DQ INCIDENT RATE</a:t>
            </a:r>
            <a:endParaRPr lang="en-US" sz="900" dirty="0"/>
          </a:p>
        </p:txBody>
      </p:sp>
      <p:sp>
        <p:nvSpPr>
          <p:cNvPr id="12" name="Text 10"/>
          <p:cNvSpPr txBox="1"/>
          <p:nvPr/>
        </p:nvSpPr>
        <p:spPr>
          <a:xfrm>
            <a:off x="609905" y="1747418"/>
            <a:ext cx="1047902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0.4%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2293315" y="1880921"/>
            <a:ext cx="571500" cy="209398"/>
          </a:xfrm>
          <a:prstGeom prst="roundRect">
            <a:avLst>
              <a:gd name="adj" fmla="val 238189"/>
            </a:avLst>
          </a:prstGeom>
          <a:solidFill>
            <a:srgbClr val="DCFCE7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rcRect l="-133" r="-133" t="0" b="0"/>
          <a:stretch/>
        </p:blipFill>
        <p:spPr>
          <a:xfrm>
            <a:off x="2370125" y="1928470"/>
            <a:ext cx="85954" cy="114300"/>
          </a:xfrm>
          <a:prstGeom prst="rect">
            <a:avLst/>
          </a:prstGeom>
        </p:spPr>
      </p:pic>
      <p:sp>
        <p:nvSpPr>
          <p:cNvPr id="15" name="Text 12"/>
          <p:cNvSpPr txBox="1"/>
          <p:nvPr/>
        </p:nvSpPr>
        <p:spPr>
          <a:xfrm>
            <a:off x="2493569" y="1900123"/>
            <a:ext cx="38130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665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-12%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3238805" y="1333195"/>
            <a:ext cx="2667305" cy="952805"/>
          </a:xfrm>
          <a:prstGeom prst="roundRect">
            <a:avLst>
              <a:gd name="adj" fmla="val 767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3238805" y="1333195"/>
            <a:ext cx="38405" cy="9528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8" name="Text 15"/>
          <p:cNvSpPr txBox="1"/>
          <p:nvPr/>
        </p:nvSpPr>
        <p:spPr>
          <a:xfrm>
            <a:off x="3467405" y="1533449"/>
            <a:ext cx="121706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 ADHERENCE</a:t>
            </a:r>
            <a:endParaRPr lang="en-US" sz="900" dirty="0"/>
          </a:p>
        </p:txBody>
      </p:sp>
      <p:sp>
        <p:nvSpPr>
          <p:cNvPr id="19" name="Text 16"/>
          <p:cNvSpPr txBox="1"/>
          <p:nvPr/>
        </p:nvSpPr>
        <p:spPr>
          <a:xfrm>
            <a:off x="3467405" y="1747418"/>
            <a:ext cx="1228954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99.9%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5067605" y="1880921"/>
            <a:ext cx="657454" cy="209398"/>
          </a:xfrm>
          <a:prstGeom prst="roundRect">
            <a:avLst>
              <a:gd name="adj" fmla="val 238189"/>
            </a:avLst>
          </a:prstGeom>
          <a:solidFill>
            <a:srgbClr val="DCFCE7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rcRect l="-133" r="-133" t="0" b="0"/>
          <a:stretch/>
        </p:blipFill>
        <p:spPr>
          <a:xfrm>
            <a:off x="5143500" y="1928470"/>
            <a:ext cx="85954" cy="114300"/>
          </a:xfrm>
          <a:prstGeom prst="rect">
            <a:avLst/>
          </a:prstGeom>
        </p:spPr>
      </p:pic>
      <p:sp>
        <p:nvSpPr>
          <p:cNvPr id="22" name="Text 18"/>
          <p:cNvSpPr txBox="1"/>
          <p:nvPr/>
        </p:nvSpPr>
        <p:spPr>
          <a:xfrm>
            <a:off x="5266944" y="1900123"/>
            <a:ext cx="467258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665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+0.2%</a:t>
            </a:r>
            <a:endParaRPr lang="en-US" sz="900" dirty="0"/>
          </a:p>
        </p:txBody>
      </p:sp>
      <p:sp>
        <p:nvSpPr>
          <p:cNvPr id="23" name="Shape 19"/>
          <p:cNvSpPr/>
          <p:nvPr/>
        </p:nvSpPr>
        <p:spPr>
          <a:xfrm>
            <a:off x="6096305" y="1333195"/>
            <a:ext cx="2667305" cy="952805"/>
          </a:xfrm>
          <a:prstGeom prst="roundRect">
            <a:avLst>
              <a:gd name="adj" fmla="val 767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24" name="Shape 20"/>
          <p:cNvSpPr/>
          <p:nvPr/>
        </p:nvSpPr>
        <p:spPr>
          <a:xfrm>
            <a:off x="6096305" y="1333195"/>
            <a:ext cx="38405" cy="9528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5" name="Text 21"/>
          <p:cNvSpPr txBox="1"/>
          <p:nvPr/>
        </p:nvSpPr>
        <p:spPr>
          <a:xfrm>
            <a:off x="6324905" y="1533449"/>
            <a:ext cx="90251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MTTR (AVG)</a:t>
            </a:r>
            <a:endParaRPr lang="en-US" sz="900" dirty="0"/>
          </a:p>
        </p:txBody>
      </p:sp>
      <p:sp>
        <p:nvSpPr>
          <p:cNvPr id="26" name="Text 22"/>
          <p:cNvSpPr txBox="1"/>
          <p:nvPr/>
        </p:nvSpPr>
        <p:spPr>
          <a:xfrm>
            <a:off x="6324905" y="1747418"/>
            <a:ext cx="838505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18m</a:t>
            </a:r>
            <a:endParaRPr lang="en-US" sz="2400" dirty="0"/>
          </a:p>
        </p:txBody>
      </p:sp>
      <p:sp>
        <p:nvSpPr>
          <p:cNvPr id="27" name="Shape 23"/>
          <p:cNvSpPr/>
          <p:nvPr/>
        </p:nvSpPr>
        <p:spPr>
          <a:xfrm>
            <a:off x="8070494" y="1880921"/>
            <a:ext cx="504749" cy="209398"/>
          </a:xfrm>
          <a:prstGeom prst="roundRect">
            <a:avLst>
              <a:gd name="adj" fmla="val 238189"/>
            </a:avLst>
          </a:prstGeom>
          <a:solidFill>
            <a:srgbClr val="DCFCE7"/>
          </a:solidFill>
          <a:ln/>
        </p:spPr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rcRect l="-133" r="-133" t="0" b="0"/>
          <a:stretch/>
        </p:blipFill>
        <p:spPr>
          <a:xfrm>
            <a:off x="8146390" y="1928470"/>
            <a:ext cx="85954" cy="114300"/>
          </a:xfrm>
          <a:prstGeom prst="rect">
            <a:avLst/>
          </a:prstGeom>
        </p:spPr>
      </p:pic>
      <p:sp>
        <p:nvSpPr>
          <p:cNvPr id="29" name="Text 24"/>
          <p:cNvSpPr txBox="1"/>
          <p:nvPr/>
        </p:nvSpPr>
        <p:spPr>
          <a:xfrm>
            <a:off x="8269834" y="1900123"/>
            <a:ext cx="31455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665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-5m</a:t>
            </a:r>
            <a:endParaRPr lang="en-US" sz="900" dirty="0"/>
          </a:p>
        </p:txBody>
      </p:sp>
      <p:sp>
        <p:nvSpPr>
          <p:cNvPr id="30" name="Shape 25"/>
          <p:cNvSpPr/>
          <p:nvPr/>
        </p:nvSpPr>
        <p:spPr>
          <a:xfrm>
            <a:off x="381305" y="2471623"/>
            <a:ext cx="2667305" cy="952805"/>
          </a:xfrm>
          <a:prstGeom prst="roundRect">
            <a:avLst>
              <a:gd name="adj" fmla="val 767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31" name="Shape 26"/>
          <p:cNvSpPr/>
          <p:nvPr/>
        </p:nvSpPr>
        <p:spPr>
          <a:xfrm>
            <a:off x="381305" y="2471623"/>
            <a:ext cx="38405" cy="9528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2" name="Text 27"/>
          <p:cNvSpPr txBox="1"/>
          <p:nvPr/>
        </p:nvSpPr>
        <p:spPr>
          <a:xfrm>
            <a:off x="609905" y="2671877"/>
            <a:ext cx="120792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COVERAGE</a:t>
            </a:r>
            <a:endParaRPr lang="en-US" sz="900" dirty="0"/>
          </a:p>
        </p:txBody>
      </p:sp>
      <p:sp>
        <p:nvSpPr>
          <p:cNvPr id="33" name="Text 28"/>
          <p:cNvSpPr txBox="1"/>
          <p:nvPr/>
        </p:nvSpPr>
        <p:spPr>
          <a:xfrm>
            <a:off x="609905" y="2885846"/>
            <a:ext cx="933602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85%</a:t>
            </a:r>
            <a:endParaRPr lang="en-US" sz="2400" dirty="0"/>
          </a:p>
        </p:txBody>
      </p:sp>
      <p:sp>
        <p:nvSpPr>
          <p:cNvPr id="34" name="Shape 29"/>
          <p:cNvSpPr/>
          <p:nvPr/>
        </p:nvSpPr>
        <p:spPr>
          <a:xfrm>
            <a:off x="2316175" y="3019349"/>
            <a:ext cx="543154" cy="209398"/>
          </a:xfrm>
          <a:prstGeom prst="roundRect">
            <a:avLst>
              <a:gd name="adj" fmla="val 238189"/>
            </a:avLst>
          </a:prstGeom>
          <a:solidFill>
            <a:srgbClr val="DCFCE7"/>
          </a:solidFill>
          <a:ln/>
        </p:spPr>
      </p:sp>
      <p:pic>
        <p:nvPicPr>
          <p:cNvPr id="35" name="Image 3" descr="preencoded.png">    </p:cNvPr>
          <p:cNvPicPr>
            <a:picLocks noChangeAspect="1"/>
          </p:cNvPicPr>
          <p:nvPr/>
        </p:nvPicPr>
        <p:blipFill>
          <a:blip r:embed="rId4"/>
          <a:srcRect l="-133" r="-133" t="0" b="0"/>
          <a:stretch/>
        </p:blipFill>
        <p:spPr>
          <a:xfrm>
            <a:off x="2392985" y="3066898"/>
            <a:ext cx="85954" cy="114300"/>
          </a:xfrm>
          <a:prstGeom prst="rect">
            <a:avLst/>
          </a:prstGeom>
        </p:spPr>
      </p:pic>
      <p:sp>
        <p:nvSpPr>
          <p:cNvPr id="36" name="Text 30"/>
          <p:cNvSpPr txBox="1"/>
          <p:nvPr/>
        </p:nvSpPr>
        <p:spPr>
          <a:xfrm>
            <a:off x="2516429" y="3038551"/>
            <a:ext cx="352958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665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+8%</a:t>
            </a:r>
            <a:endParaRPr lang="en-US" sz="900" dirty="0"/>
          </a:p>
        </p:txBody>
      </p:sp>
      <p:sp>
        <p:nvSpPr>
          <p:cNvPr id="37" name="Shape 31"/>
          <p:cNvSpPr/>
          <p:nvPr/>
        </p:nvSpPr>
        <p:spPr>
          <a:xfrm>
            <a:off x="3238805" y="2471623"/>
            <a:ext cx="2667305" cy="952805"/>
          </a:xfrm>
          <a:prstGeom prst="roundRect">
            <a:avLst>
              <a:gd name="adj" fmla="val 767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38" name="Shape 32"/>
          <p:cNvSpPr/>
          <p:nvPr/>
        </p:nvSpPr>
        <p:spPr>
          <a:xfrm>
            <a:off x="3238805" y="2471623"/>
            <a:ext cx="38405" cy="9528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9" name="Text 33"/>
          <p:cNvSpPr txBox="1"/>
          <p:nvPr/>
        </p:nvSpPr>
        <p:spPr>
          <a:xfrm>
            <a:off x="3467405" y="2671877"/>
            <a:ext cx="119786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ADOPTION</a:t>
            </a:r>
            <a:endParaRPr lang="en-US" sz="900" dirty="0"/>
          </a:p>
        </p:txBody>
      </p:sp>
      <p:sp>
        <p:nvSpPr>
          <p:cNvPr id="40" name="Text 34"/>
          <p:cNvSpPr txBox="1"/>
          <p:nvPr/>
        </p:nvSpPr>
        <p:spPr>
          <a:xfrm>
            <a:off x="3467405" y="2885846"/>
            <a:ext cx="838505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1.2k</a:t>
            </a:r>
            <a:endParaRPr lang="en-US" sz="2400" dirty="0"/>
          </a:p>
        </p:txBody>
      </p:sp>
      <p:sp>
        <p:nvSpPr>
          <p:cNvPr id="41" name="Shape 35"/>
          <p:cNvSpPr/>
          <p:nvPr/>
        </p:nvSpPr>
        <p:spPr>
          <a:xfrm>
            <a:off x="5110582" y="3019349"/>
            <a:ext cx="609905" cy="209398"/>
          </a:xfrm>
          <a:prstGeom prst="roundRect">
            <a:avLst>
              <a:gd name="adj" fmla="val 238189"/>
            </a:avLst>
          </a:prstGeom>
          <a:solidFill>
            <a:srgbClr val="DCFCE7"/>
          </a:solidFill>
          <a:ln/>
        </p:spPr>
      </p:sp>
      <p:pic>
        <p:nvPicPr>
          <p:cNvPr id="4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80" b="-80"/>
          <a:stretch/>
        </p:blipFill>
        <p:spPr>
          <a:xfrm>
            <a:off x="5187391" y="3066898"/>
            <a:ext cx="142646" cy="114300"/>
          </a:xfrm>
          <a:prstGeom prst="rect">
            <a:avLst/>
          </a:prstGeom>
        </p:spPr>
      </p:pic>
      <p:sp>
        <p:nvSpPr>
          <p:cNvPr id="43" name="Text 36"/>
          <p:cNvSpPr txBox="1"/>
          <p:nvPr/>
        </p:nvSpPr>
        <p:spPr>
          <a:xfrm>
            <a:off x="5368442" y="3038551"/>
            <a:ext cx="36210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665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+150</a:t>
            </a:r>
            <a:endParaRPr lang="en-US" sz="900" dirty="0"/>
          </a:p>
        </p:txBody>
      </p:sp>
      <p:sp>
        <p:nvSpPr>
          <p:cNvPr id="44" name="Shape 37"/>
          <p:cNvSpPr/>
          <p:nvPr/>
        </p:nvSpPr>
        <p:spPr>
          <a:xfrm>
            <a:off x="6096305" y="2471623"/>
            <a:ext cx="2667305" cy="952805"/>
          </a:xfrm>
          <a:prstGeom prst="roundRect">
            <a:avLst>
              <a:gd name="adj" fmla="val 767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45" name="Shape 38"/>
          <p:cNvSpPr/>
          <p:nvPr/>
        </p:nvSpPr>
        <p:spPr>
          <a:xfrm>
            <a:off x="6096305" y="2471623"/>
            <a:ext cx="38405" cy="9528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6" name="Text 39"/>
          <p:cNvSpPr txBox="1"/>
          <p:nvPr/>
        </p:nvSpPr>
        <p:spPr>
          <a:xfrm>
            <a:off x="6324905" y="2671877"/>
            <a:ext cx="118872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FINDINGS</a:t>
            </a:r>
            <a:endParaRPr lang="en-US" sz="900" dirty="0"/>
          </a:p>
        </p:txBody>
      </p:sp>
      <p:sp>
        <p:nvSpPr>
          <p:cNvPr id="47" name="Text 40"/>
          <p:cNvSpPr txBox="1"/>
          <p:nvPr/>
        </p:nvSpPr>
        <p:spPr>
          <a:xfrm>
            <a:off x="6324905" y="2885846"/>
            <a:ext cx="438912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2400" dirty="0"/>
          </a:p>
        </p:txBody>
      </p:sp>
      <p:sp>
        <p:nvSpPr>
          <p:cNvPr id="48" name="Shape 41"/>
          <p:cNvSpPr/>
          <p:nvPr/>
        </p:nvSpPr>
        <p:spPr>
          <a:xfrm>
            <a:off x="7927848" y="3019349"/>
            <a:ext cx="647395" cy="209398"/>
          </a:xfrm>
          <a:prstGeom prst="roundRect">
            <a:avLst>
              <a:gd name="adj" fmla="val 238189"/>
            </a:avLst>
          </a:prstGeom>
          <a:solidFill>
            <a:srgbClr val="F1F5F9"/>
          </a:solidFill>
          <a:ln/>
        </p:spPr>
      </p:sp>
      <p:pic>
        <p:nvPicPr>
          <p:cNvPr id="49" name="Image 5" descr="preencoded.png">    </p:cNvPr>
          <p:cNvPicPr>
            <a:picLocks noChangeAspect="1"/>
          </p:cNvPicPr>
          <p:nvPr/>
        </p:nvPicPr>
        <p:blipFill>
          <a:blip r:embed="rId6"/>
          <a:srcRect l="-2571" r="-2571" t="0" b="0"/>
          <a:stretch/>
        </p:blipFill>
        <p:spPr>
          <a:xfrm>
            <a:off x="8003743" y="3066898"/>
            <a:ext cx="105156" cy="114300"/>
          </a:xfrm>
          <a:prstGeom prst="rect">
            <a:avLst/>
          </a:prstGeom>
        </p:spPr>
      </p:pic>
      <p:sp>
        <p:nvSpPr>
          <p:cNvPr id="50" name="Text 42"/>
          <p:cNvSpPr txBox="1"/>
          <p:nvPr/>
        </p:nvSpPr>
        <p:spPr>
          <a:xfrm>
            <a:off x="8146390" y="3038551"/>
            <a:ext cx="4389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</a:t>
            </a:r>
            <a:endParaRPr lang="en-US" sz="900" dirty="0"/>
          </a:p>
        </p:txBody>
      </p:sp>
      <p:pic>
        <p:nvPicPr>
          <p:cNvPr id="51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81305" y="3771900"/>
            <a:ext cx="171907" cy="171907"/>
          </a:xfrm>
          <a:prstGeom prst="rect">
            <a:avLst/>
          </a:prstGeom>
        </p:spPr>
      </p:pic>
      <p:sp>
        <p:nvSpPr>
          <p:cNvPr id="52" name="Text 43"/>
          <p:cNvSpPr txBox="1"/>
          <p:nvPr/>
        </p:nvSpPr>
        <p:spPr>
          <a:xfrm>
            <a:off x="629107" y="3724351"/>
            <a:ext cx="27962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Level Objectives (SLOs)</a:t>
            </a:r>
            <a:endParaRPr lang="en-US" sz="1300" dirty="0"/>
          </a:p>
        </p:txBody>
      </p:sp>
      <p:sp>
        <p:nvSpPr>
          <p:cNvPr id="53" name="Shape 44"/>
          <p:cNvSpPr/>
          <p:nvPr/>
        </p:nvSpPr>
        <p:spPr>
          <a:xfrm>
            <a:off x="381305" y="4143146"/>
            <a:ext cx="2648102" cy="2095805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pic>
        <p:nvPicPr>
          <p:cNvPr id="54" name="Image 7" descr="preencoded.png">    </p:cNvPr>
          <p:cNvPicPr>
            <a:picLocks noChangeAspect="1"/>
          </p:cNvPicPr>
          <p:nvPr/>
        </p:nvPicPr>
        <p:blipFill>
          <a:blip r:embed="rId8"/>
          <a:srcRect l="-6" r="-6" t="0" b="0"/>
          <a:stretch/>
        </p:blipFill>
        <p:spPr>
          <a:xfrm>
            <a:off x="476402" y="4238244"/>
            <a:ext cx="2447849" cy="1904695"/>
          </a:xfrm>
          <a:prstGeom prst="rect">
            <a:avLst/>
          </a:prstGeom>
        </p:spPr>
      </p:pic>
      <p:sp>
        <p:nvSpPr>
          <p:cNvPr id="55" name="Shape 45"/>
          <p:cNvSpPr/>
          <p:nvPr/>
        </p:nvSpPr>
        <p:spPr>
          <a:xfrm>
            <a:off x="3251606" y="4143146"/>
            <a:ext cx="2648102" cy="2095805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pic>
        <p:nvPicPr>
          <p:cNvPr id="56" name="Image 8" descr="preencoded.png">    </p:cNvPr>
          <p:cNvPicPr>
            <a:picLocks noChangeAspect="1"/>
          </p:cNvPicPr>
          <p:nvPr/>
        </p:nvPicPr>
        <p:blipFill>
          <a:blip r:embed="rId9"/>
          <a:srcRect l="-6" r="-6" t="0" b="0"/>
          <a:stretch/>
        </p:blipFill>
        <p:spPr>
          <a:xfrm>
            <a:off x="3346704" y="4238244"/>
            <a:ext cx="2447849" cy="1904695"/>
          </a:xfrm>
          <a:prstGeom prst="rect">
            <a:avLst/>
          </a:prstGeom>
        </p:spPr>
      </p:pic>
      <p:sp>
        <p:nvSpPr>
          <p:cNvPr id="57" name="Shape 46"/>
          <p:cNvSpPr/>
          <p:nvPr/>
        </p:nvSpPr>
        <p:spPr>
          <a:xfrm>
            <a:off x="6120994" y="4143146"/>
            <a:ext cx="2648102" cy="2095805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pic>
        <p:nvPicPr>
          <p:cNvPr id="58" name="Image 9" descr="preencoded.png">    </p:cNvPr>
          <p:cNvPicPr>
            <a:picLocks noChangeAspect="1"/>
          </p:cNvPicPr>
          <p:nvPr/>
        </p:nvPicPr>
        <p:blipFill>
          <a:blip r:embed="rId10"/>
          <a:srcRect l="-6" r="-6" t="0" b="0"/>
          <a:stretch/>
        </p:blipFill>
        <p:spPr>
          <a:xfrm>
            <a:off x="6217006" y="4238244"/>
            <a:ext cx="2447849" cy="1904695"/>
          </a:xfrm>
          <a:prstGeom prst="rect">
            <a:avLst/>
          </a:prstGeom>
        </p:spPr>
      </p:pic>
      <p:sp>
        <p:nvSpPr>
          <p:cNvPr id="59" name="Shape 47"/>
          <p:cNvSpPr/>
          <p:nvPr/>
        </p:nvSpPr>
        <p:spPr>
          <a:xfrm>
            <a:off x="9144000" y="0"/>
            <a:ext cx="3047695" cy="685800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60" name="Shape 48"/>
          <p:cNvSpPr/>
          <p:nvPr/>
        </p:nvSpPr>
        <p:spPr>
          <a:xfrm>
            <a:off x="9144000" y="0"/>
            <a:ext cx="9144" cy="6858000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61" name="Text 49"/>
          <p:cNvSpPr txBox="1"/>
          <p:nvPr/>
        </p:nvSpPr>
        <p:spPr>
          <a:xfrm>
            <a:off x="9439351" y="400507"/>
            <a:ext cx="13057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Signals</a:t>
            </a:r>
            <a:endParaRPr lang="en-US" sz="1500" dirty="0"/>
          </a:p>
        </p:txBody>
      </p:sp>
      <p:sp>
        <p:nvSpPr>
          <p:cNvPr id="62" name="Text 50"/>
          <p:cNvSpPr txBox="1"/>
          <p:nvPr/>
        </p:nvSpPr>
        <p:spPr>
          <a:xfrm>
            <a:off x="9439351" y="694944"/>
            <a:ext cx="18150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metrics are sourced</a:t>
            </a:r>
            <a:endParaRPr lang="en-US" sz="1000" dirty="0"/>
          </a:p>
        </p:txBody>
      </p:sp>
      <p:sp>
        <p:nvSpPr>
          <p:cNvPr id="63" name="Shape 51"/>
          <p:cNvSpPr/>
          <p:nvPr/>
        </p:nvSpPr>
        <p:spPr>
          <a:xfrm>
            <a:off x="9439351" y="1848917"/>
            <a:ext cx="2467051" cy="9144"/>
          </a:xfrm>
          <a:prstGeom prst="rect">
            <a:avLst/>
          </a:prstGeom>
          <a:solidFill>
            <a:srgbClr val="334155"/>
          </a:solidFill>
          <a:ln/>
        </p:spPr>
      </p:sp>
      <p:sp>
        <p:nvSpPr>
          <p:cNvPr id="64" name="Shape 52"/>
          <p:cNvSpPr/>
          <p:nvPr/>
        </p:nvSpPr>
        <p:spPr>
          <a:xfrm>
            <a:off x="9439351" y="1324051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1E293B"/>
          </a:solidFill>
          <a:ln/>
        </p:spPr>
      </p:sp>
      <p:pic>
        <p:nvPicPr>
          <p:cNvPr id="65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9553651" y="1438351"/>
            <a:ext cx="152705" cy="152705"/>
          </a:xfrm>
          <a:prstGeom prst="rect">
            <a:avLst/>
          </a:prstGeom>
        </p:spPr>
      </p:pic>
      <p:sp>
        <p:nvSpPr>
          <p:cNvPr id="66" name="Text 53"/>
          <p:cNvSpPr txBox="1"/>
          <p:nvPr/>
        </p:nvSpPr>
        <p:spPr>
          <a:xfrm>
            <a:off x="9963302" y="1352398"/>
            <a:ext cx="10625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</a:t>
            </a:r>
            <a:endParaRPr lang="en-US" sz="1000" dirty="0"/>
          </a:p>
        </p:txBody>
      </p:sp>
      <p:sp>
        <p:nvSpPr>
          <p:cNvPr id="67" name="Text 54"/>
          <p:cNvSpPr txBox="1"/>
          <p:nvPr/>
        </p:nvSpPr>
        <p:spPr>
          <a:xfrm>
            <a:off x="9963302" y="1543507"/>
            <a:ext cx="18105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system.information_schema</a:t>
            </a:r>
            <a:endParaRPr lang="en-US" sz="900" dirty="0"/>
          </a:p>
        </p:txBody>
      </p:sp>
      <p:sp>
        <p:nvSpPr>
          <p:cNvPr id="68" name="Shape 55"/>
          <p:cNvSpPr/>
          <p:nvPr/>
        </p:nvSpPr>
        <p:spPr>
          <a:xfrm>
            <a:off x="9439351" y="2601468"/>
            <a:ext cx="2467051" cy="9144"/>
          </a:xfrm>
          <a:prstGeom prst="rect">
            <a:avLst/>
          </a:prstGeom>
          <a:solidFill>
            <a:srgbClr val="334155"/>
          </a:solidFill>
          <a:ln/>
        </p:spPr>
      </p:sp>
      <p:sp>
        <p:nvSpPr>
          <p:cNvPr id="69" name="Shape 56"/>
          <p:cNvSpPr/>
          <p:nvPr/>
        </p:nvSpPr>
        <p:spPr>
          <a:xfrm>
            <a:off x="9439351" y="2076602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1E293B"/>
          </a:solidFill>
          <a:ln/>
        </p:spPr>
      </p:sp>
      <p:pic>
        <p:nvPicPr>
          <p:cNvPr id="70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9553651" y="2190902"/>
            <a:ext cx="152705" cy="152705"/>
          </a:xfrm>
          <a:prstGeom prst="rect">
            <a:avLst/>
          </a:prstGeom>
        </p:spPr>
      </p:pic>
      <p:sp>
        <p:nvSpPr>
          <p:cNvPr id="71" name="Text 57"/>
          <p:cNvSpPr txBox="1"/>
          <p:nvPr/>
        </p:nvSpPr>
        <p:spPr>
          <a:xfrm>
            <a:off x="9963302" y="2104949"/>
            <a:ext cx="10241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Event Log</a:t>
            </a:r>
            <a:endParaRPr lang="en-US" sz="1000" dirty="0"/>
          </a:p>
        </p:txBody>
      </p:sp>
      <p:sp>
        <p:nvSpPr>
          <p:cNvPr id="72" name="Text 58"/>
          <p:cNvSpPr txBox="1"/>
          <p:nvPr/>
        </p:nvSpPr>
        <p:spPr>
          <a:xfrm>
            <a:off x="9963302" y="2295144"/>
            <a:ext cx="18105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event_log (flow_progress)</a:t>
            </a:r>
            <a:endParaRPr lang="en-US" sz="900" dirty="0"/>
          </a:p>
        </p:txBody>
      </p:sp>
      <p:sp>
        <p:nvSpPr>
          <p:cNvPr id="73" name="Shape 59"/>
          <p:cNvSpPr/>
          <p:nvPr/>
        </p:nvSpPr>
        <p:spPr>
          <a:xfrm>
            <a:off x="9439351" y="3354019"/>
            <a:ext cx="2467051" cy="9144"/>
          </a:xfrm>
          <a:prstGeom prst="rect">
            <a:avLst/>
          </a:prstGeom>
          <a:solidFill>
            <a:srgbClr val="334155"/>
          </a:solidFill>
          <a:ln/>
        </p:spPr>
      </p:sp>
      <p:sp>
        <p:nvSpPr>
          <p:cNvPr id="74" name="Shape 60"/>
          <p:cNvSpPr/>
          <p:nvPr/>
        </p:nvSpPr>
        <p:spPr>
          <a:xfrm>
            <a:off x="9439351" y="2829154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1E293B"/>
          </a:solidFill>
          <a:ln/>
        </p:spPr>
      </p:sp>
      <p:pic>
        <p:nvPicPr>
          <p:cNvPr id="75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9553651" y="2943454"/>
            <a:ext cx="152705" cy="152705"/>
          </a:xfrm>
          <a:prstGeom prst="rect">
            <a:avLst/>
          </a:prstGeom>
        </p:spPr>
      </p:pic>
      <p:sp>
        <p:nvSpPr>
          <p:cNvPr id="76" name="Text 61"/>
          <p:cNvSpPr txBox="1"/>
          <p:nvPr/>
        </p:nvSpPr>
        <p:spPr>
          <a:xfrm>
            <a:off x="9963302" y="2857500"/>
            <a:ext cx="15581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Lakehouse Monitoring</a:t>
            </a:r>
            <a:endParaRPr lang="en-US" sz="1000" dirty="0"/>
          </a:p>
        </p:txBody>
      </p:sp>
      <p:sp>
        <p:nvSpPr>
          <p:cNvPr id="77" name="Text 62"/>
          <p:cNvSpPr txBox="1"/>
          <p:nvPr/>
        </p:nvSpPr>
        <p:spPr>
          <a:xfrm>
            <a:off x="9963302" y="3047695"/>
            <a:ext cx="17337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Profile Metrics &amp; Drifts</a:t>
            </a:r>
            <a:endParaRPr lang="en-US" sz="900" dirty="0"/>
          </a:p>
        </p:txBody>
      </p:sp>
      <p:sp>
        <p:nvSpPr>
          <p:cNvPr id="78" name="Shape 63"/>
          <p:cNvSpPr/>
          <p:nvPr/>
        </p:nvSpPr>
        <p:spPr>
          <a:xfrm>
            <a:off x="9439351" y="358170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1E293B"/>
          </a:solidFill>
          <a:ln/>
        </p:spPr>
      </p:sp>
      <p:pic>
        <p:nvPicPr>
          <p:cNvPr id="79" name="Image 13" descr="preencoded.png">    </p:cNvPr>
          <p:cNvPicPr>
            <a:picLocks noChangeAspect="1"/>
          </p:cNvPicPr>
          <p:nvPr/>
        </p:nvPicPr>
        <p:blipFill>
          <a:blip r:embed="rId14"/>
          <a:srcRect l="-33" r="-33" t="0" b="0"/>
          <a:stretch/>
        </p:blipFill>
        <p:spPr>
          <a:xfrm>
            <a:off x="9544507" y="3696005"/>
            <a:ext cx="171907" cy="152705"/>
          </a:xfrm>
          <a:prstGeom prst="rect">
            <a:avLst/>
          </a:prstGeom>
        </p:spPr>
      </p:pic>
      <p:sp>
        <p:nvSpPr>
          <p:cNvPr id="80" name="Text 64"/>
          <p:cNvSpPr txBox="1"/>
          <p:nvPr/>
        </p:nvSpPr>
        <p:spPr>
          <a:xfrm>
            <a:off x="9963302" y="3610051"/>
            <a:ext cx="9866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</a:t>
            </a:r>
            <a:endParaRPr lang="en-US" sz="1000" dirty="0"/>
          </a:p>
        </p:txBody>
      </p:sp>
      <p:sp>
        <p:nvSpPr>
          <p:cNvPr id="81" name="Text 65"/>
          <p:cNvSpPr txBox="1"/>
          <p:nvPr/>
        </p:nvSpPr>
        <p:spPr>
          <a:xfrm>
            <a:off x="9963302" y="3800246"/>
            <a:ext cx="10479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Lineage &amp; Tags</a:t>
            </a:r>
            <a:endParaRPr lang="en-US" sz="900" dirty="0"/>
          </a:p>
        </p:txBody>
      </p:sp>
      <p:sp>
        <p:nvSpPr>
          <p:cNvPr id="82" name="Shape 66"/>
          <p:cNvSpPr/>
          <p:nvPr/>
        </p:nvSpPr>
        <p:spPr>
          <a:xfrm>
            <a:off x="9439351" y="5458054"/>
            <a:ext cx="2467051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3" name="Shape 67"/>
          <p:cNvSpPr/>
          <p:nvPr/>
        </p:nvSpPr>
        <p:spPr>
          <a:xfrm>
            <a:off x="9439351" y="5695798"/>
            <a:ext cx="2467051" cy="780898"/>
          </a:xfrm>
          <a:prstGeom prst="roundRect">
            <a:avLst>
              <a:gd name="adj" fmla="val 5712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84" name="Text 68"/>
          <p:cNvSpPr txBox="1"/>
          <p:nvPr/>
        </p:nvSpPr>
        <p:spPr>
          <a:xfrm>
            <a:off x="9601200" y="5857646"/>
            <a:ext cx="13341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ALERTING CHANNELS</a:t>
            </a:r>
            <a:endParaRPr lang="en-US" sz="900" dirty="0"/>
          </a:p>
        </p:txBody>
      </p:sp>
      <p:pic>
        <p:nvPicPr>
          <p:cNvPr id="85" name="Image 14" descr="preencoded.png">    </p:cNvPr>
          <p:cNvPicPr>
            <a:picLocks noChangeAspect="1"/>
          </p:cNvPicPr>
          <p:nvPr/>
        </p:nvPicPr>
        <p:blipFill>
          <a:blip r:embed="rId15"/>
          <a:srcRect l="-57" r="-57" t="0" b="0"/>
          <a:stretch/>
        </p:blipFill>
        <p:spPr>
          <a:xfrm>
            <a:off x="9601200" y="6086246"/>
            <a:ext cx="200254" cy="228600"/>
          </a:xfrm>
          <a:prstGeom prst="rect">
            <a:avLst/>
          </a:prstGeom>
        </p:spPr>
      </p:pic>
      <p:pic>
        <p:nvPicPr>
          <p:cNvPr id="86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9915754" y="6086246"/>
            <a:ext cx="228600" cy="228600"/>
          </a:xfrm>
          <a:prstGeom prst="rect">
            <a:avLst/>
          </a:prstGeom>
        </p:spPr>
      </p:pic>
      <p:pic>
        <p:nvPicPr>
          <p:cNvPr id="87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10258654" y="6086246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1146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10551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457200" y="228600"/>
            <a:ext cx="800100" cy="228600"/>
          </a:xfrm>
          <a:prstGeom prst="roundRect">
            <a:avLst>
              <a:gd name="adj" fmla="val 66667"/>
            </a:avLst>
          </a:prstGeom>
          <a:solidFill>
            <a:srgbClr val="E0E7FF"/>
          </a:solidFill>
          <a:ln/>
        </p:spPr>
      </p:sp>
      <p:sp>
        <p:nvSpPr>
          <p:cNvPr id="7" name="Text 5"/>
          <p:cNvSpPr txBox="1"/>
          <p:nvPr/>
        </p:nvSpPr>
        <p:spPr>
          <a:xfrm>
            <a:off x="533095" y="267005"/>
            <a:ext cx="7342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6</a:t>
            </a:r>
            <a:endParaRPr lang="en-US" sz="900" dirty="0"/>
          </a:p>
        </p:txBody>
      </p:sp>
      <p:sp>
        <p:nvSpPr>
          <p:cNvPr id="8" name="Text 6"/>
          <p:cNvSpPr txBox="1"/>
          <p:nvPr/>
        </p:nvSpPr>
        <p:spPr>
          <a:xfrm>
            <a:off x="1366114" y="256946"/>
            <a:ext cx="1481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</a:t>
            </a:r>
            <a:endParaRPr lang="en-US" sz="1000" dirty="0"/>
          </a:p>
        </p:txBody>
      </p:sp>
      <p:sp>
        <p:nvSpPr>
          <p:cNvPr id="9" name="Text 7"/>
          <p:cNvSpPr txBox="1"/>
          <p:nvPr/>
        </p:nvSpPr>
        <p:spPr>
          <a:xfrm>
            <a:off x="1524305" y="256946"/>
            <a:ext cx="18242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&amp; Architecture</a:t>
            </a:r>
            <a:endParaRPr lang="en-US" sz="1000" dirty="0"/>
          </a:p>
        </p:txBody>
      </p:sp>
      <p:sp>
        <p:nvSpPr>
          <p:cNvPr id="10" name="Text 8"/>
          <p:cNvSpPr txBox="1"/>
          <p:nvPr/>
        </p:nvSpPr>
        <p:spPr>
          <a:xfrm>
            <a:off x="457200" y="533095"/>
            <a:ext cx="462503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MLflow Governance — Overview</a:t>
            </a:r>
            <a:endParaRPr lang="en-US" sz="2200" dirty="0"/>
          </a:p>
        </p:txBody>
      </p:sp>
      <p:sp>
        <p:nvSpPr>
          <p:cNvPr id="11" name="Text 9"/>
          <p:cNvSpPr txBox="1"/>
          <p:nvPr/>
        </p:nvSpPr>
        <p:spPr>
          <a:xfrm>
            <a:off x="9709099" y="504749"/>
            <a:ext cx="21296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Lifecycle Controls &amp; Auditability</a:t>
            </a:r>
            <a:endParaRPr lang="en-US" sz="10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214762" y="724205"/>
            <a:ext cx="152705" cy="152705"/>
          </a:xfrm>
          <a:prstGeom prst="rect">
            <a:avLst/>
          </a:prstGeom>
        </p:spPr>
      </p:pic>
      <p:sp>
        <p:nvSpPr>
          <p:cNvPr id="13" name="Text 10"/>
          <p:cNvSpPr txBox="1"/>
          <p:nvPr/>
        </p:nvSpPr>
        <p:spPr>
          <a:xfrm>
            <a:off x="10443362" y="724205"/>
            <a:ext cx="13816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 Enforced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457200" y="1343254"/>
            <a:ext cx="9124798" cy="4819802"/>
          </a:xfrm>
          <a:prstGeom prst="roundRect">
            <a:avLst>
              <a:gd name="adj" fmla="val 600"/>
            </a:avLst>
          </a:prstGeom>
          <a:solidFill>
            <a:srgbClr val="FFFFFF"/>
          </a:solidFill>
          <a:ln w="25400">
            <a:solidFill>
              <a:srgbClr val="94A3B8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80898" y="1228954"/>
            <a:ext cx="2876702" cy="276149"/>
          </a:xfrm>
          <a:prstGeom prst="roundRect">
            <a:avLst>
              <a:gd name="adj" fmla="val 228362"/>
            </a:avLst>
          </a:prstGeom>
          <a:solidFill>
            <a:srgbClr val="0F172A"/>
          </a:solidFill>
          <a:ln/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33602" y="1300277"/>
            <a:ext cx="133502" cy="133502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1143000" y="1266444"/>
            <a:ext cx="24624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 Governance Perimeter</a:t>
            </a:r>
            <a:endParaRPr lang="en-US" sz="1000" dirty="0"/>
          </a:p>
        </p:txBody>
      </p:sp>
      <p:sp>
        <p:nvSpPr>
          <p:cNvPr id="18" name="Shape 14"/>
          <p:cNvSpPr/>
          <p:nvPr/>
        </p:nvSpPr>
        <p:spPr>
          <a:xfrm>
            <a:off x="6683350" y="1591056"/>
            <a:ext cx="1266444" cy="247802"/>
          </a:xfrm>
          <a:prstGeom prst="roundRect">
            <a:avLst>
              <a:gd name="adj" fmla="val 369004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806794" y="1657807"/>
            <a:ext cx="114300" cy="114300"/>
          </a:xfrm>
          <a:prstGeom prst="rect">
            <a:avLst/>
          </a:prstGeom>
        </p:spPr>
      </p:pic>
      <p:sp>
        <p:nvSpPr>
          <p:cNvPr id="20" name="Text 15"/>
          <p:cNvSpPr txBox="1"/>
          <p:nvPr/>
        </p:nvSpPr>
        <p:spPr>
          <a:xfrm>
            <a:off x="6997903" y="1638605"/>
            <a:ext cx="91440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RBAC Enforced</a:t>
            </a:r>
            <a:endParaRPr lang="en-US" sz="900" dirty="0"/>
          </a:p>
        </p:txBody>
      </p:sp>
      <p:sp>
        <p:nvSpPr>
          <p:cNvPr id="21" name="Shape 16"/>
          <p:cNvSpPr/>
          <p:nvPr/>
        </p:nvSpPr>
        <p:spPr>
          <a:xfrm>
            <a:off x="8099755" y="1591056"/>
            <a:ext cx="1238098" cy="247802"/>
          </a:xfrm>
          <a:prstGeom prst="roundRect">
            <a:avLst>
              <a:gd name="adj" fmla="val 369004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223199" y="1657807"/>
            <a:ext cx="114300" cy="114300"/>
          </a:xfrm>
          <a:prstGeom prst="rect">
            <a:avLst/>
          </a:prstGeom>
        </p:spPr>
      </p:pic>
      <p:sp>
        <p:nvSpPr>
          <p:cNvPr id="23" name="Text 17"/>
          <p:cNvSpPr txBox="1"/>
          <p:nvPr/>
        </p:nvSpPr>
        <p:spPr>
          <a:xfrm>
            <a:off x="8414309" y="1638605"/>
            <a:ext cx="88605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PII Tags Active</a:t>
            </a:r>
            <a:endParaRPr lang="en-US" sz="900" dirty="0"/>
          </a:p>
        </p:txBody>
      </p:sp>
      <p:sp>
        <p:nvSpPr>
          <p:cNvPr id="24" name="Shape 18"/>
          <p:cNvSpPr/>
          <p:nvPr/>
        </p:nvSpPr>
        <p:spPr>
          <a:xfrm>
            <a:off x="857707" y="5477256"/>
            <a:ext cx="8324698" cy="381305"/>
          </a:xfrm>
          <a:prstGeom prst="rect">
            <a:avLst/>
          </a:prstGeom>
          <a:noFill/>
          <a:ln w="25400">
            <a:solidFill>
              <a:srgbClr val="93C5FD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3290926" y="5629046"/>
            <a:ext cx="3467405" cy="267005"/>
          </a:xfrm>
          <a:prstGeom prst="roundRect">
            <a:avLst>
              <a:gd name="adj" fmla="val 146771"/>
            </a:avLst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414370" y="5700370"/>
            <a:ext cx="114300" cy="114300"/>
          </a:xfrm>
          <a:prstGeom prst="rect">
            <a:avLst/>
          </a:prstGeom>
        </p:spPr>
      </p:pic>
      <p:sp>
        <p:nvSpPr>
          <p:cNvPr id="27" name="Text 20"/>
          <p:cNvSpPr txBox="1"/>
          <p:nvPr/>
        </p:nvSpPr>
        <p:spPr>
          <a:xfrm>
            <a:off x="3604565" y="5686654"/>
            <a:ext cx="31153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Lakehouse Monitoring: Drift, Freshness &amp; Performance</a:t>
            </a:r>
            <a:endParaRPr lang="en-US" sz="900" dirty="0"/>
          </a:p>
        </p:txBody>
      </p:sp>
      <p:sp>
        <p:nvSpPr>
          <p:cNvPr id="28" name="Shape 21"/>
          <p:cNvSpPr/>
          <p:nvPr/>
        </p:nvSpPr>
        <p:spPr>
          <a:xfrm>
            <a:off x="705002" y="3600907"/>
            <a:ext cx="19202" cy="304495"/>
          </a:xfrm>
          <a:prstGeom prst="rect">
            <a:avLst/>
          </a:prstGeom>
          <a:solidFill>
            <a:srgbClr val="93C5FD"/>
          </a:solidFill>
          <a:ln/>
        </p:spPr>
      </p:sp>
      <p:sp>
        <p:nvSpPr>
          <p:cNvPr id="29" name="Shape 22"/>
          <p:cNvSpPr/>
          <p:nvPr/>
        </p:nvSpPr>
        <p:spPr>
          <a:xfrm>
            <a:off x="705002" y="3600907"/>
            <a:ext cx="19202" cy="304495"/>
          </a:xfrm>
          <a:prstGeom prst="rect">
            <a:avLst/>
          </a:prstGeom>
          <a:solidFill>
            <a:srgbClr val="93C5FD"/>
          </a:solidFill>
          <a:ln/>
        </p:spPr>
      </p:sp>
      <p:sp>
        <p:nvSpPr>
          <p:cNvPr id="30" name="Shape 23"/>
          <p:cNvSpPr/>
          <p:nvPr/>
        </p:nvSpPr>
        <p:spPr>
          <a:xfrm>
            <a:off x="9810598" y="1343254"/>
            <a:ext cx="1923898" cy="4819802"/>
          </a:xfrm>
          <a:prstGeom prst="roundRect">
            <a:avLst>
              <a:gd name="adj" fmla="val 2823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31" name="Shape 24"/>
          <p:cNvSpPr/>
          <p:nvPr/>
        </p:nvSpPr>
        <p:spPr>
          <a:xfrm>
            <a:off x="9820656" y="2095805"/>
            <a:ext cx="1904695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32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972446" y="1559966"/>
            <a:ext cx="133502" cy="133502"/>
          </a:xfrm>
          <a:prstGeom prst="rect">
            <a:avLst/>
          </a:prstGeom>
        </p:spPr>
      </p:pic>
      <p:sp>
        <p:nvSpPr>
          <p:cNvPr id="33" name="Text 25"/>
          <p:cNvSpPr txBox="1"/>
          <p:nvPr/>
        </p:nvSpPr>
        <p:spPr>
          <a:xfrm>
            <a:off x="9972446" y="1543507"/>
            <a:ext cx="662026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Trail</a:t>
            </a:r>
            <a:endParaRPr lang="en-US" sz="1000" dirty="0"/>
          </a:p>
        </p:txBody>
      </p:sp>
      <p:sp>
        <p:nvSpPr>
          <p:cNvPr id="34" name="Shape 26"/>
          <p:cNvSpPr/>
          <p:nvPr/>
        </p:nvSpPr>
        <p:spPr>
          <a:xfrm>
            <a:off x="10622585" y="1466698"/>
            <a:ext cx="952805" cy="514807"/>
          </a:xfrm>
          <a:prstGeom prst="roundRect">
            <a:avLst>
              <a:gd name="adj" fmla="val 1315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5" name="Text 27"/>
          <p:cNvSpPr txBox="1"/>
          <p:nvPr/>
        </p:nvSpPr>
        <p:spPr>
          <a:xfrm>
            <a:off x="10708538" y="1514246"/>
            <a:ext cx="65745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</a:t>
            </a:r>
            <a:endParaRPr lang="en-US" sz="1200" dirty="0"/>
          </a:p>
        </p:txBody>
      </p:sp>
      <p:sp>
        <p:nvSpPr>
          <p:cNvPr id="36" name="Text 28"/>
          <p:cNvSpPr txBox="1"/>
          <p:nvPr/>
        </p:nvSpPr>
        <p:spPr>
          <a:xfrm>
            <a:off x="10138867" y="2257654"/>
            <a:ext cx="11814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Table Updated</a:t>
            </a:r>
            <a:endParaRPr lang="en-US" sz="900" dirty="0"/>
          </a:p>
        </p:txBody>
      </p:sp>
      <p:sp>
        <p:nvSpPr>
          <p:cNvPr id="37" name="Text 29"/>
          <p:cNvSpPr txBox="1"/>
          <p:nvPr/>
        </p:nvSpPr>
        <p:spPr>
          <a:xfrm>
            <a:off x="10138867" y="2438705"/>
            <a:ext cx="1219810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2026-01-18 09:15:00 UTC</a:t>
            </a:r>
            <a:endParaRPr lang="en-US" sz="1200" dirty="0"/>
          </a:p>
        </p:txBody>
      </p:sp>
      <p:sp>
        <p:nvSpPr>
          <p:cNvPr id="38" name="Text 30"/>
          <p:cNvSpPr txBox="1"/>
          <p:nvPr/>
        </p:nvSpPr>
        <p:spPr>
          <a:xfrm>
            <a:off x="10138867" y="2885846"/>
            <a:ext cx="13149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User: data_eng_1</a:t>
            </a:r>
            <a:endParaRPr lang="en-US" sz="1200" dirty="0"/>
          </a:p>
        </p:txBody>
      </p:sp>
      <p:sp>
        <p:nvSpPr>
          <p:cNvPr id="39" name="Shape 31"/>
          <p:cNvSpPr/>
          <p:nvPr/>
        </p:nvSpPr>
        <p:spPr>
          <a:xfrm>
            <a:off x="9972446" y="3247949"/>
            <a:ext cx="47549" cy="75895"/>
          </a:xfrm>
          <a:prstGeom prst="roundRect">
            <a:avLst>
              <a:gd name="adj" fmla="val 1923069"/>
            </a:avLst>
          </a:prstGeom>
          <a:solidFill>
            <a:srgbClr val="3B82F6"/>
          </a:solidFill>
          <a:ln/>
        </p:spPr>
      </p:sp>
      <p:sp>
        <p:nvSpPr>
          <p:cNvPr id="40" name="Text 32"/>
          <p:cNvSpPr txBox="1"/>
          <p:nvPr/>
        </p:nvSpPr>
        <p:spPr>
          <a:xfrm>
            <a:off x="10133381" y="3209544"/>
            <a:ext cx="14200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 Run Logged</a:t>
            </a:r>
            <a:endParaRPr lang="en-US" sz="900" dirty="0"/>
          </a:p>
        </p:txBody>
      </p:sp>
      <p:sp>
        <p:nvSpPr>
          <p:cNvPr id="41" name="Text 33"/>
          <p:cNvSpPr txBox="1"/>
          <p:nvPr/>
        </p:nvSpPr>
        <p:spPr>
          <a:xfrm>
            <a:off x="10133381" y="3390595"/>
            <a:ext cx="1219810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2026-01-18 10:42:12 UTC</a:t>
            </a:r>
            <a:endParaRPr lang="en-US" sz="1200" dirty="0"/>
          </a:p>
        </p:txBody>
      </p:sp>
      <p:sp>
        <p:nvSpPr>
          <p:cNvPr id="42" name="Text 34"/>
          <p:cNvSpPr txBox="1"/>
          <p:nvPr/>
        </p:nvSpPr>
        <p:spPr>
          <a:xfrm>
            <a:off x="10133381" y="3838651"/>
            <a:ext cx="132405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ID: run_9f82d... (Accuracy: 0.92)</a:t>
            </a:r>
            <a:endParaRPr lang="en-US" sz="1200" dirty="0"/>
          </a:p>
        </p:txBody>
      </p:sp>
      <p:sp>
        <p:nvSpPr>
          <p:cNvPr id="43" name="Text 35"/>
          <p:cNvSpPr txBox="1"/>
          <p:nvPr/>
        </p:nvSpPr>
        <p:spPr>
          <a:xfrm>
            <a:off x="10138867" y="4390949"/>
            <a:ext cx="10671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Registered</a:t>
            </a:r>
            <a:endParaRPr lang="en-US" sz="900" dirty="0"/>
          </a:p>
        </p:txBody>
      </p:sp>
      <p:sp>
        <p:nvSpPr>
          <p:cNvPr id="44" name="Text 36"/>
          <p:cNvSpPr txBox="1"/>
          <p:nvPr/>
        </p:nvSpPr>
        <p:spPr>
          <a:xfrm>
            <a:off x="10138867" y="4572000"/>
            <a:ext cx="1219810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2026-01-18 11:05:00 UTC</a:t>
            </a:r>
            <a:endParaRPr lang="en-US" sz="1200" dirty="0"/>
          </a:p>
        </p:txBody>
      </p:sp>
      <p:sp>
        <p:nvSpPr>
          <p:cNvPr id="45" name="Text 37"/>
          <p:cNvSpPr txBox="1"/>
          <p:nvPr/>
        </p:nvSpPr>
        <p:spPr>
          <a:xfrm>
            <a:off x="10138867" y="5020056"/>
            <a:ext cx="109545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1.0 @ Staging</a:t>
            </a:r>
            <a:endParaRPr lang="en-US" sz="1200" dirty="0"/>
          </a:p>
        </p:txBody>
      </p:sp>
      <p:sp>
        <p:nvSpPr>
          <p:cNvPr id="46" name="Shape 38"/>
          <p:cNvSpPr/>
          <p:nvPr/>
        </p:nvSpPr>
        <p:spPr>
          <a:xfrm>
            <a:off x="9972446" y="5572354"/>
            <a:ext cx="1600200" cy="1238098"/>
          </a:xfrm>
          <a:prstGeom prst="roundRect">
            <a:avLst>
              <a:gd name="adj" fmla="val 2272"/>
            </a:avLst>
          </a:prstGeom>
          <a:solidFill>
            <a:srgbClr val="FFFBEB"/>
          </a:solidFill>
          <a:ln w="12700">
            <a:solidFill>
              <a:srgbClr val="FEF3C7"/>
            </a:solidFill>
            <a:prstDash val="solid"/>
          </a:ln>
        </p:spPr>
      </p:sp>
      <p:sp>
        <p:nvSpPr>
          <p:cNvPr id="47" name="Text 39"/>
          <p:cNvSpPr txBox="1"/>
          <p:nvPr/>
        </p:nvSpPr>
        <p:spPr>
          <a:xfrm>
            <a:off x="10218420" y="5658307"/>
            <a:ext cx="11814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 Approval</a:t>
            </a:r>
            <a:endParaRPr lang="en-US" sz="900" dirty="0"/>
          </a:p>
        </p:txBody>
      </p:sp>
      <p:sp>
        <p:nvSpPr>
          <p:cNvPr id="48" name="Text 40"/>
          <p:cNvSpPr txBox="1"/>
          <p:nvPr/>
        </p:nvSpPr>
        <p:spPr>
          <a:xfrm>
            <a:off x="10218420" y="5838444"/>
            <a:ext cx="1219810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2026-01-18 14:20:00 UTC</a:t>
            </a:r>
            <a:endParaRPr lang="en-US" sz="1200" dirty="0"/>
          </a:p>
        </p:txBody>
      </p:sp>
      <p:sp>
        <p:nvSpPr>
          <p:cNvPr id="49" name="Text 41"/>
          <p:cNvSpPr txBox="1"/>
          <p:nvPr/>
        </p:nvSpPr>
        <p:spPr>
          <a:xfrm>
            <a:off x="10218420" y="6286500"/>
            <a:ext cx="88605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Approver: risk_admin</a:t>
            </a:r>
            <a:endParaRPr lang="en-US" sz="1200" dirty="0"/>
          </a:p>
        </p:txBody>
      </p:sp>
      <p:sp>
        <p:nvSpPr>
          <p:cNvPr id="50" name="Shape 42"/>
          <p:cNvSpPr/>
          <p:nvPr/>
        </p:nvSpPr>
        <p:spPr>
          <a:xfrm>
            <a:off x="9972446" y="6963156"/>
            <a:ext cx="57607" cy="75895"/>
          </a:xfrm>
          <a:prstGeom prst="roundRect">
            <a:avLst>
              <a:gd name="adj" fmla="val 1587307"/>
            </a:avLst>
          </a:prstGeom>
          <a:solidFill>
            <a:srgbClr val="8B5CF6"/>
          </a:solidFill>
          <a:ln/>
        </p:spPr>
      </p:sp>
      <p:sp>
        <p:nvSpPr>
          <p:cNvPr id="51" name="Text 43"/>
          <p:cNvSpPr txBox="1"/>
          <p:nvPr/>
        </p:nvSpPr>
        <p:spPr>
          <a:xfrm>
            <a:off x="10138867" y="6924751"/>
            <a:ext cx="11247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 Scale-up</a:t>
            </a:r>
            <a:endParaRPr lang="en-US" sz="900" dirty="0"/>
          </a:p>
        </p:txBody>
      </p:sp>
      <p:sp>
        <p:nvSpPr>
          <p:cNvPr id="52" name="Text 44"/>
          <p:cNvSpPr txBox="1"/>
          <p:nvPr/>
        </p:nvSpPr>
        <p:spPr>
          <a:xfrm>
            <a:off x="10138867" y="7105802"/>
            <a:ext cx="1219810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2026-01-18 14:25:00 UTC</a:t>
            </a:r>
            <a:endParaRPr lang="en-US" sz="1200" dirty="0"/>
          </a:p>
        </p:txBody>
      </p:sp>
      <p:sp>
        <p:nvSpPr>
          <p:cNvPr id="53" name="Text 45"/>
          <p:cNvSpPr txBox="1"/>
          <p:nvPr/>
        </p:nvSpPr>
        <p:spPr>
          <a:xfrm>
            <a:off x="10138867" y="7552944"/>
            <a:ext cx="1448410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(Target: &lt;50ms)</a:t>
            </a:r>
            <a:endParaRPr lang="en-US" sz="1200" dirty="0"/>
          </a:p>
        </p:txBody>
      </p:sp>
      <p:sp>
        <p:nvSpPr>
          <p:cNvPr id="54" name="Shape 46"/>
          <p:cNvSpPr/>
          <p:nvPr/>
        </p:nvSpPr>
        <p:spPr>
          <a:xfrm>
            <a:off x="0" y="6391656"/>
            <a:ext cx="12191695" cy="4663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5" name="Shape 47"/>
          <p:cNvSpPr/>
          <p:nvPr/>
        </p:nvSpPr>
        <p:spPr>
          <a:xfrm>
            <a:off x="0" y="6391656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6" name="Text 48"/>
          <p:cNvSpPr txBox="1"/>
          <p:nvPr/>
        </p:nvSpPr>
        <p:spPr>
          <a:xfrm>
            <a:off x="457200" y="6553505"/>
            <a:ext cx="19815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© 2026 Enterprise ML Governance</a:t>
            </a:r>
            <a:endParaRPr lang="en-US" sz="900" dirty="0"/>
          </a:p>
        </p:txBody>
      </p:sp>
      <p:sp>
        <p:nvSpPr>
          <p:cNvPr id="57" name="Text 49"/>
          <p:cNvSpPr txBox="1"/>
          <p:nvPr/>
        </p:nvSpPr>
        <p:spPr>
          <a:xfrm>
            <a:off x="11597335" y="6562649"/>
            <a:ext cx="2286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70</a:t>
            </a:r>
            <a:endParaRPr lang="en-US" sz="900" dirty="0"/>
          </a:p>
        </p:txBody>
      </p:sp>
      <p:sp>
        <p:nvSpPr>
          <p:cNvPr id="58" name="Shape 50"/>
          <p:cNvSpPr/>
          <p:nvPr/>
        </p:nvSpPr>
        <p:spPr>
          <a:xfrm>
            <a:off x="705002" y="3081528"/>
            <a:ext cx="1714500" cy="141914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139700" dist="101600" dir="5400000">
              <a:srgbClr val="000000">
                <a:alpha val="10000"/>
              </a:srgbClr>
            </a:outerShdw>
          </a:effectLst>
        </p:spPr>
      </p:sp>
      <p:sp>
        <p:nvSpPr>
          <p:cNvPr id="59" name="Shape 51"/>
          <p:cNvSpPr/>
          <p:nvPr/>
        </p:nvSpPr>
        <p:spPr>
          <a:xfrm>
            <a:off x="1072591" y="2805379"/>
            <a:ext cx="981151" cy="237744"/>
          </a:xfrm>
          <a:prstGeom prst="roundRect">
            <a:avLst>
              <a:gd name="adj" fmla="val 184615"/>
            </a:avLst>
          </a:prstGeom>
          <a:solidFill>
            <a:srgbClr val="F1F5F9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60" name="Image 6" descr="preencoded.png">    </p:cNvPr>
          <p:cNvPicPr>
            <a:picLocks noChangeAspect="1"/>
          </p:cNvPicPr>
          <p:nvPr/>
        </p:nvPicPr>
        <p:blipFill>
          <a:blip r:embed="rId7"/>
          <a:srcRect l="-1648" r="-1648" t="0" b="0"/>
          <a:stretch/>
        </p:blipFill>
        <p:spPr>
          <a:xfrm>
            <a:off x="1177747" y="2876702"/>
            <a:ext cx="85954" cy="95098"/>
          </a:xfrm>
          <a:prstGeom prst="rect">
            <a:avLst/>
          </a:prstGeom>
        </p:spPr>
      </p:pic>
      <p:sp>
        <p:nvSpPr>
          <p:cNvPr id="61" name="Text 52"/>
          <p:cNvSpPr txBox="1"/>
          <p:nvPr/>
        </p:nvSpPr>
        <p:spPr>
          <a:xfrm>
            <a:off x="1301191" y="2852928"/>
            <a:ext cx="7242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Engineer</a:t>
            </a:r>
            <a:endParaRPr lang="en-US" sz="800" dirty="0"/>
          </a:p>
        </p:txBody>
      </p:sp>
      <p:sp>
        <p:nvSpPr>
          <p:cNvPr id="62" name="Shape 53"/>
          <p:cNvSpPr/>
          <p:nvPr/>
        </p:nvSpPr>
        <p:spPr>
          <a:xfrm>
            <a:off x="714146" y="3519526"/>
            <a:ext cx="1695298" cy="9144"/>
          </a:xfrm>
          <a:prstGeom prst="rect">
            <a:avLst/>
          </a:prstGeom>
          <a:solidFill>
            <a:srgbClr val="F1F5F9"/>
          </a:solidFill>
          <a:ln/>
        </p:spPr>
      </p:sp>
      <p:pic>
        <p:nvPicPr>
          <p:cNvPr id="63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100" b="-1100"/>
          <a:stretch/>
        </p:blipFill>
        <p:spPr>
          <a:xfrm>
            <a:off x="828446" y="3238805"/>
            <a:ext cx="114300" cy="133502"/>
          </a:xfrm>
          <a:prstGeom prst="rect">
            <a:avLst/>
          </a:prstGeom>
        </p:spPr>
      </p:pic>
      <p:sp>
        <p:nvSpPr>
          <p:cNvPr id="64" name="Text 54"/>
          <p:cNvSpPr txBox="1"/>
          <p:nvPr/>
        </p:nvSpPr>
        <p:spPr>
          <a:xfrm>
            <a:off x="1019556" y="3204972"/>
            <a:ext cx="4050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</a:t>
            </a:r>
            <a:endParaRPr lang="en-US" sz="1000" dirty="0"/>
          </a:p>
        </p:txBody>
      </p:sp>
      <p:sp>
        <p:nvSpPr>
          <p:cNvPr id="65" name="Text 55"/>
          <p:cNvSpPr txBox="1"/>
          <p:nvPr/>
        </p:nvSpPr>
        <p:spPr>
          <a:xfrm>
            <a:off x="828446" y="3653028"/>
            <a:ext cx="8193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Store</a:t>
            </a:r>
            <a:endParaRPr lang="en-US" sz="900" dirty="0"/>
          </a:p>
        </p:txBody>
      </p:sp>
      <p:sp>
        <p:nvSpPr>
          <p:cNvPr id="66" name="Text 56"/>
          <p:cNvSpPr txBox="1"/>
          <p:nvPr/>
        </p:nvSpPr>
        <p:spPr>
          <a:xfrm>
            <a:off x="828446" y="3881628"/>
            <a:ext cx="14676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Tables (Silver/Gold)</a:t>
            </a:r>
            <a:endParaRPr lang="en-US" sz="900" dirty="0"/>
          </a:p>
        </p:txBody>
      </p:sp>
      <p:sp>
        <p:nvSpPr>
          <p:cNvPr id="67" name="Shape 57"/>
          <p:cNvSpPr/>
          <p:nvPr/>
        </p:nvSpPr>
        <p:spPr>
          <a:xfrm>
            <a:off x="828446" y="4176979"/>
            <a:ext cx="590702" cy="200254"/>
          </a:xfrm>
          <a:prstGeom prst="roundRect">
            <a:avLst>
              <a:gd name="adj" fmla="val 86975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68" name="Text 58"/>
          <p:cNvSpPr txBox="1"/>
          <p:nvPr/>
        </p:nvSpPr>
        <p:spPr>
          <a:xfrm>
            <a:off x="895198" y="4214470"/>
            <a:ext cx="534010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334155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ver: 1.2</a:t>
            </a:r>
            <a:endParaRPr lang="en-US" sz="800" dirty="0"/>
          </a:p>
        </p:txBody>
      </p:sp>
      <p:sp>
        <p:nvSpPr>
          <p:cNvPr id="69" name="Shape 59"/>
          <p:cNvSpPr/>
          <p:nvPr/>
        </p:nvSpPr>
        <p:spPr>
          <a:xfrm>
            <a:off x="1419149" y="4176979"/>
            <a:ext cx="647395" cy="200254"/>
          </a:xfrm>
          <a:prstGeom prst="roundRect">
            <a:avLst>
              <a:gd name="adj" fmla="val 86975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70" name="Text 60"/>
          <p:cNvSpPr txBox="1"/>
          <p:nvPr/>
        </p:nvSpPr>
        <p:spPr>
          <a:xfrm>
            <a:off x="1485900" y="4214470"/>
            <a:ext cx="5907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334155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contracts</a:t>
            </a:r>
            <a:endParaRPr lang="en-US" sz="800" dirty="0"/>
          </a:p>
        </p:txBody>
      </p:sp>
      <p:sp>
        <p:nvSpPr>
          <p:cNvPr id="71" name="Shape 61"/>
          <p:cNvSpPr/>
          <p:nvPr/>
        </p:nvSpPr>
        <p:spPr>
          <a:xfrm>
            <a:off x="2609698" y="3081528"/>
            <a:ext cx="1714500" cy="141914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139700" dist="101600" dir="5400000">
              <a:srgbClr val="000000">
                <a:alpha val="10000"/>
              </a:srgbClr>
            </a:outerShdw>
          </a:effectLst>
        </p:spPr>
      </p:sp>
      <p:sp>
        <p:nvSpPr>
          <p:cNvPr id="72" name="Shape 62"/>
          <p:cNvSpPr/>
          <p:nvPr/>
        </p:nvSpPr>
        <p:spPr>
          <a:xfrm>
            <a:off x="2962656" y="2805379"/>
            <a:ext cx="1009498" cy="237744"/>
          </a:xfrm>
          <a:prstGeom prst="roundRect">
            <a:avLst>
              <a:gd name="adj" fmla="val 184615"/>
            </a:avLst>
          </a:prstGeom>
          <a:solidFill>
            <a:srgbClr val="F1F5F9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73" name="Image 8" descr="preencoded.png">    </p:cNvPr>
          <p:cNvPicPr>
            <a:picLocks noChangeAspect="1"/>
          </p:cNvPicPr>
          <p:nvPr/>
        </p:nvPicPr>
        <p:blipFill>
          <a:blip r:embed="rId9"/>
          <a:srcRect l="-1923" r="-1923" t="0" b="0"/>
          <a:stretch/>
        </p:blipFill>
        <p:spPr>
          <a:xfrm>
            <a:off x="3066898" y="2876702"/>
            <a:ext cx="123444" cy="95098"/>
          </a:xfrm>
          <a:prstGeom prst="rect">
            <a:avLst/>
          </a:prstGeom>
        </p:spPr>
      </p:pic>
      <p:sp>
        <p:nvSpPr>
          <p:cNvPr id="74" name="Text 63"/>
          <p:cNvSpPr txBox="1"/>
          <p:nvPr/>
        </p:nvSpPr>
        <p:spPr>
          <a:xfrm>
            <a:off x="3228746" y="2852928"/>
            <a:ext cx="7150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Scientist</a:t>
            </a:r>
            <a:endParaRPr lang="en-US" sz="800" dirty="0"/>
          </a:p>
        </p:txBody>
      </p:sp>
      <p:sp>
        <p:nvSpPr>
          <p:cNvPr id="75" name="Shape 64"/>
          <p:cNvSpPr/>
          <p:nvPr/>
        </p:nvSpPr>
        <p:spPr>
          <a:xfrm>
            <a:off x="2619756" y="3090672"/>
            <a:ext cx="1695298" cy="437998"/>
          </a:xfrm>
          <a:prstGeom prst="roundRect">
            <a:avLst>
              <a:gd name="adj" fmla="val 54461"/>
            </a:avLst>
          </a:prstGeom>
          <a:solidFill>
            <a:srgbClr val="EFF6FF"/>
          </a:solidFill>
          <a:ln/>
        </p:spPr>
      </p:sp>
      <p:sp>
        <p:nvSpPr>
          <p:cNvPr id="76" name="Shape 65"/>
          <p:cNvSpPr/>
          <p:nvPr/>
        </p:nvSpPr>
        <p:spPr>
          <a:xfrm>
            <a:off x="2619756" y="3519526"/>
            <a:ext cx="1695298" cy="9144"/>
          </a:xfrm>
          <a:prstGeom prst="rect">
            <a:avLst/>
          </a:prstGeom>
          <a:solidFill>
            <a:srgbClr val="F1F5F9"/>
          </a:solidFill>
          <a:ln/>
        </p:spPr>
      </p:sp>
      <p:pic>
        <p:nvPicPr>
          <p:cNvPr id="77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1100" b="-1100"/>
          <a:stretch/>
        </p:blipFill>
        <p:spPr>
          <a:xfrm>
            <a:off x="2734056" y="3238805"/>
            <a:ext cx="114300" cy="133502"/>
          </a:xfrm>
          <a:prstGeom prst="rect">
            <a:avLst/>
          </a:prstGeom>
        </p:spPr>
      </p:pic>
      <p:sp>
        <p:nvSpPr>
          <p:cNvPr id="78" name="Text 66"/>
          <p:cNvSpPr txBox="1"/>
          <p:nvPr/>
        </p:nvSpPr>
        <p:spPr>
          <a:xfrm>
            <a:off x="2924251" y="3204972"/>
            <a:ext cx="6437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</a:t>
            </a:r>
            <a:endParaRPr lang="en-US" sz="1000" dirty="0"/>
          </a:p>
        </p:txBody>
      </p:sp>
      <p:sp>
        <p:nvSpPr>
          <p:cNvPr id="79" name="Text 67"/>
          <p:cNvSpPr txBox="1"/>
          <p:nvPr/>
        </p:nvSpPr>
        <p:spPr>
          <a:xfrm>
            <a:off x="2734056" y="3653028"/>
            <a:ext cx="8577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MLflow Exper.</a:t>
            </a:r>
            <a:endParaRPr lang="en-US" sz="900" dirty="0"/>
          </a:p>
        </p:txBody>
      </p:sp>
      <p:sp>
        <p:nvSpPr>
          <p:cNvPr id="80" name="Text 68"/>
          <p:cNvSpPr txBox="1"/>
          <p:nvPr/>
        </p:nvSpPr>
        <p:spPr>
          <a:xfrm>
            <a:off x="2734056" y="3881628"/>
            <a:ext cx="13341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AutoML / Custom Runs</a:t>
            </a:r>
            <a:endParaRPr lang="en-US" sz="900" dirty="0"/>
          </a:p>
        </p:txBody>
      </p:sp>
      <p:sp>
        <p:nvSpPr>
          <p:cNvPr id="81" name="Shape 69"/>
          <p:cNvSpPr/>
          <p:nvPr/>
        </p:nvSpPr>
        <p:spPr>
          <a:xfrm>
            <a:off x="2734056" y="4176979"/>
            <a:ext cx="476402" cy="200254"/>
          </a:xfrm>
          <a:prstGeom prst="roundRect">
            <a:avLst>
              <a:gd name="adj" fmla="val 86975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82" name="Text 70"/>
          <p:cNvSpPr txBox="1"/>
          <p:nvPr/>
        </p:nvSpPr>
        <p:spPr>
          <a:xfrm>
            <a:off x="2800807" y="4214470"/>
            <a:ext cx="419710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334155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params</a:t>
            </a:r>
            <a:endParaRPr lang="en-US" sz="800" dirty="0"/>
          </a:p>
        </p:txBody>
      </p:sp>
      <p:sp>
        <p:nvSpPr>
          <p:cNvPr id="83" name="Shape 71"/>
          <p:cNvSpPr/>
          <p:nvPr/>
        </p:nvSpPr>
        <p:spPr>
          <a:xfrm>
            <a:off x="3209544" y="4176979"/>
            <a:ext cx="533095" cy="200254"/>
          </a:xfrm>
          <a:prstGeom prst="roundRect">
            <a:avLst>
              <a:gd name="adj" fmla="val 86975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84" name="Text 72"/>
          <p:cNvSpPr txBox="1"/>
          <p:nvPr/>
        </p:nvSpPr>
        <p:spPr>
          <a:xfrm>
            <a:off x="3276295" y="4214470"/>
            <a:ext cx="476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334155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metrics</a:t>
            </a:r>
            <a:endParaRPr lang="en-US" sz="800" dirty="0"/>
          </a:p>
        </p:txBody>
      </p:sp>
      <p:sp>
        <p:nvSpPr>
          <p:cNvPr id="85" name="Shape 73"/>
          <p:cNvSpPr/>
          <p:nvPr/>
        </p:nvSpPr>
        <p:spPr>
          <a:xfrm>
            <a:off x="4515307" y="3081528"/>
            <a:ext cx="1714500" cy="141914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139700" dist="101600" dir="5400000">
              <a:srgbClr val="000000">
                <a:alpha val="10000"/>
              </a:srgbClr>
            </a:outerShdw>
          </a:effectLst>
        </p:spPr>
      </p:sp>
      <p:sp>
        <p:nvSpPr>
          <p:cNvPr id="86" name="Shape 74"/>
          <p:cNvSpPr/>
          <p:nvPr/>
        </p:nvSpPr>
        <p:spPr>
          <a:xfrm>
            <a:off x="4899355" y="2805379"/>
            <a:ext cx="952805" cy="237744"/>
          </a:xfrm>
          <a:prstGeom prst="roundRect">
            <a:avLst>
              <a:gd name="adj" fmla="val 184615"/>
            </a:avLst>
          </a:prstGeom>
          <a:solidFill>
            <a:srgbClr val="F1F5F9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87" name="Image 10" descr="preencoded.png">    </p:cNvPr>
          <p:cNvPicPr>
            <a:picLocks noChangeAspect="1"/>
          </p:cNvPicPr>
          <p:nvPr/>
        </p:nvPicPr>
        <p:blipFill>
          <a:blip r:embed="rId11"/>
          <a:srcRect l="-1923" r="-1923" t="0" b="0"/>
          <a:stretch/>
        </p:blipFill>
        <p:spPr>
          <a:xfrm>
            <a:off x="5003597" y="2876702"/>
            <a:ext cx="123444" cy="95098"/>
          </a:xfrm>
          <a:prstGeom prst="rect">
            <a:avLst/>
          </a:prstGeom>
        </p:spPr>
      </p:pic>
      <p:sp>
        <p:nvSpPr>
          <p:cNvPr id="88" name="Text 75"/>
          <p:cNvSpPr txBox="1"/>
          <p:nvPr/>
        </p:nvSpPr>
        <p:spPr>
          <a:xfrm>
            <a:off x="5165446" y="2852928"/>
            <a:ext cx="6574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Engineer</a:t>
            </a:r>
            <a:endParaRPr lang="en-US" sz="800" dirty="0"/>
          </a:p>
        </p:txBody>
      </p:sp>
      <p:sp>
        <p:nvSpPr>
          <p:cNvPr id="89" name="Shape 76"/>
          <p:cNvSpPr/>
          <p:nvPr/>
        </p:nvSpPr>
        <p:spPr>
          <a:xfrm>
            <a:off x="4524451" y="3519526"/>
            <a:ext cx="1695298" cy="9144"/>
          </a:xfrm>
          <a:prstGeom prst="rect">
            <a:avLst/>
          </a:prstGeom>
          <a:solidFill>
            <a:srgbClr val="F1F5F9"/>
          </a:solidFill>
          <a:ln/>
        </p:spPr>
      </p:sp>
      <p:pic>
        <p:nvPicPr>
          <p:cNvPr id="90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4638751" y="3238805"/>
            <a:ext cx="133502" cy="133502"/>
          </a:xfrm>
          <a:prstGeom prst="rect">
            <a:avLst/>
          </a:prstGeom>
        </p:spPr>
      </p:pic>
      <p:sp>
        <p:nvSpPr>
          <p:cNvPr id="91" name="Text 77"/>
          <p:cNvSpPr txBox="1"/>
          <p:nvPr/>
        </p:nvSpPr>
        <p:spPr>
          <a:xfrm>
            <a:off x="4848149" y="3204972"/>
            <a:ext cx="6528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Registry</a:t>
            </a:r>
            <a:endParaRPr lang="en-US" sz="1000" dirty="0"/>
          </a:p>
        </p:txBody>
      </p:sp>
      <p:sp>
        <p:nvSpPr>
          <p:cNvPr id="92" name="Text 78"/>
          <p:cNvSpPr txBox="1"/>
          <p:nvPr/>
        </p:nvSpPr>
        <p:spPr>
          <a:xfrm>
            <a:off x="4638751" y="3653028"/>
            <a:ext cx="8668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Version</a:t>
            </a:r>
            <a:endParaRPr lang="en-US" sz="900" dirty="0"/>
          </a:p>
        </p:txBody>
      </p:sp>
      <p:sp>
        <p:nvSpPr>
          <p:cNvPr id="93" name="Text 79"/>
          <p:cNvSpPr txBox="1"/>
          <p:nvPr/>
        </p:nvSpPr>
        <p:spPr>
          <a:xfrm>
            <a:off x="4638751" y="3881628"/>
            <a:ext cx="10954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UC Model Schema</a:t>
            </a:r>
            <a:endParaRPr lang="en-US" sz="900" dirty="0"/>
          </a:p>
        </p:txBody>
      </p:sp>
      <p:sp>
        <p:nvSpPr>
          <p:cNvPr id="94" name="Shape 80"/>
          <p:cNvSpPr/>
          <p:nvPr/>
        </p:nvSpPr>
        <p:spPr>
          <a:xfrm>
            <a:off x="4638751" y="4176979"/>
            <a:ext cx="647395" cy="200254"/>
          </a:xfrm>
          <a:prstGeom prst="roundRect">
            <a:avLst>
              <a:gd name="adj" fmla="val 86975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95" name="Text 81"/>
          <p:cNvSpPr txBox="1"/>
          <p:nvPr/>
        </p:nvSpPr>
        <p:spPr>
          <a:xfrm>
            <a:off x="4705502" y="4214470"/>
            <a:ext cx="5907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334155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signature</a:t>
            </a:r>
            <a:endParaRPr lang="en-US" sz="800" dirty="0"/>
          </a:p>
        </p:txBody>
      </p:sp>
      <p:sp>
        <p:nvSpPr>
          <p:cNvPr id="96" name="Shape 82"/>
          <p:cNvSpPr/>
          <p:nvPr/>
        </p:nvSpPr>
        <p:spPr>
          <a:xfrm>
            <a:off x="5286146" y="4176979"/>
            <a:ext cx="705002" cy="200254"/>
          </a:xfrm>
          <a:prstGeom prst="roundRect">
            <a:avLst>
              <a:gd name="adj" fmla="val 86975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97" name="Text 83"/>
          <p:cNvSpPr txBox="1"/>
          <p:nvPr/>
        </p:nvSpPr>
        <p:spPr>
          <a:xfrm>
            <a:off x="5352898" y="4214470"/>
            <a:ext cx="648310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334155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condabench</a:t>
            </a:r>
            <a:endParaRPr lang="en-US" sz="800" dirty="0"/>
          </a:p>
        </p:txBody>
      </p:sp>
      <p:sp>
        <p:nvSpPr>
          <p:cNvPr id="98" name="Text 84"/>
          <p:cNvSpPr txBox="1"/>
          <p:nvPr/>
        </p:nvSpPr>
        <p:spPr>
          <a:xfrm>
            <a:off x="6654089" y="3981298"/>
            <a:ext cx="6199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b="1" dirty="0">
                <a:solidFill>
                  <a:srgbClr val="D9770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 GATE</a:t>
            </a:r>
            <a:endParaRPr lang="en-US" sz="800" dirty="0"/>
          </a:p>
        </p:txBody>
      </p:sp>
      <p:sp>
        <p:nvSpPr>
          <p:cNvPr id="99" name="Text 85"/>
          <p:cNvSpPr txBox="1"/>
          <p:nvPr/>
        </p:nvSpPr>
        <p:spPr>
          <a:xfrm>
            <a:off x="6506870" y="4123944"/>
            <a:ext cx="9144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D9770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&amp; Compliance</a:t>
            </a:r>
            <a:endParaRPr lang="en-US" sz="800" dirty="0"/>
          </a:p>
        </p:txBody>
      </p:sp>
      <p:sp>
        <p:nvSpPr>
          <p:cNvPr id="100" name="Shape 86"/>
          <p:cNvSpPr/>
          <p:nvPr/>
        </p:nvSpPr>
        <p:spPr>
          <a:xfrm>
            <a:off x="7619695" y="3081528"/>
            <a:ext cx="1714500" cy="141914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139700" dist="101600" dir="5400000">
              <a:srgbClr val="000000">
                <a:alpha val="10000"/>
              </a:srgbClr>
            </a:outerShdw>
          </a:effectLst>
        </p:spPr>
      </p:sp>
      <p:sp>
        <p:nvSpPr>
          <p:cNvPr id="101" name="Shape 87"/>
          <p:cNvSpPr/>
          <p:nvPr/>
        </p:nvSpPr>
        <p:spPr>
          <a:xfrm>
            <a:off x="8129930" y="2805379"/>
            <a:ext cx="705002" cy="237744"/>
          </a:xfrm>
          <a:prstGeom prst="roundRect">
            <a:avLst>
              <a:gd name="adj" fmla="val 184615"/>
            </a:avLst>
          </a:prstGeom>
          <a:solidFill>
            <a:srgbClr val="F1F5F9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102" name="Image 12" descr="preencoded.png">    </p:cNvPr>
          <p:cNvPicPr>
            <a:picLocks noChangeAspect="1"/>
          </p:cNvPicPr>
          <p:nvPr/>
        </p:nvPicPr>
        <p:blipFill>
          <a:blip r:embed="rId13"/>
          <a:srcRect l="-1923" r="-1923" t="0" b="0"/>
          <a:stretch/>
        </p:blipFill>
        <p:spPr>
          <a:xfrm>
            <a:off x="8234172" y="2876702"/>
            <a:ext cx="123444" cy="95098"/>
          </a:xfrm>
          <a:prstGeom prst="rect">
            <a:avLst/>
          </a:prstGeom>
        </p:spPr>
      </p:pic>
      <p:sp>
        <p:nvSpPr>
          <p:cNvPr id="103" name="Text 88"/>
          <p:cNvSpPr txBox="1"/>
          <p:nvPr/>
        </p:nvSpPr>
        <p:spPr>
          <a:xfrm>
            <a:off x="8396021" y="2852928"/>
            <a:ext cx="4096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MLOps</a:t>
            </a:r>
            <a:endParaRPr lang="en-US" sz="800" dirty="0"/>
          </a:p>
        </p:txBody>
      </p:sp>
      <p:sp>
        <p:nvSpPr>
          <p:cNvPr id="104" name="Shape 89"/>
          <p:cNvSpPr/>
          <p:nvPr/>
        </p:nvSpPr>
        <p:spPr>
          <a:xfrm>
            <a:off x="7629754" y="3090672"/>
            <a:ext cx="1695298" cy="437998"/>
          </a:xfrm>
          <a:prstGeom prst="roundRect">
            <a:avLst>
              <a:gd name="adj" fmla="val 54461"/>
            </a:avLst>
          </a:prstGeom>
          <a:solidFill>
            <a:srgbClr val="F5F3FF"/>
          </a:solidFill>
          <a:ln/>
        </p:spPr>
      </p:sp>
      <p:sp>
        <p:nvSpPr>
          <p:cNvPr id="105" name="Shape 90"/>
          <p:cNvSpPr/>
          <p:nvPr/>
        </p:nvSpPr>
        <p:spPr>
          <a:xfrm>
            <a:off x="7629754" y="3519526"/>
            <a:ext cx="1695298" cy="9144"/>
          </a:xfrm>
          <a:prstGeom prst="rect">
            <a:avLst/>
          </a:prstGeom>
          <a:solidFill>
            <a:srgbClr val="F1F5F9"/>
          </a:solidFill>
          <a:ln/>
        </p:spPr>
      </p:sp>
      <p:pic>
        <p:nvPicPr>
          <p:cNvPr id="106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7744054" y="3238805"/>
            <a:ext cx="133502" cy="133502"/>
          </a:xfrm>
          <a:prstGeom prst="rect">
            <a:avLst/>
          </a:prstGeom>
        </p:spPr>
      </p:pic>
      <p:sp>
        <p:nvSpPr>
          <p:cNvPr id="107" name="Text 91"/>
          <p:cNvSpPr txBox="1"/>
          <p:nvPr/>
        </p:nvSpPr>
        <p:spPr>
          <a:xfrm>
            <a:off x="7953451" y="3204972"/>
            <a:ext cx="6144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C1D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Serving</a:t>
            </a:r>
            <a:endParaRPr lang="en-US" sz="1000" dirty="0"/>
          </a:p>
        </p:txBody>
      </p:sp>
      <p:sp>
        <p:nvSpPr>
          <p:cNvPr id="108" name="Text 92"/>
          <p:cNvSpPr txBox="1"/>
          <p:nvPr/>
        </p:nvSpPr>
        <p:spPr>
          <a:xfrm>
            <a:off x="7744054" y="3653028"/>
            <a:ext cx="8769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Serving</a:t>
            </a:r>
            <a:endParaRPr lang="en-US" sz="900" dirty="0"/>
          </a:p>
        </p:txBody>
      </p:sp>
      <p:sp>
        <p:nvSpPr>
          <p:cNvPr id="109" name="Text 93"/>
          <p:cNvSpPr txBox="1"/>
          <p:nvPr/>
        </p:nvSpPr>
        <p:spPr>
          <a:xfrm>
            <a:off x="7744054" y="3881628"/>
            <a:ext cx="10104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 API / Batch</a:t>
            </a:r>
            <a:endParaRPr lang="en-US" sz="900" dirty="0"/>
          </a:p>
        </p:txBody>
      </p:sp>
      <p:sp>
        <p:nvSpPr>
          <p:cNvPr id="110" name="Shape 94"/>
          <p:cNvSpPr/>
          <p:nvPr/>
        </p:nvSpPr>
        <p:spPr>
          <a:xfrm>
            <a:off x="7744054" y="4176979"/>
            <a:ext cx="590702" cy="200254"/>
          </a:xfrm>
          <a:prstGeom prst="roundRect">
            <a:avLst>
              <a:gd name="adj" fmla="val 86975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111" name="Text 95"/>
          <p:cNvSpPr txBox="1"/>
          <p:nvPr/>
        </p:nvSpPr>
        <p:spPr>
          <a:xfrm>
            <a:off x="7810805" y="4214470"/>
            <a:ext cx="534010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334155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endpoint</a:t>
            </a:r>
            <a:endParaRPr lang="en-US" sz="800" dirty="0"/>
          </a:p>
        </p:txBody>
      </p:sp>
      <p:sp>
        <p:nvSpPr>
          <p:cNvPr id="112" name="Shape 96"/>
          <p:cNvSpPr/>
          <p:nvPr/>
        </p:nvSpPr>
        <p:spPr>
          <a:xfrm>
            <a:off x="8334756" y="4176979"/>
            <a:ext cx="533095" cy="200254"/>
          </a:xfrm>
          <a:prstGeom prst="roundRect">
            <a:avLst>
              <a:gd name="adj" fmla="val 86975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113" name="Text 97"/>
          <p:cNvSpPr txBox="1"/>
          <p:nvPr/>
        </p:nvSpPr>
        <p:spPr>
          <a:xfrm>
            <a:off x="8401507" y="4214470"/>
            <a:ext cx="476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334155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latency</a:t>
            </a:r>
            <a:endParaRPr lang="en-US" sz="800" dirty="0"/>
          </a:p>
        </p:txBody>
      </p:sp>
      <p:sp>
        <p:nvSpPr>
          <p:cNvPr id="114" name="Shape 98"/>
          <p:cNvSpPr/>
          <p:nvPr/>
        </p:nvSpPr>
        <p:spPr>
          <a:xfrm>
            <a:off x="6687007" y="3552444"/>
            <a:ext cx="476402" cy="476402"/>
          </a:xfrm>
          <a:prstGeom prst="ellipse">
            <a:avLst/>
          </a:prstGeom>
          <a:solidFill>
            <a:srgbClr val="FFFBEB"/>
          </a:solidFill>
          <a:ln w="25400">
            <a:solidFill>
              <a:srgbClr val="FBBF24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10000"/>
              </a:srgbClr>
            </a:outerShdw>
          </a:effectLst>
        </p:spPr>
      </p:sp>
      <p:pic>
        <p:nvPicPr>
          <p:cNvPr id="115" name="Image 14" descr="preencoded.png">    </p:cNvPr>
          <p:cNvPicPr>
            <a:picLocks noChangeAspect="1"/>
          </p:cNvPicPr>
          <p:nvPr/>
        </p:nvPicPr>
        <p:blipFill>
          <a:blip r:embed="rId15"/>
          <a:srcRect l="-760" r="-760" t="0" b="0"/>
          <a:stretch/>
        </p:blipFill>
        <p:spPr>
          <a:xfrm>
            <a:off x="6848856" y="3705149"/>
            <a:ext cx="152705" cy="17190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190500" dist="12700" dir="16200000">
              <a:srgbClr val="000000">
                <a:alpha val="5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5" name="Shape 3"/>
          <p:cNvSpPr/>
          <p:nvPr/>
        </p:nvSpPr>
        <p:spPr>
          <a:xfrm>
            <a:off x="381305" y="381305"/>
            <a:ext cx="752551" cy="228600"/>
          </a:xfrm>
          <a:prstGeom prst="roundRect">
            <a:avLst>
              <a:gd name="adj" fmla="val 66667"/>
            </a:avLst>
          </a:prstGeom>
          <a:solidFill>
            <a:srgbClr val="4F46E5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457200" y="418795"/>
            <a:ext cx="6858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6</a:t>
            </a:r>
            <a:endParaRPr lang="en-US" sz="900" dirty="0"/>
          </a:p>
        </p:txBody>
      </p:sp>
      <p:sp>
        <p:nvSpPr>
          <p:cNvPr id="7" name="Text 5"/>
          <p:cNvSpPr txBox="1"/>
          <p:nvPr/>
        </p:nvSpPr>
        <p:spPr>
          <a:xfrm>
            <a:off x="1243584" y="409651"/>
            <a:ext cx="23957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MLflow Governance &amp; Observability</a:t>
            </a:r>
            <a:endParaRPr lang="en-US" sz="1000" dirty="0"/>
          </a:p>
        </p:txBody>
      </p:sp>
      <p:sp>
        <p:nvSpPr>
          <p:cNvPr id="8" name="Text 6"/>
          <p:cNvSpPr txBox="1"/>
          <p:nvPr/>
        </p:nvSpPr>
        <p:spPr>
          <a:xfrm>
            <a:off x="381305" y="685800"/>
            <a:ext cx="60341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Data Freshness &amp; Feature Drift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381305" y="1333195"/>
            <a:ext cx="2667305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381305" y="1333195"/>
            <a:ext cx="38405" cy="11430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1" name="Text 9"/>
          <p:cNvSpPr txBox="1"/>
          <p:nvPr/>
        </p:nvSpPr>
        <p:spPr>
          <a:xfrm>
            <a:off x="609905" y="1533449"/>
            <a:ext cx="12838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FRESHNESS (P95)</a:t>
            </a:r>
            <a:endParaRPr lang="en-US" sz="900" dirty="0"/>
          </a:p>
        </p:txBody>
      </p:sp>
      <p:sp>
        <p:nvSpPr>
          <p:cNvPr id="12" name="Text 10"/>
          <p:cNvSpPr txBox="1"/>
          <p:nvPr/>
        </p:nvSpPr>
        <p:spPr>
          <a:xfrm>
            <a:off x="609905" y="1747418"/>
            <a:ext cx="838505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12m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2393899" y="1880921"/>
            <a:ext cx="466344" cy="209398"/>
          </a:xfrm>
          <a:prstGeom prst="roundRect">
            <a:avLst>
              <a:gd name="adj" fmla="val 238189"/>
            </a:avLst>
          </a:prstGeom>
          <a:solidFill>
            <a:srgbClr val="DCFCE7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rcRect l="-2571" r="-2571" t="0" b="0"/>
          <a:stretch/>
        </p:blipFill>
        <p:spPr>
          <a:xfrm>
            <a:off x="2469794" y="1928470"/>
            <a:ext cx="105156" cy="114300"/>
          </a:xfrm>
          <a:prstGeom prst="rect">
            <a:avLst/>
          </a:prstGeom>
        </p:spPr>
      </p:pic>
      <p:sp>
        <p:nvSpPr>
          <p:cNvPr id="15" name="Text 12"/>
          <p:cNvSpPr txBox="1"/>
          <p:nvPr/>
        </p:nvSpPr>
        <p:spPr>
          <a:xfrm>
            <a:off x="2613355" y="1900123"/>
            <a:ext cx="25786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665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OK</a:t>
            </a:r>
            <a:endParaRPr lang="en-US" sz="900" dirty="0"/>
          </a:p>
        </p:txBody>
      </p:sp>
      <p:sp>
        <p:nvSpPr>
          <p:cNvPr id="16" name="Text 13"/>
          <p:cNvSpPr txBox="1"/>
          <p:nvPr/>
        </p:nvSpPr>
        <p:spPr>
          <a:xfrm>
            <a:off x="609905" y="2138782"/>
            <a:ext cx="869594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Target: &lt; 15 min</a:t>
            </a:r>
            <a:endParaRPr lang="en-US" sz="800" dirty="0"/>
          </a:p>
        </p:txBody>
      </p:sp>
      <p:sp>
        <p:nvSpPr>
          <p:cNvPr id="17" name="Shape 14"/>
          <p:cNvSpPr/>
          <p:nvPr/>
        </p:nvSpPr>
        <p:spPr>
          <a:xfrm>
            <a:off x="3238805" y="1333195"/>
            <a:ext cx="2667305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3238805" y="1333195"/>
            <a:ext cx="38405" cy="11430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9" name="Text 16"/>
          <p:cNvSpPr txBox="1"/>
          <p:nvPr/>
        </p:nvSpPr>
        <p:spPr>
          <a:xfrm>
            <a:off x="3467405" y="1533449"/>
            <a:ext cx="142646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 DRIFT (PSI/KS)</a:t>
            </a:r>
            <a:endParaRPr lang="en-US" sz="900" dirty="0"/>
          </a:p>
        </p:txBody>
      </p:sp>
      <p:sp>
        <p:nvSpPr>
          <p:cNvPr id="20" name="Text 17"/>
          <p:cNvSpPr txBox="1"/>
          <p:nvPr/>
        </p:nvSpPr>
        <p:spPr>
          <a:xfrm>
            <a:off x="3467405" y="1747418"/>
            <a:ext cx="829361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0.15</a:t>
            </a:r>
            <a:endParaRPr lang="en-US" sz="2400" dirty="0"/>
          </a:p>
        </p:txBody>
      </p:sp>
      <p:sp>
        <p:nvSpPr>
          <p:cNvPr id="21" name="Shape 18"/>
          <p:cNvSpPr/>
          <p:nvPr/>
        </p:nvSpPr>
        <p:spPr>
          <a:xfrm>
            <a:off x="5181905" y="1880921"/>
            <a:ext cx="533095" cy="209398"/>
          </a:xfrm>
          <a:prstGeom prst="roundRect">
            <a:avLst>
              <a:gd name="adj" fmla="val 238189"/>
            </a:avLst>
          </a:prstGeom>
          <a:solidFill>
            <a:srgbClr val="FEE2E2"/>
          </a:solidFill>
          <a:ln/>
        </p:spPr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rcRect l="-133" r="-133" t="0" b="0"/>
          <a:stretch/>
        </p:blipFill>
        <p:spPr>
          <a:xfrm>
            <a:off x="5257800" y="1928470"/>
            <a:ext cx="85954" cy="114300"/>
          </a:xfrm>
          <a:prstGeom prst="rect">
            <a:avLst/>
          </a:prstGeom>
        </p:spPr>
      </p:pic>
      <p:sp>
        <p:nvSpPr>
          <p:cNvPr id="23" name="Text 19"/>
          <p:cNvSpPr txBox="1"/>
          <p:nvPr/>
        </p:nvSpPr>
        <p:spPr>
          <a:xfrm>
            <a:off x="5382158" y="1900123"/>
            <a:ext cx="34290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900" dirty="0"/>
          </a:p>
        </p:txBody>
      </p:sp>
      <p:sp>
        <p:nvSpPr>
          <p:cNvPr id="24" name="Text 20"/>
          <p:cNvSpPr txBox="1"/>
          <p:nvPr/>
        </p:nvSpPr>
        <p:spPr>
          <a:xfrm>
            <a:off x="3467405" y="2138782"/>
            <a:ext cx="6986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Alert: &gt; 0.20</a:t>
            </a:r>
            <a:endParaRPr lang="en-US" sz="800" dirty="0"/>
          </a:p>
        </p:txBody>
      </p:sp>
      <p:sp>
        <p:nvSpPr>
          <p:cNvPr id="25" name="Shape 21"/>
          <p:cNvSpPr/>
          <p:nvPr/>
        </p:nvSpPr>
        <p:spPr>
          <a:xfrm>
            <a:off x="6096305" y="1333195"/>
            <a:ext cx="2667305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26" name="Shape 22"/>
          <p:cNvSpPr/>
          <p:nvPr/>
        </p:nvSpPr>
        <p:spPr>
          <a:xfrm>
            <a:off x="6096305" y="1333195"/>
            <a:ext cx="38405" cy="11430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7" name="Text 23"/>
          <p:cNvSpPr txBox="1"/>
          <p:nvPr/>
        </p:nvSpPr>
        <p:spPr>
          <a:xfrm>
            <a:off x="6324905" y="1533449"/>
            <a:ext cx="13697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PERF (AUC)</a:t>
            </a:r>
            <a:endParaRPr lang="en-US" sz="900" dirty="0"/>
          </a:p>
        </p:txBody>
      </p:sp>
      <p:sp>
        <p:nvSpPr>
          <p:cNvPr id="28" name="Text 24"/>
          <p:cNvSpPr txBox="1"/>
          <p:nvPr/>
        </p:nvSpPr>
        <p:spPr>
          <a:xfrm>
            <a:off x="6324905" y="1747418"/>
            <a:ext cx="924458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0.89</a:t>
            </a:r>
            <a:endParaRPr lang="en-US" sz="2400" dirty="0"/>
          </a:p>
        </p:txBody>
      </p:sp>
      <p:sp>
        <p:nvSpPr>
          <p:cNvPr id="29" name="Shape 25"/>
          <p:cNvSpPr/>
          <p:nvPr/>
        </p:nvSpPr>
        <p:spPr>
          <a:xfrm>
            <a:off x="7967167" y="1880921"/>
            <a:ext cx="609905" cy="209398"/>
          </a:xfrm>
          <a:prstGeom prst="roundRect">
            <a:avLst>
              <a:gd name="adj" fmla="val 238189"/>
            </a:avLst>
          </a:prstGeom>
          <a:solidFill>
            <a:srgbClr val="DCFCE7"/>
          </a:solidFill>
          <a:ln/>
        </p:spPr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rcRect l="-133" r="-133" t="0" b="0"/>
          <a:stretch/>
        </p:blipFill>
        <p:spPr>
          <a:xfrm>
            <a:off x="8043062" y="1928470"/>
            <a:ext cx="85954" cy="114300"/>
          </a:xfrm>
          <a:prstGeom prst="rect">
            <a:avLst/>
          </a:prstGeom>
        </p:spPr>
      </p:pic>
      <p:sp>
        <p:nvSpPr>
          <p:cNvPr id="31" name="Text 26"/>
          <p:cNvSpPr txBox="1"/>
          <p:nvPr/>
        </p:nvSpPr>
        <p:spPr>
          <a:xfrm>
            <a:off x="8167421" y="1900123"/>
            <a:ext cx="41971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665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+0.02</a:t>
            </a:r>
            <a:endParaRPr lang="en-US" sz="900" dirty="0"/>
          </a:p>
        </p:txBody>
      </p:sp>
      <p:sp>
        <p:nvSpPr>
          <p:cNvPr id="32" name="Text 27"/>
          <p:cNvSpPr txBox="1"/>
          <p:nvPr/>
        </p:nvSpPr>
        <p:spPr>
          <a:xfrm>
            <a:off x="6324905" y="2138782"/>
            <a:ext cx="78364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Baseline: 0.85</a:t>
            </a:r>
            <a:endParaRPr lang="en-US" sz="800" dirty="0"/>
          </a:p>
        </p:txBody>
      </p:sp>
      <p:sp>
        <p:nvSpPr>
          <p:cNvPr id="33" name="Shape 28"/>
          <p:cNvSpPr/>
          <p:nvPr/>
        </p:nvSpPr>
        <p:spPr>
          <a:xfrm>
            <a:off x="381305" y="2667305"/>
            <a:ext cx="2667305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34" name="Shape 29"/>
          <p:cNvSpPr/>
          <p:nvPr/>
        </p:nvSpPr>
        <p:spPr>
          <a:xfrm>
            <a:off x="381305" y="2667305"/>
            <a:ext cx="38405" cy="11430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5" name="Text 30"/>
          <p:cNvSpPr txBox="1"/>
          <p:nvPr/>
        </p:nvSpPr>
        <p:spPr>
          <a:xfrm>
            <a:off x="609905" y="2866644"/>
            <a:ext cx="17510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SERVING LATENCY (P99)</a:t>
            </a:r>
            <a:endParaRPr lang="en-US" sz="900" dirty="0"/>
          </a:p>
        </p:txBody>
      </p:sp>
      <p:sp>
        <p:nvSpPr>
          <p:cNvPr id="36" name="Text 31"/>
          <p:cNvSpPr txBox="1"/>
          <p:nvPr/>
        </p:nvSpPr>
        <p:spPr>
          <a:xfrm>
            <a:off x="609905" y="3081528"/>
            <a:ext cx="1077163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45ms</a:t>
            </a:r>
            <a:endParaRPr lang="en-US" sz="2400" dirty="0"/>
          </a:p>
        </p:txBody>
      </p:sp>
      <p:sp>
        <p:nvSpPr>
          <p:cNvPr id="37" name="Shape 32"/>
          <p:cNvSpPr/>
          <p:nvPr/>
        </p:nvSpPr>
        <p:spPr>
          <a:xfrm>
            <a:off x="2290572" y="3215030"/>
            <a:ext cx="571500" cy="209398"/>
          </a:xfrm>
          <a:prstGeom prst="roundRect">
            <a:avLst>
              <a:gd name="adj" fmla="val 238189"/>
            </a:avLst>
          </a:prstGeom>
          <a:solidFill>
            <a:srgbClr val="DCFCE7"/>
          </a:solidFill>
          <a:ln/>
        </p:spPr>
      </p:sp>
      <p:pic>
        <p:nvPicPr>
          <p:cNvPr id="38" name="Image 3" descr="preencoded.png">    </p:cNvPr>
          <p:cNvPicPr>
            <a:picLocks noChangeAspect="1"/>
          </p:cNvPicPr>
          <p:nvPr/>
        </p:nvPicPr>
        <p:blipFill>
          <a:blip r:embed="rId4"/>
          <a:srcRect l="-133" r="-133" t="0" b="0"/>
          <a:stretch/>
        </p:blipFill>
        <p:spPr>
          <a:xfrm>
            <a:off x="2366467" y="3262579"/>
            <a:ext cx="85954" cy="114300"/>
          </a:xfrm>
          <a:prstGeom prst="rect">
            <a:avLst/>
          </a:prstGeom>
        </p:spPr>
      </p:pic>
      <p:sp>
        <p:nvSpPr>
          <p:cNvPr id="39" name="Text 33"/>
          <p:cNvSpPr txBox="1"/>
          <p:nvPr/>
        </p:nvSpPr>
        <p:spPr>
          <a:xfrm>
            <a:off x="2490826" y="3233318"/>
            <a:ext cx="38130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665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-3ms</a:t>
            </a:r>
            <a:endParaRPr lang="en-US" sz="900" dirty="0"/>
          </a:p>
        </p:txBody>
      </p:sp>
      <p:sp>
        <p:nvSpPr>
          <p:cNvPr id="40" name="Text 34"/>
          <p:cNvSpPr txBox="1"/>
          <p:nvPr/>
        </p:nvSpPr>
        <p:spPr>
          <a:xfrm>
            <a:off x="609905" y="3471977"/>
            <a:ext cx="76443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SLA: &lt; 100ms</a:t>
            </a:r>
            <a:endParaRPr lang="en-US" sz="800" dirty="0"/>
          </a:p>
        </p:txBody>
      </p:sp>
      <p:sp>
        <p:nvSpPr>
          <p:cNvPr id="41" name="Shape 35"/>
          <p:cNvSpPr/>
          <p:nvPr/>
        </p:nvSpPr>
        <p:spPr>
          <a:xfrm>
            <a:off x="3238805" y="2667305"/>
            <a:ext cx="2667305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42" name="Shape 36"/>
          <p:cNvSpPr/>
          <p:nvPr/>
        </p:nvSpPr>
        <p:spPr>
          <a:xfrm>
            <a:off x="3238805" y="2667305"/>
            <a:ext cx="38405" cy="11430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3" name="Text 37"/>
          <p:cNvSpPr txBox="1"/>
          <p:nvPr/>
        </p:nvSpPr>
        <p:spPr>
          <a:xfrm>
            <a:off x="3467405" y="2866644"/>
            <a:ext cx="92171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 RATE</a:t>
            </a:r>
            <a:endParaRPr lang="en-US" sz="900" dirty="0"/>
          </a:p>
        </p:txBody>
      </p:sp>
      <p:sp>
        <p:nvSpPr>
          <p:cNvPr id="44" name="Text 38"/>
          <p:cNvSpPr txBox="1"/>
          <p:nvPr/>
        </p:nvSpPr>
        <p:spPr>
          <a:xfrm>
            <a:off x="3467405" y="3081528"/>
            <a:ext cx="1228954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0.02%</a:t>
            </a:r>
            <a:endParaRPr lang="en-US" sz="2400" dirty="0"/>
          </a:p>
        </p:txBody>
      </p:sp>
      <p:sp>
        <p:nvSpPr>
          <p:cNvPr id="45" name="Shape 39"/>
          <p:cNvSpPr/>
          <p:nvPr/>
        </p:nvSpPr>
        <p:spPr>
          <a:xfrm>
            <a:off x="5070348" y="3215030"/>
            <a:ext cx="647395" cy="209398"/>
          </a:xfrm>
          <a:prstGeom prst="roundRect">
            <a:avLst>
              <a:gd name="adj" fmla="val 238189"/>
            </a:avLst>
          </a:prstGeom>
          <a:solidFill>
            <a:srgbClr val="F1F5F9"/>
          </a:solidFill>
          <a:ln/>
        </p:spPr>
      </p:sp>
      <p:pic>
        <p:nvPicPr>
          <p:cNvPr id="46" name="Image 4" descr="preencoded.png">    </p:cNvPr>
          <p:cNvPicPr>
            <a:picLocks noChangeAspect="1"/>
          </p:cNvPicPr>
          <p:nvPr/>
        </p:nvPicPr>
        <p:blipFill>
          <a:blip r:embed="rId5"/>
          <a:srcRect l="-2571" r="-2571" t="0" b="0"/>
          <a:stretch/>
        </p:blipFill>
        <p:spPr>
          <a:xfrm>
            <a:off x="5146243" y="3262579"/>
            <a:ext cx="105156" cy="114300"/>
          </a:xfrm>
          <a:prstGeom prst="rect">
            <a:avLst/>
          </a:prstGeom>
        </p:spPr>
      </p:pic>
      <p:sp>
        <p:nvSpPr>
          <p:cNvPr id="47" name="Text 40"/>
          <p:cNvSpPr txBox="1"/>
          <p:nvPr/>
        </p:nvSpPr>
        <p:spPr>
          <a:xfrm>
            <a:off x="5288890" y="3233318"/>
            <a:ext cx="4389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</a:t>
            </a:r>
            <a:endParaRPr lang="en-US" sz="900" dirty="0"/>
          </a:p>
        </p:txBody>
      </p:sp>
      <p:sp>
        <p:nvSpPr>
          <p:cNvPr id="48" name="Text 41"/>
          <p:cNvSpPr txBox="1"/>
          <p:nvPr/>
        </p:nvSpPr>
        <p:spPr>
          <a:xfrm>
            <a:off x="3467405" y="3471977"/>
            <a:ext cx="888797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Threshold: &lt; 1%</a:t>
            </a:r>
            <a:endParaRPr lang="en-US" sz="800" dirty="0"/>
          </a:p>
        </p:txBody>
      </p:sp>
      <p:sp>
        <p:nvSpPr>
          <p:cNvPr id="49" name="Shape 42"/>
          <p:cNvSpPr/>
          <p:nvPr/>
        </p:nvSpPr>
        <p:spPr>
          <a:xfrm>
            <a:off x="6096305" y="2667305"/>
            <a:ext cx="2667305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sp>
        <p:nvSpPr>
          <p:cNvPr id="50" name="Shape 43"/>
          <p:cNvSpPr/>
          <p:nvPr/>
        </p:nvSpPr>
        <p:spPr>
          <a:xfrm>
            <a:off x="6096305" y="2667305"/>
            <a:ext cx="38405" cy="11430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51" name="Text 44"/>
          <p:cNvSpPr txBox="1"/>
          <p:nvPr/>
        </p:nvSpPr>
        <p:spPr>
          <a:xfrm>
            <a:off x="6324905" y="2866644"/>
            <a:ext cx="163677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 VOL (24H)</a:t>
            </a:r>
            <a:endParaRPr lang="en-US" sz="900" dirty="0"/>
          </a:p>
        </p:txBody>
      </p:sp>
      <p:sp>
        <p:nvSpPr>
          <p:cNvPr id="52" name="Text 45"/>
          <p:cNvSpPr txBox="1"/>
          <p:nvPr/>
        </p:nvSpPr>
        <p:spPr>
          <a:xfrm>
            <a:off x="6324905" y="3081528"/>
            <a:ext cx="1019556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2.4M</a:t>
            </a:r>
            <a:endParaRPr lang="en-US" sz="2400" dirty="0"/>
          </a:p>
        </p:txBody>
      </p:sp>
      <p:sp>
        <p:nvSpPr>
          <p:cNvPr id="53" name="Shape 46"/>
          <p:cNvSpPr/>
          <p:nvPr/>
        </p:nvSpPr>
        <p:spPr>
          <a:xfrm>
            <a:off x="8034833" y="3215030"/>
            <a:ext cx="543154" cy="209398"/>
          </a:xfrm>
          <a:prstGeom prst="roundRect">
            <a:avLst>
              <a:gd name="adj" fmla="val 238189"/>
            </a:avLst>
          </a:prstGeom>
          <a:solidFill>
            <a:srgbClr val="DCFCE7"/>
          </a:solidFill>
          <a:ln/>
        </p:spPr>
      </p:sp>
      <p:pic>
        <p:nvPicPr>
          <p:cNvPr id="54" name="Image 5" descr="preencoded.png">    </p:cNvPr>
          <p:cNvPicPr>
            <a:picLocks noChangeAspect="1"/>
          </p:cNvPicPr>
          <p:nvPr/>
        </p:nvPicPr>
        <p:blipFill>
          <a:blip r:embed="rId6"/>
          <a:srcRect l="-133" r="-133" t="0" b="0"/>
          <a:stretch/>
        </p:blipFill>
        <p:spPr>
          <a:xfrm>
            <a:off x="8110728" y="3262579"/>
            <a:ext cx="85954" cy="114300"/>
          </a:xfrm>
          <a:prstGeom prst="rect">
            <a:avLst/>
          </a:prstGeom>
        </p:spPr>
      </p:pic>
      <p:sp>
        <p:nvSpPr>
          <p:cNvPr id="55" name="Text 47"/>
          <p:cNvSpPr txBox="1"/>
          <p:nvPr/>
        </p:nvSpPr>
        <p:spPr>
          <a:xfrm>
            <a:off x="8234172" y="3233318"/>
            <a:ext cx="352958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665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+5%</a:t>
            </a:r>
            <a:endParaRPr lang="en-US" sz="900" dirty="0"/>
          </a:p>
        </p:txBody>
      </p:sp>
      <p:sp>
        <p:nvSpPr>
          <p:cNvPr id="56" name="Text 48"/>
          <p:cNvSpPr txBox="1"/>
          <p:nvPr/>
        </p:nvSpPr>
        <p:spPr>
          <a:xfrm>
            <a:off x="6324905" y="3471977"/>
            <a:ext cx="73609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Capacity: 5M</a:t>
            </a:r>
            <a:endParaRPr lang="en-US" sz="800" dirty="0"/>
          </a:p>
        </p:txBody>
      </p:sp>
      <p:pic>
        <p:nvPicPr>
          <p:cNvPr id="57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81305" y="4086454"/>
            <a:ext cx="171907" cy="171907"/>
          </a:xfrm>
          <a:prstGeom prst="rect">
            <a:avLst/>
          </a:prstGeom>
        </p:spPr>
      </p:pic>
      <p:sp>
        <p:nvSpPr>
          <p:cNvPr id="58" name="Text 49"/>
          <p:cNvSpPr txBox="1"/>
          <p:nvPr/>
        </p:nvSpPr>
        <p:spPr>
          <a:xfrm>
            <a:off x="629107" y="4038905"/>
            <a:ext cx="26819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&amp; Trends</a:t>
            </a:r>
            <a:endParaRPr lang="en-US" sz="1300" dirty="0"/>
          </a:p>
        </p:txBody>
      </p:sp>
      <p:sp>
        <p:nvSpPr>
          <p:cNvPr id="59" name="Shape 50"/>
          <p:cNvSpPr/>
          <p:nvPr/>
        </p:nvSpPr>
        <p:spPr>
          <a:xfrm>
            <a:off x="381305" y="4457700"/>
            <a:ext cx="2648102" cy="2095805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pic>
        <p:nvPicPr>
          <p:cNvPr id="60" name="Image 7" descr="preencoded.png">    </p:cNvPr>
          <p:cNvPicPr>
            <a:picLocks noChangeAspect="1"/>
          </p:cNvPicPr>
          <p:nvPr/>
        </p:nvPicPr>
        <p:blipFill>
          <a:blip r:embed="rId8"/>
          <a:srcRect l="-6" r="-6" t="0" b="0"/>
          <a:stretch/>
        </p:blipFill>
        <p:spPr>
          <a:xfrm>
            <a:off x="476402" y="4552798"/>
            <a:ext cx="2447849" cy="1904695"/>
          </a:xfrm>
          <a:prstGeom prst="rect">
            <a:avLst/>
          </a:prstGeom>
        </p:spPr>
      </p:pic>
      <p:sp>
        <p:nvSpPr>
          <p:cNvPr id="61" name="Shape 51"/>
          <p:cNvSpPr/>
          <p:nvPr/>
        </p:nvSpPr>
        <p:spPr>
          <a:xfrm>
            <a:off x="3251606" y="4457700"/>
            <a:ext cx="2648102" cy="2095805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pic>
        <p:nvPicPr>
          <p:cNvPr id="62" name="Image 8" descr="preencoded.png">    </p:cNvPr>
          <p:cNvPicPr>
            <a:picLocks noChangeAspect="1"/>
          </p:cNvPicPr>
          <p:nvPr/>
        </p:nvPicPr>
        <p:blipFill>
          <a:blip r:embed="rId9"/>
          <a:srcRect l="-6" r="-6" t="0" b="0"/>
          <a:stretch/>
        </p:blipFill>
        <p:spPr>
          <a:xfrm>
            <a:off x="3346704" y="4552798"/>
            <a:ext cx="2447849" cy="1904695"/>
          </a:xfrm>
          <a:prstGeom prst="rect">
            <a:avLst/>
          </a:prstGeom>
        </p:spPr>
      </p:pic>
      <p:sp>
        <p:nvSpPr>
          <p:cNvPr id="63" name="Shape 52"/>
          <p:cNvSpPr/>
          <p:nvPr/>
        </p:nvSpPr>
        <p:spPr>
          <a:xfrm>
            <a:off x="6120994" y="4457700"/>
            <a:ext cx="2648102" cy="2095805"/>
          </a:xfrm>
          <a:prstGeom prst="roundRect">
            <a:avLst>
              <a:gd name="adj" fmla="val 23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38100" dist="25400" dir="5400000">
              <a:srgbClr val="000000">
                <a:alpha val="5000"/>
              </a:srgbClr>
            </a:outerShdw>
          </a:effectLst>
        </p:spPr>
      </p:sp>
      <p:pic>
        <p:nvPicPr>
          <p:cNvPr id="64" name="Image 9" descr="preencoded.png">    </p:cNvPr>
          <p:cNvPicPr>
            <a:picLocks noChangeAspect="1"/>
          </p:cNvPicPr>
          <p:nvPr/>
        </p:nvPicPr>
        <p:blipFill>
          <a:blip r:embed="rId10"/>
          <a:srcRect l="-6" r="-6" t="0" b="0"/>
          <a:stretch/>
        </p:blipFill>
        <p:spPr>
          <a:xfrm>
            <a:off x="6217006" y="4552798"/>
            <a:ext cx="2447849" cy="1904695"/>
          </a:xfrm>
          <a:prstGeom prst="rect">
            <a:avLst/>
          </a:prstGeom>
        </p:spPr>
      </p:pic>
      <p:sp>
        <p:nvSpPr>
          <p:cNvPr id="65" name="Shape 53"/>
          <p:cNvSpPr/>
          <p:nvPr/>
        </p:nvSpPr>
        <p:spPr>
          <a:xfrm>
            <a:off x="9144000" y="0"/>
            <a:ext cx="3047695" cy="685800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66" name="Shape 54"/>
          <p:cNvSpPr/>
          <p:nvPr/>
        </p:nvSpPr>
        <p:spPr>
          <a:xfrm>
            <a:off x="9144000" y="0"/>
            <a:ext cx="9144" cy="6858000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67" name="Text 55"/>
          <p:cNvSpPr txBox="1"/>
          <p:nvPr/>
        </p:nvSpPr>
        <p:spPr>
          <a:xfrm>
            <a:off x="9439351" y="400507"/>
            <a:ext cx="2134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Observability Signals</a:t>
            </a:r>
            <a:endParaRPr lang="en-US" sz="1500" dirty="0"/>
          </a:p>
        </p:txBody>
      </p:sp>
      <p:sp>
        <p:nvSpPr>
          <p:cNvPr id="68" name="Text 56"/>
          <p:cNvSpPr txBox="1"/>
          <p:nvPr/>
        </p:nvSpPr>
        <p:spPr>
          <a:xfrm>
            <a:off x="9439351" y="694944"/>
            <a:ext cx="9482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Sources</a:t>
            </a:r>
            <a:endParaRPr lang="en-US" sz="1000" dirty="0"/>
          </a:p>
        </p:txBody>
      </p:sp>
      <p:sp>
        <p:nvSpPr>
          <p:cNvPr id="69" name="Shape 57"/>
          <p:cNvSpPr/>
          <p:nvPr/>
        </p:nvSpPr>
        <p:spPr>
          <a:xfrm>
            <a:off x="9439351" y="1848917"/>
            <a:ext cx="2467051" cy="9144"/>
          </a:xfrm>
          <a:prstGeom prst="rect">
            <a:avLst/>
          </a:prstGeom>
          <a:solidFill>
            <a:srgbClr val="334155"/>
          </a:solidFill>
          <a:ln/>
        </p:spPr>
      </p:sp>
      <p:sp>
        <p:nvSpPr>
          <p:cNvPr id="70" name="Shape 58"/>
          <p:cNvSpPr/>
          <p:nvPr/>
        </p:nvSpPr>
        <p:spPr>
          <a:xfrm>
            <a:off x="9439351" y="1324051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1E293B"/>
          </a:solidFill>
          <a:ln/>
        </p:spPr>
      </p:sp>
      <p:pic>
        <p:nvPicPr>
          <p:cNvPr id="71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9553651" y="1438351"/>
            <a:ext cx="152705" cy="152705"/>
          </a:xfrm>
          <a:prstGeom prst="rect">
            <a:avLst/>
          </a:prstGeom>
        </p:spPr>
      </p:pic>
      <p:sp>
        <p:nvSpPr>
          <p:cNvPr id="72" name="Text 59"/>
          <p:cNvSpPr txBox="1"/>
          <p:nvPr/>
        </p:nvSpPr>
        <p:spPr>
          <a:xfrm>
            <a:off x="9963302" y="1352398"/>
            <a:ext cx="13962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Serving Logs</a:t>
            </a:r>
            <a:endParaRPr lang="en-US" sz="1000" dirty="0"/>
          </a:p>
        </p:txBody>
      </p:sp>
      <p:sp>
        <p:nvSpPr>
          <p:cNvPr id="73" name="Text 60"/>
          <p:cNvSpPr txBox="1"/>
          <p:nvPr/>
        </p:nvSpPr>
        <p:spPr>
          <a:xfrm>
            <a:off x="9963302" y="1543507"/>
            <a:ext cx="132405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Payloads &amp; Latency</a:t>
            </a:r>
            <a:endParaRPr lang="en-US" sz="900" dirty="0"/>
          </a:p>
        </p:txBody>
      </p:sp>
      <p:sp>
        <p:nvSpPr>
          <p:cNvPr id="74" name="Shape 61"/>
          <p:cNvSpPr/>
          <p:nvPr/>
        </p:nvSpPr>
        <p:spPr>
          <a:xfrm>
            <a:off x="9439351" y="2601468"/>
            <a:ext cx="2467051" cy="9144"/>
          </a:xfrm>
          <a:prstGeom prst="rect">
            <a:avLst/>
          </a:prstGeom>
          <a:solidFill>
            <a:srgbClr val="334155"/>
          </a:solidFill>
          <a:ln/>
        </p:spPr>
      </p:sp>
      <p:sp>
        <p:nvSpPr>
          <p:cNvPr id="75" name="Shape 62"/>
          <p:cNvSpPr/>
          <p:nvPr/>
        </p:nvSpPr>
        <p:spPr>
          <a:xfrm>
            <a:off x="9439351" y="2076602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1E293B"/>
          </a:solidFill>
          <a:ln/>
        </p:spPr>
      </p:sp>
      <p:pic>
        <p:nvPicPr>
          <p:cNvPr id="76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9553651" y="2190902"/>
            <a:ext cx="152705" cy="152705"/>
          </a:xfrm>
          <a:prstGeom prst="rect">
            <a:avLst/>
          </a:prstGeom>
        </p:spPr>
      </p:pic>
      <p:sp>
        <p:nvSpPr>
          <p:cNvPr id="77" name="Text 63"/>
          <p:cNvSpPr txBox="1"/>
          <p:nvPr/>
        </p:nvSpPr>
        <p:spPr>
          <a:xfrm>
            <a:off x="9963302" y="2104949"/>
            <a:ext cx="10625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</a:t>
            </a:r>
            <a:endParaRPr lang="en-US" sz="1000" dirty="0"/>
          </a:p>
        </p:txBody>
      </p:sp>
      <p:sp>
        <p:nvSpPr>
          <p:cNvPr id="78" name="Text 64"/>
          <p:cNvSpPr txBox="1"/>
          <p:nvPr/>
        </p:nvSpPr>
        <p:spPr>
          <a:xfrm>
            <a:off x="9963302" y="2295144"/>
            <a:ext cx="146761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system.billing.usage</a:t>
            </a:r>
            <a:endParaRPr lang="en-US" sz="900" dirty="0"/>
          </a:p>
        </p:txBody>
      </p:sp>
      <p:sp>
        <p:nvSpPr>
          <p:cNvPr id="79" name="Shape 65"/>
          <p:cNvSpPr/>
          <p:nvPr/>
        </p:nvSpPr>
        <p:spPr>
          <a:xfrm>
            <a:off x="9439351" y="2829154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1E293B"/>
          </a:solidFill>
          <a:ln/>
        </p:spPr>
      </p:sp>
      <p:pic>
        <p:nvPicPr>
          <p:cNvPr id="80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9553651" y="2943454"/>
            <a:ext cx="152705" cy="152705"/>
          </a:xfrm>
          <a:prstGeom prst="rect">
            <a:avLst/>
          </a:prstGeom>
        </p:spPr>
      </p:pic>
      <p:sp>
        <p:nvSpPr>
          <p:cNvPr id="81" name="Text 66"/>
          <p:cNvSpPr txBox="1"/>
          <p:nvPr/>
        </p:nvSpPr>
        <p:spPr>
          <a:xfrm>
            <a:off x="9963302" y="2857500"/>
            <a:ext cx="15581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Lakehouse Monitoring</a:t>
            </a:r>
            <a:endParaRPr lang="en-US" sz="1000" dirty="0"/>
          </a:p>
        </p:txBody>
      </p:sp>
      <p:sp>
        <p:nvSpPr>
          <p:cNvPr id="82" name="Text 67"/>
          <p:cNvSpPr txBox="1"/>
          <p:nvPr/>
        </p:nvSpPr>
        <p:spPr>
          <a:xfrm>
            <a:off x="9963302" y="3047695"/>
            <a:ext cx="1666951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6B72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Profile Metrics &amp; Drift</a:t>
            </a:r>
            <a:endParaRPr lang="en-US" sz="900" dirty="0"/>
          </a:p>
        </p:txBody>
      </p:sp>
      <p:sp>
        <p:nvSpPr>
          <p:cNvPr id="83" name="Shape 68"/>
          <p:cNvSpPr/>
          <p:nvPr/>
        </p:nvSpPr>
        <p:spPr>
          <a:xfrm>
            <a:off x="9439351" y="4962449"/>
            <a:ext cx="2467051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4" name="Shape 69"/>
          <p:cNvSpPr/>
          <p:nvPr/>
        </p:nvSpPr>
        <p:spPr>
          <a:xfrm>
            <a:off x="9439351" y="5201107"/>
            <a:ext cx="2467051" cy="1276502"/>
          </a:xfrm>
          <a:prstGeom prst="roundRect">
            <a:avLst>
              <a:gd name="adj" fmla="val 2138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85" name="Text 70"/>
          <p:cNvSpPr txBox="1"/>
          <p:nvPr/>
        </p:nvSpPr>
        <p:spPr>
          <a:xfrm>
            <a:off x="9601200" y="5362956"/>
            <a:ext cx="13816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ACTIONS</a:t>
            </a:r>
            <a:endParaRPr lang="en-US" sz="900" dirty="0"/>
          </a:p>
        </p:txBody>
      </p:sp>
      <p:pic>
        <p:nvPicPr>
          <p:cNvPr id="86" name="Image 13" descr="preencoded.png">    </p:cNvPr>
          <p:cNvPicPr>
            <a:picLocks noChangeAspect="1"/>
          </p:cNvPicPr>
          <p:nvPr/>
        </p:nvPicPr>
        <p:blipFill>
          <a:blip r:embed="rId14"/>
          <a:srcRect l="-837" r="-837" t="0" b="0"/>
          <a:stretch/>
        </p:blipFill>
        <p:spPr>
          <a:xfrm>
            <a:off x="9601200" y="5619902"/>
            <a:ext cx="152705" cy="133502"/>
          </a:xfrm>
          <a:prstGeom prst="rect">
            <a:avLst/>
          </a:prstGeom>
        </p:spPr>
      </p:pic>
      <p:sp>
        <p:nvSpPr>
          <p:cNvPr id="87" name="Text 71"/>
          <p:cNvSpPr txBox="1"/>
          <p:nvPr/>
        </p:nvSpPr>
        <p:spPr>
          <a:xfrm>
            <a:off x="9829800" y="5591556"/>
            <a:ext cx="10341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 Retrain</a:t>
            </a:r>
            <a:endParaRPr lang="en-US" sz="1000" dirty="0"/>
          </a:p>
        </p:txBody>
      </p:sp>
      <p:pic>
        <p:nvPicPr>
          <p:cNvPr id="88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9601200" y="5886907"/>
            <a:ext cx="133502" cy="133502"/>
          </a:xfrm>
          <a:prstGeom prst="rect">
            <a:avLst/>
          </a:prstGeom>
        </p:spPr>
      </p:pic>
      <p:sp>
        <p:nvSpPr>
          <p:cNvPr id="89" name="Text 72"/>
          <p:cNvSpPr txBox="1"/>
          <p:nvPr/>
        </p:nvSpPr>
        <p:spPr>
          <a:xfrm>
            <a:off x="9810598" y="5857646"/>
            <a:ext cx="11292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Rollback Canary</a:t>
            </a:r>
            <a:endParaRPr lang="en-US" sz="1000" dirty="0"/>
          </a:p>
        </p:txBody>
      </p:sp>
      <p:pic>
        <p:nvPicPr>
          <p:cNvPr id="90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-1100" b="-1100"/>
          <a:stretch/>
        </p:blipFill>
        <p:spPr>
          <a:xfrm>
            <a:off x="9601200" y="6152998"/>
            <a:ext cx="114300" cy="133502"/>
          </a:xfrm>
          <a:prstGeom prst="rect">
            <a:avLst/>
          </a:prstGeom>
        </p:spPr>
      </p:pic>
      <p:sp>
        <p:nvSpPr>
          <p:cNvPr id="91" name="Text 73"/>
          <p:cNvSpPr txBox="1"/>
          <p:nvPr/>
        </p:nvSpPr>
        <p:spPr>
          <a:xfrm>
            <a:off x="9791395" y="6124651"/>
            <a:ext cx="11100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D1D5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PagerDuty Alert</a:t>
            </a:r>
            <a:endParaRPr lang="en-US" sz="1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4F6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1390802"/>
            <a:ext cx="12191695" cy="9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571500" y="418795"/>
            <a:ext cx="68580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1E293B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Explainability for Business &amp; Regulatory</a:t>
            </a:r>
            <a:endParaRPr lang="en-US" sz="27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990295"/>
            <a:ext cx="52203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Interpretable AI techniques and compliance artifacts for the Lakehouse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71500" y="1781251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1500" y="1781251"/>
            <a:ext cx="57607" cy="11521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9" name="Shape 7"/>
          <p:cNvSpPr/>
          <p:nvPr/>
        </p:nvSpPr>
        <p:spPr>
          <a:xfrm>
            <a:off x="857707" y="2009851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61949" y="2115007"/>
            <a:ext cx="171907" cy="171907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390802" y="2038198"/>
            <a:ext cx="17867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SHAP &amp; Attributions</a:t>
            </a:r>
            <a:endParaRPr lang="en-US" sz="1300" dirty="0"/>
          </a:p>
        </p:txBody>
      </p:sp>
      <p:sp>
        <p:nvSpPr>
          <p:cNvPr id="12" name="Text 9"/>
          <p:cNvSpPr txBox="1"/>
          <p:nvPr/>
        </p:nvSpPr>
        <p:spPr>
          <a:xfrm>
            <a:off x="1390802" y="2324405"/>
            <a:ext cx="4301338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Decompose predictions into feature contributions (Global &amp; Local). Use for detailed "why" analysis on individual outcomes.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571500" y="3161995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571500" y="3161995"/>
            <a:ext cx="57607" cy="11521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5" name="Shape 12"/>
          <p:cNvSpPr/>
          <p:nvPr/>
        </p:nvSpPr>
        <p:spPr>
          <a:xfrm>
            <a:off x="857707" y="3390595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61949" y="3495751"/>
            <a:ext cx="171907" cy="171907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1390802" y="3419856"/>
            <a:ext cx="21195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PDP / ICE &amp; Permutation</a:t>
            </a:r>
            <a:endParaRPr lang="en-US" sz="1300" dirty="0"/>
          </a:p>
        </p:txBody>
      </p:sp>
      <p:sp>
        <p:nvSpPr>
          <p:cNvPr id="18" name="Text 14"/>
          <p:cNvSpPr txBox="1"/>
          <p:nvPr/>
        </p:nvSpPr>
        <p:spPr>
          <a:xfrm>
            <a:off x="1390802" y="3705149"/>
            <a:ext cx="4301338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marginal effects and feature importance ranking. Best for understanding macro-level model dependencies and trends.</a:t>
            </a:r>
            <a:endParaRPr lang="en-US" sz="1000" dirty="0"/>
          </a:p>
        </p:txBody>
      </p:sp>
      <p:sp>
        <p:nvSpPr>
          <p:cNvPr id="19" name="Shape 15"/>
          <p:cNvSpPr/>
          <p:nvPr/>
        </p:nvSpPr>
        <p:spPr>
          <a:xfrm>
            <a:off x="571500" y="4543654"/>
            <a:ext cx="5524805" cy="1152144"/>
          </a:xfrm>
          <a:prstGeom prst="roundRect">
            <a:avLst>
              <a:gd name="adj" fmla="val 52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571500" y="4543654"/>
            <a:ext cx="57607" cy="115214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1" name="Shape 17"/>
          <p:cNvSpPr/>
          <p:nvPr/>
        </p:nvSpPr>
        <p:spPr>
          <a:xfrm>
            <a:off x="857707" y="4772254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EFF6FF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rcRect l="-760" r="-760" t="0" b="0"/>
          <a:stretch/>
        </p:blipFill>
        <p:spPr>
          <a:xfrm>
            <a:off x="972007" y="4876495"/>
            <a:ext cx="152705" cy="171907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1390802" y="4800600"/>
            <a:ext cx="14721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Counterfactuals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1390802" y="5086807"/>
            <a:ext cx="4234586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"what-if" scenarios (e.g., "If income was $5k higher..."). Critical for actionable insights and recourse logic.</a:t>
            </a:r>
            <a:endParaRPr lang="en-US" sz="1000" dirty="0"/>
          </a:p>
        </p:txBody>
      </p:sp>
      <p:sp>
        <p:nvSpPr>
          <p:cNvPr id="25" name="Shape 20"/>
          <p:cNvSpPr/>
          <p:nvPr/>
        </p:nvSpPr>
        <p:spPr>
          <a:xfrm>
            <a:off x="6572707" y="1781251"/>
            <a:ext cx="5048402" cy="5009998"/>
          </a:xfrm>
          <a:prstGeom prst="roundRect">
            <a:avLst>
              <a:gd name="adj" fmla="val 416"/>
            </a:avLst>
          </a:prstGeom>
          <a:solidFill>
            <a:srgbClr val="F0F9FF"/>
          </a:solidFill>
          <a:ln w="12700">
            <a:solidFill>
              <a:srgbClr val="E0F2FE"/>
            </a:solidFill>
            <a:prstDash val="solid"/>
          </a:ln>
        </p:spPr>
      </p:sp>
      <p:sp>
        <p:nvSpPr>
          <p:cNvPr id="26" name="Shape 21"/>
          <p:cNvSpPr/>
          <p:nvPr/>
        </p:nvSpPr>
        <p:spPr>
          <a:xfrm>
            <a:off x="6867144" y="2542946"/>
            <a:ext cx="4457700" cy="19202"/>
          </a:xfrm>
          <a:prstGeom prst="rect">
            <a:avLst/>
          </a:prstGeom>
          <a:solidFill>
            <a:srgbClr val="BAE6FD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rcRect l="-461" r="-461" t="0" b="0"/>
          <a:stretch/>
        </p:blipFill>
        <p:spPr>
          <a:xfrm>
            <a:off x="6867144" y="2128723"/>
            <a:ext cx="237744" cy="209398"/>
          </a:xfrm>
          <a:prstGeom prst="rect">
            <a:avLst/>
          </a:prstGeom>
        </p:spPr>
      </p:pic>
      <p:sp>
        <p:nvSpPr>
          <p:cNvPr id="28" name="Text 22"/>
          <p:cNvSpPr txBox="1"/>
          <p:nvPr/>
        </p:nvSpPr>
        <p:spPr>
          <a:xfrm>
            <a:off x="7220102" y="2076602"/>
            <a:ext cx="2224735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0C4A6E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Regulatory Artifacts</a:t>
            </a:r>
            <a:endParaRPr lang="en-US" sz="1600" dirty="0"/>
          </a:p>
        </p:txBody>
      </p:sp>
      <p:sp>
        <p:nvSpPr>
          <p:cNvPr id="29" name="Shape 23"/>
          <p:cNvSpPr/>
          <p:nvPr/>
        </p:nvSpPr>
        <p:spPr>
          <a:xfrm>
            <a:off x="6867144" y="2790749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rcRect l="-33034" r="-33034" t="0" b="0"/>
          <a:stretch/>
        </p:blipFill>
        <p:spPr>
          <a:xfrm>
            <a:off x="7029907" y="2945282"/>
            <a:ext cx="190195" cy="152705"/>
          </a:xfrm>
          <a:prstGeom prst="rect">
            <a:avLst/>
          </a:prstGeom>
        </p:spPr>
      </p:pic>
      <p:sp>
        <p:nvSpPr>
          <p:cNvPr id="31" name="Text 24"/>
          <p:cNvSpPr txBox="1"/>
          <p:nvPr/>
        </p:nvSpPr>
        <p:spPr>
          <a:xfrm>
            <a:off x="7334402" y="2924251"/>
            <a:ext cx="1917497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Cards &amp; Datasheets</a:t>
            </a:r>
            <a:endParaRPr lang="en-US" sz="1100" dirty="0"/>
          </a:p>
        </p:txBody>
      </p:sp>
      <p:sp>
        <p:nvSpPr>
          <p:cNvPr id="32" name="Shape 25"/>
          <p:cNvSpPr/>
          <p:nvPr/>
        </p:nvSpPr>
        <p:spPr>
          <a:xfrm>
            <a:off x="6867144" y="3405226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rcRect l="-12275" r="-12275" t="0" b="0"/>
          <a:stretch/>
        </p:blipFill>
        <p:spPr>
          <a:xfrm>
            <a:off x="7029907" y="3559759"/>
            <a:ext cx="190195" cy="152705"/>
          </a:xfrm>
          <a:prstGeom prst="rect">
            <a:avLst/>
          </a:prstGeom>
        </p:spPr>
      </p:pic>
      <p:sp>
        <p:nvSpPr>
          <p:cNvPr id="34" name="Text 26"/>
          <p:cNvSpPr txBox="1"/>
          <p:nvPr/>
        </p:nvSpPr>
        <p:spPr>
          <a:xfrm>
            <a:off x="7334402" y="3538728"/>
            <a:ext cx="162214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Driver Summaries</a:t>
            </a:r>
            <a:endParaRPr lang="en-US" sz="1100" dirty="0"/>
          </a:p>
        </p:txBody>
      </p:sp>
      <p:sp>
        <p:nvSpPr>
          <p:cNvPr id="35" name="Shape 27"/>
          <p:cNvSpPr/>
          <p:nvPr/>
        </p:nvSpPr>
        <p:spPr>
          <a:xfrm>
            <a:off x="6867144" y="4019702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-180" b="-180"/>
          <a:stretch/>
        </p:blipFill>
        <p:spPr>
          <a:xfrm>
            <a:off x="7029907" y="4174236"/>
            <a:ext cx="190195" cy="152705"/>
          </a:xfrm>
          <a:prstGeom prst="rect">
            <a:avLst/>
          </a:prstGeom>
        </p:spPr>
      </p:pic>
      <p:sp>
        <p:nvSpPr>
          <p:cNvPr id="37" name="Text 28"/>
          <p:cNvSpPr txBox="1"/>
          <p:nvPr/>
        </p:nvSpPr>
        <p:spPr>
          <a:xfrm>
            <a:off x="7334402" y="4153205"/>
            <a:ext cx="2174443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Stability &amp; Fairness Snapshots</a:t>
            </a:r>
            <a:endParaRPr lang="en-US" sz="1100" dirty="0"/>
          </a:p>
        </p:txBody>
      </p:sp>
      <p:sp>
        <p:nvSpPr>
          <p:cNvPr id="38" name="Shape 29"/>
          <p:cNvSpPr/>
          <p:nvPr/>
        </p:nvSpPr>
        <p:spPr>
          <a:xfrm>
            <a:off x="6867144" y="4634179"/>
            <a:ext cx="4457700" cy="466344"/>
          </a:xfrm>
          <a:prstGeom prst="roundRect">
            <a:avLst>
              <a:gd name="adj" fmla="val 24010"/>
            </a:avLst>
          </a:prstGeom>
          <a:solidFill>
            <a:srgbClr val="FFFFFF"/>
          </a:solidFill>
          <a:ln w="12700">
            <a:solidFill>
              <a:srgbClr val="E0F2FE"/>
            </a:solidFill>
            <a:prstDash val="solid"/>
          </a:ln>
        </p:spPr>
      </p:sp>
      <p:pic>
        <p:nvPicPr>
          <p:cNvPr id="39" name="Image 7" descr="preencoded.png">    </p:cNvPr>
          <p:cNvPicPr>
            <a:picLocks noChangeAspect="1"/>
          </p:cNvPicPr>
          <p:nvPr/>
        </p:nvPicPr>
        <p:blipFill>
          <a:blip r:embed="rId8"/>
          <a:srcRect l="-12275" r="-12275" t="0" b="0"/>
          <a:stretch/>
        </p:blipFill>
        <p:spPr>
          <a:xfrm>
            <a:off x="7029907" y="4788713"/>
            <a:ext cx="190195" cy="152705"/>
          </a:xfrm>
          <a:prstGeom prst="rect">
            <a:avLst/>
          </a:prstGeom>
        </p:spPr>
      </p:pic>
      <p:sp>
        <p:nvSpPr>
          <p:cNvPr id="40" name="Text 30"/>
          <p:cNvSpPr txBox="1"/>
          <p:nvPr/>
        </p:nvSpPr>
        <p:spPr>
          <a:xfrm>
            <a:off x="7334402" y="4767682"/>
            <a:ext cx="269839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Approval Workflow &amp; Evidence Export</a:t>
            </a:r>
            <a:endParaRPr lang="en-US" sz="1100" dirty="0"/>
          </a:p>
        </p:txBody>
      </p:sp>
      <p:sp>
        <p:nvSpPr>
          <p:cNvPr id="41" name="Shape 31"/>
          <p:cNvSpPr/>
          <p:nvPr/>
        </p:nvSpPr>
        <p:spPr>
          <a:xfrm>
            <a:off x="6867144" y="5095951"/>
            <a:ext cx="4457700" cy="1399946"/>
          </a:xfrm>
          <a:prstGeom prst="roundRect">
            <a:avLst>
              <a:gd name="adj" fmla="val 3555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2" name="Text 32"/>
          <p:cNvSpPr txBox="1"/>
          <p:nvPr/>
        </p:nvSpPr>
        <p:spPr>
          <a:xfrm>
            <a:off x="7067398" y="5315407"/>
            <a:ext cx="18534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OUTPUTS</a:t>
            </a:r>
            <a:endParaRPr lang="en-US" sz="1000" dirty="0"/>
          </a:p>
        </p:txBody>
      </p:sp>
      <p:sp>
        <p:nvSpPr>
          <p:cNvPr id="43" name="Shape 33"/>
          <p:cNvSpPr/>
          <p:nvPr/>
        </p:nvSpPr>
        <p:spPr>
          <a:xfrm>
            <a:off x="7067398" y="5609844"/>
            <a:ext cx="886054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4" name="Text 34"/>
          <p:cNvSpPr txBox="1"/>
          <p:nvPr/>
        </p:nvSpPr>
        <p:spPr>
          <a:xfrm>
            <a:off x="7191756" y="5686654"/>
            <a:ext cx="7242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Card</a:t>
            </a:r>
            <a:endParaRPr lang="en-US" sz="900" dirty="0"/>
          </a:p>
        </p:txBody>
      </p:sp>
      <p:sp>
        <p:nvSpPr>
          <p:cNvPr id="45" name="Shape 35"/>
          <p:cNvSpPr/>
          <p:nvPr/>
        </p:nvSpPr>
        <p:spPr>
          <a:xfrm>
            <a:off x="8022946" y="5609844"/>
            <a:ext cx="1114654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6" name="Text 36"/>
          <p:cNvSpPr txBox="1"/>
          <p:nvPr/>
        </p:nvSpPr>
        <p:spPr>
          <a:xfrm>
            <a:off x="8147304" y="5686654"/>
            <a:ext cx="9528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Fairness Report</a:t>
            </a:r>
            <a:endParaRPr lang="en-US" sz="900" dirty="0"/>
          </a:p>
        </p:txBody>
      </p:sp>
      <p:sp>
        <p:nvSpPr>
          <p:cNvPr id="47" name="Shape 37"/>
          <p:cNvSpPr/>
          <p:nvPr/>
        </p:nvSpPr>
        <p:spPr>
          <a:xfrm>
            <a:off x="9205265" y="5609844"/>
            <a:ext cx="771754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48" name="Text 38"/>
          <p:cNvSpPr txBox="1"/>
          <p:nvPr/>
        </p:nvSpPr>
        <p:spPr>
          <a:xfrm>
            <a:off x="9328709" y="5686654"/>
            <a:ext cx="6099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Log</a:t>
            </a:r>
            <a:endParaRPr lang="en-US" sz="900" dirty="0"/>
          </a:p>
        </p:txBody>
      </p:sp>
      <p:sp>
        <p:nvSpPr>
          <p:cNvPr id="49" name="Shape 39"/>
          <p:cNvSpPr/>
          <p:nvPr/>
        </p:nvSpPr>
        <p:spPr>
          <a:xfrm>
            <a:off x="7067398" y="5991149"/>
            <a:ext cx="1086307" cy="304495"/>
          </a:xfrm>
          <a:prstGeom prst="roundRect">
            <a:avLst>
              <a:gd name="adj" fmla="val 187688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50" name="Text 40"/>
          <p:cNvSpPr txBox="1"/>
          <p:nvPr/>
        </p:nvSpPr>
        <p:spPr>
          <a:xfrm>
            <a:off x="7191756" y="6067044"/>
            <a:ext cx="9244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Approval Chain</a:t>
            </a:r>
            <a:endParaRPr lang="en-US" sz="900" dirty="0"/>
          </a:p>
        </p:txBody>
      </p:sp>
      <p:sp>
        <p:nvSpPr>
          <p:cNvPr id="51" name="Shape 41"/>
          <p:cNvSpPr/>
          <p:nvPr/>
        </p:nvSpPr>
        <p:spPr>
          <a:xfrm>
            <a:off x="0" y="7172554"/>
            <a:ext cx="12191695" cy="18105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2" name="Shape 42"/>
          <p:cNvSpPr/>
          <p:nvPr/>
        </p:nvSpPr>
        <p:spPr>
          <a:xfrm>
            <a:off x="0" y="7172554"/>
            <a:ext cx="12191695" cy="9144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53" name="Text 43"/>
          <p:cNvSpPr txBox="1"/>
          <p:nvPr/>
        </p:nvSpPr>
        <p:spPr>
          <a:xfrm>
            <a:off x="571500" y="7191756"/>
            <a:ext cx="2857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6 — MLflow Governance for Data &amp; Models</a:t>
            </a:r>
            <a:endParaRPr lang="en-US" sz="900" dirty="0"/>
          </a:p>
        </p:txBody>
      </p:sp>
      <p:sp>
        <p:nvSpPr>
          <p:cNvPr id="54" name="Text 44"/>
          <p:cNvSpPr txBox="1"/>
          <p:nvPr/>
        </p:nvSpPr>
        <p:spPr>
          <a:xfrm>
            <a:off x="10229393" y="7191756"/>
            <a:ext cx="14859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&amp; Proprietary</a:t>
            </a:r>
            <a:endParaRPr lang="en-US" sz="9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52705" cy="6858000"/>
          </a:xfrm>
          <a:prstGeom prst="rect">
            <a:avLst/>
          </a:prstGeom>
          <a:solidFill>
            <a:srgbClr val="0056B3"/>
          </a:solidFill>
          <a:ln/>
        </p:spPr>
      </p:sp>
      <p:sp>
        <p:nvSpPr>
          <p:cNvPr id="5" name="Shape 3"/>
          <p:cNvSpPr/>
          <p:nvPr/>
        </p:nvSpPr>
        <p:spPr>
          <a:xfrm>
            <a:off x="6476695" y="3047695"/>
            <a:ext cx="5715000" cy="3810305"/>
          </a:xfrm>
          <a:prstGeom prst="rect">
            <a:avLst/>
          </a:prstGeom>
          <a:solidFill>
            <a:srgbClr val="E9ECEF"/>
          </a:solidFill>
          <a:ln/>
        </p:spPr>
      </p:sp>
      <p:sp>
        <p:nvSpPr>
          <p:cNvPr id="6" name="Shape 4"/>
          <p:cNvSpPr/>
          <p:nvPr/>
        </p:nvSpPr>
        <p:spPr>
          <a:xfrm>
            <a:off x="8382305" y="4953305"/>
            <a:ext cx="3810305" cy="1904695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52805" y="3258007"/>
            <a:ext cx="228600" cy="228600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52805" y="3696919"/>
            <a:ext cx="228600" cy="228600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52805" y="4134917"/>
            <a:ext cx="228600" cy="2286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52805" y="5106010"/>
            <a:ext cx="7619695" cy="9144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52805" y="5368442"/>
            <a:ext cx="152705" cy="152705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652674" y="5368442"/>
            <a:ext cx="152705" cy="152705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410151" y="5368442"/>
            <a:ext cx="152705" cy="152705"/>
          </a:xfrm>
          <a:prstGeom prst="rect">
            <a:avLst/>
          </a:prstGeom>
        </p:spPr>
      </p:pic>
      <p:sp>
        <p:nvSpPr>
          <p:cNvPr id="14" name="Text 6"/>
          <p:cNvSpPr txBox="1"/>
          <p:nvPr/>
        </p:nvSpPr>
        <p:spPr>
          <a:xfrm>
            <a:off x="1447495" y="1332281"/>
            <a:ext cx="23390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1-HOUR WORKSHOP MODULE</a:t>
            </a:r>
            <a:endParaRPr lang="en-US" sz="1000" dirty="0"/>
          </a:p>
        </p:txBody>
      </p:sp>
      <p:sp>
        <p:nvSpPr>
          <p:cNvPr id="15" name="Text 7"/>
          <p:cNvSpPr txBox="1"/>
          <p:nvPr/>
        </p:nvSpPr>
        <p:spPr>
          <a:xfrm>
            <a:off x="952805" y="1675181"/>
            <a:ext cx="9611258" cy="130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200" dirty="0">
                <a:solidFill>
                  <a:srgbClr val="212529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Module 7 — Retail/CPG QE Solutioning Case Study (Workshop)</a:t>
            </a:r>
            <a:endParaRPr lang="en-US" sz="4200" dirty="0"/>
          </a:p>
        </p:txBody>
      </p:sp>
      <p:sp>
        <p:nvSpPr>
          <p:cNvPr id="16" name="Text 8"/>
          <p:cNvSpPr txBox="1"/>
          <p:nvPr/>
        </p:nvSpPr>
        <p:spPr>
          <a:xfrm>
            <a:off x="1295705" y="3248863"/>
            <a:ext cx="20391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Hour | Group Activity</a:t>
            </a:r>
            <a:endParaRPr lang="en-US" sz="1500" dirty="0"/>
          </a:p>
        </p:txBody>
      </p:sp>
      <p:sp>
        <p:nvSpPr>
          <p:cNvPr id="17" name="Text 9"/>
          <p:cNvSpPr txBox="1"/>
          <p:nvPr/>
        </p:nvSpPr>
        <p:spPr>
          <a:xfrm>
            <a:off x="1295705" y="3686861"/>
            <a:ext cx="3972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Master &amp; Inventory Quality Validation</a:t>
            </a:r>
            <a:endParaRPr lang="en-US" sz="1500" dirty="0"/>
          </a:p>
        </p:txBody>
      </p:sp>
      <p:sp>
        <p:nvSpPr>
          <p:cNvPr id="18" name="Text 10"/>
          <p:cNvSpPr txBox="1"/>
          <p:nvPr/>
        </p:nvSpPr>
        <p:spPr>
          <a:xfrm>
            <a:off x="1295705" y="4124858"/>
            <a:ext cx="4153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Outcomes: Faster insights, reduced escalations</a:t>
            </a:r>
            <a:endParaRPr lang="en-US" sz="1500" dirty="0"/>
          </a:p>
        </p:txBody>
      </p:sp>
      <p:sp>
        <p:nvSpPr>
          <p:cNvPr id="19" name="Text 11"/>
          <p:cNvSpPr txBox="1"/>
          <p:nvPr/>
        </p:nvSpPr>
        <p:spPr>
          <a:xfrm>
            <a:off x="1181405" y="5363870"/>
            <a:ext cx="11960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Ajay</a:t>
            </a:r>
            <a:endParaRPr lang="en-US" sz="1000" dirty="0"/>
          </a:p>
        </p:txBody>
      </p:sp>
      <p:sp>
        <p:nvSpPr>
          <p:cNvPr id="20" name="Text 12"/>
          <p:cNvSpPr txBox="1"/>
          <p:nvPr/>
        </p:nvSpPr>
        <p:spPr>
          <a:xfrm>
            <a:off x="2881274" y="5363870"/>
            <a:ext cx="125272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January 2026</a:t>
            </a:r>
            <a:endParaRPr lang="en-US" sz="1000" dirty="0"/>
          </a:p>
        </p:txBody>
      </p:sp>
      <p:sp>
        <p:nvSpPr>
          <p:cNvPr id="21" name="Text 13"/>
          <p:cNvSpPr txBox="1"/>
          <p:nvPr/>
        </p:nvSpPr>
        <p:spPr>
          <a:xfrm>
            <a:off x="4638751" y="5363870"/>
            <a:ext cx="167243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Enterprise Quality Practice</a:t>
            </a:r>
            <a:endParaRPr lang="en-US" sz="1000" dirty="0"/>
          </a:p>
        </p:txBody>
      </p:sp>
      <p:sp>
        <p:nvSpPr>
          <p:cNvPr id="22" name="Text 14"/>
          <p:cNvSpPr txBox="1"/>
          <p:nvPr/>
        </p:nvSpPr>
        <p:spPr>
          <a:xfrm>
            <a:off x="10497312" y="418795"/>
            <a:ext cx="12957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800" b="1" dirty="0">
                <a:solidFill>
                  <a:srgbClr val="343A4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GENSPARK</a:t>
            </a:r>
            <a:endParaRPr lang="en-US" sz="18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918972"/>
            <a:ext cx="609905" cy="3840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47960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25400">
            <a:solidFill>
              <a:srgbClr val="2563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57046" y="4938674"/>
            <a:ext cx="171907" cy="17190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2514600" y="4947818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" name="Shape 8"/>
          <p:cNvSpPr/>
          <p:nvPr/>
        </p:nvSpPr>
        <p:spPr>
          <a:xfrm>
            <a:off x="2905049" y="47960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ECFDF5"/>
          </a:solidFill>
          <a:ln w="25400">
            <a:solidFill>
              <a:srgbClr val="059669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-760" r="-760" t="0" b="0"/>
          <a:stretch/>
        </p:blipFill>
        <p:spPr>
          <a:xfrm>
            <a:off x="3057754" y="4938674"/>
            <a:ext cx="152705" cy="171907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505249" y="4947818"/>
            <a:ext cx="9144" cy="91440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4" name="Shape 10"/>
          <p:cNvSpPr/>
          <p:nvPr/>
        </p:nvSpPr>
        <p:spPr>
          <a:xfrm>
            <a:off x="4895698" y="47960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9FAFB"/>
          </a:solidFill>
          <a:ln w="25400">
            <a:solidFill>
              <a:srgbClr val="4B5563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038344" y="4938674"/>
            <a:ext cx="171907" cy="171907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1676095" y="852221"/>
            <a:ext cx="20528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07 | WORKSHOP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914400" y="1347826"/>
            <a:ext cx="5610758" cy="1400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Workshop — Case Brief</a:t>
            </a:r>
            <a:endParaRPr lang="en-US" sz="4500" dirty="0"/>
          </a:p>
        </p:txBody>
      </p:sp>
      <p:sp>
        <p:nvSpPr>
          <p:cNvPr id="18" name="Text 13"/>
          <p:cNvSpPr txBox="1"/>
          <p:nvPr/>
        </p:nvSpPr>
        <p:spPr>
          <a:xfrm>
            <a:off x="914400" y="3119018"/>
            <a:ext cx="5315407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robust validations, defining SLOs, and mapping business outcomes for Retail/CPG data products in a hands-on session.</a:t>
            </a:r>
            <a:endParaRPr lang="en-US" sz="1800" dirty="0"/>
          </a:p>
        </p:txBody>
      </p:sp>
      <p:sp>
        <p:nvSpPr>
          <p:cNvPr id="19" name="Text 14"/>
          <p:cNvSpPr txBox="1"/>
          <p:nvPr/>
        </p:nvSpPr>
        <p:spPr>
          <a:xfrm>
            <a:off x="914400" y="5367528"/>
            <a:ext cx="4956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1</a:t>
            </a:r>
            <a:endParaRPr lang="en-US" sz="900" dirty="0"/>
          </a:p>
        </p:txBody>
      </p:sp>
      <p:sp>
        <p:nvSpPr>
          <p:cNvPr id="20" name="Text 15"/>
          <p:cNvSpPr txBox="1"/>
          <p:nvPr/>
        </p:nvSpPr>
        <p:spPr>
          <a:xfrm>
            <a:off x="914400" y="5586070"/>
            <a:ext cx="7196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</a:t>
            </a:r>
            <a:endParaRPr lang="en-US" sz="1300" dirty="0"/>
          </a:p>
        </p:txBody>
      </p:sp>
      <p:sp>
        <p:nvSpPr>
          <p:cNvPr id="21" name="Text 16"/>
          <p:cNvSpPr txBox="1"/>
          <p:nvPr/>
        </p:nvSpPr>
        <p:spPr>
          <a:xfrm>
            <a:off x="914400" y="5862218"/>
            <a:ext cx="11146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Validations &amp; Logic</a:t>
            </a:r>
            <a:endParaRPr lang="en-US" sz="900" dirty="0"/>
          </a:p>
        </p:txBody>
      </p:sp>
      <p:sp>
        <p:nvSpPr>
          <p:cNvPr id="22" name="Text 17"/>
          <p:cNvSpPr txBox="1"/>
          <p:nvPr/>
        </p:nvSpPr>
        <p:spPr>
          <a:xfrm>
            <a:off x="2905049" y="5367528"/>
            <a:ext cx="5148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2</a:t>
            </a:r>
            <a:endParaRPr lang="en-US" sz="900" dirty="0"/>
          </a:p>
        </p:txBody>
      </p:sp>
      <p:sp>
        <p:nvSpPr>
          <p:cNvPr id="23" name="Text 18"/>
          <p:cNvSpPr txBox="1"/>
          <p:nvPr/>
        </p:nvSpPr>
        <p:spPr>
          <a:xfrm>
            <a:off x="2905049" y="5586070"/>
            <a:ext cx="6812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</a:t>
            </a:r>
            <a:endParaRPr lang="en-US" sz="1300" dirty="0"/>
          </a:p>
        </p:txBody>
      </p:sp>
      <p:sp>
        <p:nvSpPr>
          <p:cNvPr id="24" name="Text 19"/>
          <p:cNvSpPr txBox="1"/>
          <p:nvPr/>
        </p:nvSpPr>
        <p:spPr>
          <a:xfrm>
            <a:off x="2905049" y="5862218"/>
            <a:ext cx="11146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SLOs &amp; Thresholds</a:t>
            </a:r>
            <a:endParaRPr lang="en-US" sz="900" dirty="0"/>
          </a:p>
        </p:txBody>
      </p:sp>
      <p:sp>
        <p:nvSpPr>
          <p:cNvPr id="25" name="Text 20"/>
          <p:cNvSpPr txBox="1"/>
          <p:nvPr/>
        </p:nvSpPr>
        <p:spPr>
          <a:xfrm>
            <a:off x="4895698" y="5367528"/>
            <a:ext cx="5239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3</a:t>
            </a:r>
            <a:endParaRPr lang="en-US" sz="900" dirty="0"/>
          </a:p>
        </p:txBody>
      </p:sp>
      <p:sp>
        <p:nvSpPr>
          <p:cNvPr id="26" name="Text 21"/>
          <p:cNvSpPr txBox="1"/>
          <p:nvPr/>
        </p:nvSpPr>
        <p:spPr>
          <a:xfrm>
            <a:off x="4895698" y="5586070"/>
            <a:ext cx="5001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</a:t>
            </a:r>
            <a:endParaRPr lang="en-US" sz="1300" dirty="0"/>
          </a:p>
        </p:txBody>
      </p:sp>
      <p:sp>
        <p:nvSpPr>
          <p:cNvPr id="27" name="Text 22"/>
          <p:cNvSpPr txBox="1"/>
          <p:nvPr/>
        </p:nvSpPr>
        <p:spPr>
          <a:xfrm>
            <a:off x="4895698" y="5862218"/>
            <a:ext cx="11622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Outcomes</a:t>
            </a:r>
            <a:endParaRPr lang="en-US" sz="9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5" b="-5"/>
          <a:stretch/>
        </p:blipFill>
        <p:spPr>
          <a:xfrm>
            <a:off x="8229600" y="1218895"/>
            <a:ext cx="3047695" cy="4000500"/>
          </a:xfrm>
          <a:prstGeom prst="rect">
            <a:avLst/>
          </a:prstGeom>
        </p:spPr>
      </p:pic>
      <p:sp>
        <p:nvSpPr>
          <p:cNvPr id="29" name="Text 23"/>
          <p:cNvSpPr txBox="1"/>
          <p:nvPr/>
        </p:nvSpPr>
        <p:spPr>
          <a:xfrm>
            <a:off x="9260129" y="5458054"/>
            <a:ext cx="10908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Workshop Flow</a:t>
            </a:r>
            <a:endParaRPr lang="en-US" sz="10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752551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" name="Shape 3"/>
          <p:cNvSpPr/>
          <p:nvPr/>
        </p:nvSpPr>
        <p:spPr>
          <a:xfrm>
            <a:off x="11354105" y="185623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E0E7FF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11429086" y="261518"/>
            <a:ext cx="352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M7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304495" y="1067105"/>
            <a:ext cx="4076395" cy="25146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304495" y="1067105"/>
            <a:ext cx="38405" cy="2514600"/>
          </a:xfrm>
          <a:prstGeom prst="rect">
            <a:avLst/>
          </a:prstGeom>
          <a:solidFill>
            <a:srgbClr val="005FCC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33095" y="1297534"/>
            <a:ext cx="171907" cy="171907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705002" y="1257300"/>
            <a:ext cx="164043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Cases &amp; Value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4533595" y="1067105"/>
            <a:ext cx="4076395" cy="25146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4533595" y="1067105"/>
            <a:ext cx="38405" cy="2514600"/>
          </a:xfrm>
          <a:prstGeom prst="rect">
            <a:avLst/>
          </a:prstGeom>
          <a:solidFill>
            <a:srgbClr val="6366F1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762195" y="1297534"/>
            <a:ext cx="171907" cy="171907"/>
          </a:xfrm>
          <a:prstGeom prst="rect">
            <a:avLst/>
          </a:prstGeom>
        </p:spPr>
      </p:pic>
      <p:sp>
        <p:nvSpPr>
          <p:cNvPr id="14" name="Text 10"/>
          <p:cNvSpPr txBox="1"/>
          <p:nvPr/>
        </p:nvSpPr>
        <p:spPr>
          <a:xfrm>
            <a:off x="4934102" y="1257300"/>
            <a:ext cx="1497787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Inputs &amp; Sources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4762195" y="1623060"/>
            <a:ext cx="714146" cy="209398"/>
          </a:xfrm>
          <a:prstGeom prst="roundRect">
            <a:avLst>
              <a:gd name="adj" fmla="val 79396"/>
            </a:avLst>
          </a:prstGeom>
          <a:solidFill>
            <a:srgbClr val="E0F2FE"/>
          </a:solidFill>
          <a:ln/>
        </p:spPr>
      </p:sp>
      <p:sp>
        <p:nvSpPr>
          <p:cNvPr id="16" name="Shape 12"/>
          <p:cNvSpPr/>
          <p:nvPr/>
        </p:nvSpPr>
        <p:spPr>
          <a:xfrm>
            <a:off x="5512003" y="1623060"/>
            <a:ext cx="866851" cy="209398"/>
          </a:xfrm>
          <a:prstGeom prst="roundRect">
            <a:avLst>
              <a:gd name="adj" fmla="val 79396"/>
            </a:avLst>
          </a:prstGeom>
          <a:solidFill>
            <a:srgbClr val="E0F2FE"/>
          </a:solidFill>
          <a:ln/>
        </p:spPr>
      </p:sp>
      <p:sp>
        <p:nvSpPr>
          <p:cNvPr id="17" name="Shape 13"/>
          <p:cNvSpPr/>
          <p:nvPr/>
        </p:nvSpPr>
        <p:spPr>
          <a:xfrm>
            <a:off x="6409944" y="1623060"/>
            <a:ext cx="809244" cy="209398"/>
          </a:xfrm>
          <a:prstGeom prst="roundRect">
            <a:avLst>
              <a:gd name="adj" fmla="val 79396"/>
            </a:avLst>
          </a:prstGeom>
          <a:solidFill>
            <a:srgbClr val="E0F2FE"/>
          </a:solidFill>
          <a:ln/>
        </p:spPr>
      </p:sp>
      <p:sp>
        <p:nvSpPr>
          <p:cNvPr id="18" name="Shape 14"/>
          <p:cNvSpPr/>
          <p:nvPr/>
        </p:nvSpPr>
        <p:spPr>
          <a:xfrm>
            <a:off x="304495" y="3730752"/>
            <a:ext cx="4076395" cy="2229307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19" name="Shape 15"/>
          <p:cNvSpPr/>
          <p:nvPr/>
        </p:nvSpPr>
        <p:spPr>
          <a:xfrm>
            <a:off x="304495" y="3730752"/>
            <a:ext cx="38405" cy="2229307"/>
          </a:xfrm>
          <a:prstGeom prst="rect">
            <a:avLst/>
          </a:prstGeom>
          <a:solidFill>
            <a:srgbClr val="8B5CF6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1310" b="-1310"/>
          <a:stretch/>
        </p:blipFill>
        <p:spPr>
          <a:xfrm>
            <a:off x="533095" y="3961181"/>
            <a:ext cx="209398" cy="171907"/>
          </a:xfrm>
          <a:prstGeom prst="rect">
            <a:avLst/>
          </a:prstGeom>
        </p:spPr>
      </p:pic>
      <p:sp>
        <p:nvSpPr>
          <p:cNvPr id="21" name="Text 16"/>
          <p:cNvSpPr txBox="1"/>
          <p:nvPr/>
        </p:nvSpPr>
        <p:spPr>
          <a:xfrm>
            <a:off x="743407" y="3920947"/>
            <a:ext cx="185989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 Logic</a:t>
            </a:r>
            <a:endParaRPr lang="en-US" sz="1300" dirty="0"/>
          </a:p>
        </p:txBody>
      </p:sp>
      <p:sp>
        <p:nvSpPr>
          <p:cNvPr id="22" name="Shape 17"/>
          <p:cNvSpPr/>
          <p:nvPr/>
        </p:nvSpPr>
        <p:spPr>
          <a:xfrm>
            <a:off x="4533595" y="3730752"/>
            <a:ext cx="4076395" cy="2229307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3" name="Shape 18"/>
          <p:cNvSpPr/>
          <p:nvPr/>
        </p:nvSpPr>
        <p:spPr>
          <a:xfrm>
            <a:off x="4533595" y="3730752"/>
            <a:ext cx="38405" cy="2229307"/>
          </a:xfrm>
          <a:prstGeom prst="rect">
            <a:avLst/>
          </a:prstGeom>
          <a:solidFill>
            <a:srgbClr val="EC4899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762195" y="3961181"/>
            <a:ext cx="171907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4934102" y="3920947"/>
            <a:ext cx="179313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Outputs &amp; Interfaces</a:t>
            </a:r>
            <a:endParaRPr lang="en-US" sz="1300" dirty="0"/>
          </a:p>
        </p:txBody>
      </p:sp>
      <p:sp>
        <p:nvSpPr>
          <p:cNvPr id="26" name="Shape 20"/>
          <p:cNvSpPr/>
          <p:nvPr/>
        </p:nvSpPr>
        <p:spPr>
          <a:xfrm>
            <a:off x="4762195" y="5244998"/>
            <a:ext cx="3657600" cy="466344"/>
          </a:xfrm>
          <a:prstGeom prst="roundRect">
            <a:avLst>
              <a:gd name="adj" fmla="val 16006"/>
            </a:avLst>
          </a:prstGeom>
          <a:solidFill>
            <a:srgbClr val="F3F4F6"/>
          </a:solidFill>
          <a:ln/>
        </p:spPr>
      </p:sp>
      <p:sp>
        <p:nvSpPr>
          <p:cNvPr id="27" name="Shape 21"/>
          <p:cNvSpPr/>
          <p:nvPr/>
        </p:nvSpPr>
        <p:spPr>
          <a:xfrm>
            <a:off x="304495" y="6105449"/>
            <a:ext cx="4076395" cy="2133295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8" name="Shape 22"/>
          <p:cNvSpPr/>
          <p:nvPr/>
        </p:nvSpPr>
        <p:spPr>
          <a:xfrm>
            <a:off x="304495" y="6105449"/>
            <a:ext cx="38405" cy="2133295"/>
          </a:xfrm>
          <a:prstGeom prst="rect">
            <a:avLst/>
          </a:prstGeom>
          <a:solidFill>
            <a:srgbClr val="F59E0B"/>
          </a:solidFill>
          <a:ln/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1310" b="-1310"/>
          <a:stretch/>
        </p:blipFill>
        <p:spPr>
          <a:xfrm>
            <a:off x="533095" y="6335878"/>
            <a:ext cx="209398" cy="171907"/>
          </a:xfrm>
          <a:prstGeom prst="rect">
            <a:avLst/>
          </a:prstGeom>
        </p:spPr>
      </p:pic>
      <p:sp>
        <p:nvSpPr>
          <p:cNvPr id="30" name="Text 23"/>
          <p:cNvSpPr txBox="1"/>
          <p:nvPr/>
        </p:nvSpPr>
        <p:spPr>
          <a:xfrm>
            <a:off x="743407" y="6295644"/>
            <a:ext cx="185989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Consumers &amp; Access</a:t>
            </a:r>
            <a:endParaRPr lang="en-US" sz="1300" dirty="0"/>
          </a:p>
        </p:txBody>
      </p:sp>
      <p:sp>
        <p:nvSpPr>
          <p:cNvPr id="31" name="Shape 24"/>
          <p:cNvSpPr/>
          <p:nvPr/>
        </p:nvSpPr>
        <p:spPr>
          <a:xfrm>
            <a:off x="4533595" y="6105449"/>
            <a:ext cx="4076395" cy="2133295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32" name="Shape 25"/>
          <p:cNvSpPr/>
          <p:nvPr/>
        </p:nvSpPr>
        <p:spPr>
          <a:xfrm>
            <a:off x="4533595" y="6105449"/>
            <a:ext cx="38405" cy="2133295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762195" y="6335878"/>
            <a:ext cx="171907" cy="171907"/>
          </a:xfrm>
          <a:prstGeom prst="rect">
            <a:avLst/>
          </a:prstGeom>
        </p:spPr>
      </p:pic>
      <p:sp>
        <p:nvSpPr>
          <p:cNvPr id="34" name="Text 26"/>
          <p:cNvSpPr txBox="1"/>
          <p:nvPr/>
        </p:nvSpPr>
        <p:spPr>
          <a:xfrm>
            <a:off x="4934102" y="6295644"/>
            <a:ext cx="194584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 &amp; Owners</a:t>
            </a:r>
            <a:endParaRPr lang="en-US" sz="1300" dirty="0"/>
          </a:p>
        </p:txBody>
      </p:sp>
      <p:sp>
        <p:nvSpPr>
          <p:cNvPr id="35" name="Shape 27"/>
          <p:cNvSpPr/>
          <p:nvPr/>
        </p:nvSpPr>
        <p:spPr>
          <a:xfrm>
            <a:off x="0" y="6476695"/>
            <a:ext cx="12191695" cy="38130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Shape 28"/>
          <p:cNvSpPr/>
          <p:nvPr/>
        </p:nvSpPr>
        <p:spPr>
          <a:xfrm>
            <a:off x="0" y="6476695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37" name="Shape 29"/>
          <p:cNvSpPr/>
          <p:nvPr/>
        </p:nvSpPr>
        <p:spPr>
          <a:xfrm>
            <a:off x="7487107" y="6633972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6366F1"/>
          </a:solidFill>
          <a:ln/>
        </p:spPr>
      </p:sp>
      <p:sp>
        <p:nvSpPr>
          <p:cNvPr id="38" name="Shape 30"/>
          <p:cNvSpPr/>
          <p:nvPr/>
        </p:nvSpPr>
        <p:spPr>
          <a:xfrm>
            <a:off x="7639812" y="6633972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D1D5DB"/>
          </a:solidFill>
          <a:ln/>
        </p:spPr>
      </p:sp>
      <p:sp>
        <p:nvSpPr>
          <p:cNvPr id="39" name="Shape 31"/>
          <p:cNvSpPr/>
          <p:nvPr/>
        </p:nvSpPr>
        <p:spPr>
          <a:xfrm>
            <a:off x="7791602" y="6633972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D1D5DB"/>
          </a:solidFill>
          <a:ln/>
        </p:spPr>
      </p:sp>
      <p:sp>
        <p:nvSpPr>
          <p:cNvPr id="40" name="Shape 32"/>
          <p:cNvSpPr/>
          <p:nvPr/>
        </p:nvSpPr>
        <p:spPr>
          <a:xfrm>
            <a:off x="7944307" y="6633972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D1D5DB"/>
          </a:solidFill>
          <a:ln/>
        </p:spPr>
      </p:sp>
      <p:sp>
        <p:nvSpPr>
          <p:cNvPr id="41" name="Text 33"/>
          <p:cNvSpPr txBox="1"/>
          <p:nvPr/>
        </p:nvSpPr>
        <p:spPr>
          <a:xfrm>
            <a:off x="457200" y="118872"/>
            <a:ext cx="39959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7 — RETAIL/CPG QE SOLUTIONING CASE STUDY</a:t>
            </a:r>
            <a:endParaRPr lang="en-US" sz="1000" dirty="0"/>
          </a:p>
        </p:txBody>
      </p:sp>
      <p:sp>
        <p:nvSpPr>
          <p:cNvPr id="42" name="Text 34"/>
          <p:cNvSpPr txBox="1"/>
          <p:nvPr/>
        </p:nvSpPr>
        <p:spPr>
          <a:xfrm>
            <a:off x="457200" y="347472"/>
            <a:ext cx="50200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 Canvas — Product Master &amp; Inventory</a:t>
            </a:r>
            <a:endParaRPr lang="en-US" sz="1800" dirty="0"/>
          </a:p>
        </p:txBody>
      </p:sp>
      <p:sp>
        <p:nvSpPr>
          <p:cNvPr id="43" name="Text 35"/>
          <p:cNvSpPr txBox="1"/>
          <p:nvPr/>
        </p:nvSpPr>
        <p:spPr>
          <a:xfrm>
            <a:off x="9629546" y="204826"/>
            <a:ext cx="16669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Template: canvas_one_pager</a:t>
            </a:r>
            <a:endParaRPr lang="en-US" sz="900" dirty="0"/>
          </a:p>
        </p:txBody>
      </p:sp>
      <p:sp>
        <p:nvSpPr>
          <p:cNvPr id="44" name="Text 36"/>
          <p:cNvSpPr txBox="1"/>
          <p:nvPr/>
        </p:nvSpPr>
        <p:spPr>
          <a:xfrm>
            <a:off x="10021824" y="366674"/>
            <a:ext cx="12819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Workshop Artifact</a:t>
            </a:r>
            <a:endParaRPr lang="en-US" sz="1000" dirty="0"/>
          </a:p>
        </p:txBody>
      </p:sp>
      <p:sp>
        <p:nvSpPr>
          <p:cNvPr id="45" name="Text 37"/>
          <p:cNvSpPr txBox="1"/>
          <p:nvPr/>
        </p:nvSpPr>
        <p:spPr>
          <a:xfrm>
            <a:off x="533095" y="1632204"/>
            <a:ext cx="3475634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Goal: Unified view of product attributes and near-real-time inventory availability.</a:t>
            </a:r>
            <a:endParaRPr lang="en-US" sz="1000" dirty="0"/>
          </a:p>
        </p:txBody>
      </p:sp>
      <p:sp>
        <p:nvSpPr>
          <p:cNvPr id="46" name="Text 38"/>
          <p:cNvSpPr txBox="1"/>
          <p:nvPr/>
        </p:nvSpPr>
        <p:spPr>
          <a:xfrm>
            <a:off x="533095" y="2093062"/>
            <a:ext cx="162763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OUTCOMES</a:t>
            </a:r>
            <a:endParaRPr lang="en-US" sz="1000" dirty="0"/>
          </a:p>
        </p:txBody>
      </p:sp>
      <p:sp>
        <p:nvSpPr>
          <p:cNvPr id="47" name="Text 39"/>
          <p:cNvSpPr txBox="1"/>
          <p:nvPr/>
        </p:nvSpPr>
        <p:spPr>
          <a:xfrm>
            <a:off x="685800" y="2341778"/>
            <a:ext cx="3503981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Fill-rate Uplift: Reduce OOS (Out of Stock) events by 8%.</a:t>
            </a:r>
            <a:endParaRPr lang="en-US" sz="1000" dirty="0"/>
          </a:p>
        </p:txBody>
      </p:sp>
      <p:sp>
        <p:nvSpPr>
          <p:cNvPr id="48" name="Text 40"/>
          <p:cNvSpPr txBox="1"/>
          <p:nvPr/>
        </p:nvSpPr>
        <p:spPr>
          <a:xfrm>
            <a:off x="685800" y="2783434"/>
            <a:ext cx="3227832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Reduction: Decrease returns due to bad description/data by 5%.</a:t>
            </a:r>
            <a:endParaRPr lang="en-US" sz="1000" dirty="0"/>
          </a:p>
        </p:txBody>
      </p:sp>
      <p:sp>
        <p:nvSpPr>
          <p:cNvPr id="49" name="Text 41"/>
          <p:cNvSpPr txBox="1"/>
          <p:nvPr/>
        </p:nvSpPr>
        <p:spPr>
          <a:xfrm>
            <a:off x="685800" y="3204972"/>
            <a:ext cx="329458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Velocity: Faster SKU onboarding (Days to Hours).</a:t>
            </a:r>
            <a:endParaRPr lang="en-US" sz="1000" dirty="0"/>
          </a:p>
        </p:txBody>
      </p:sp>
      <p:sp>
        <p:nvSpPr>
          <p:cNvPr id="50" name="Text 42"/>
          <p:cNvSpPr txBox="1"/>
          <p:nvPr/>
        </p:nvSpPr>
        <p:spPr>
          <a:xfrm>
            <a:off x="4839005" y="1651406"/>
            <a:ext cx="6483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369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ERP (SAP)</a:t>
            </a:r>
            <a:endParaRPr lang="en-US" sz="900" dirty="0"/>
          </a:p>
        </p:txBody>
      </p:sp>
      <p:sp>
        <p:nvSpPr>
          <p:cNvPr id="51" name="Text 43"/>
          <p:cNvSpPr txBox="1"/>
          <p:nvPr/>
        </p:nvSpPr>
        <p:spPr>
          <a:xfrm>
            <a:off x="5587898" y="1651406"/>
            <a:ext cx="8001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369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 (Oracle)</a:t>
            </a:r>
            <a:endParaRPr lang="en-US" sz="900" dirty="0"/>
          </a:p>
        </p:txBody>
      </p:sp>
      <p:sp>
        <p:nvSpPr>
          <p:cNvPr id="52" name="Text 44"/>
          <p:cNvSpPr txBox="1"/>
          <p:nvPr/>
        </p:nvSpPr>
        <p:spPr>
          <a:xfrm>
            <a:off x="6485839" y="1651406"/>
            <a:ext cx="7434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369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WMS Feeds</a:t>
            </a:r>
            <a:endParaRPr lang="en-US" sz="900" dirty="0"/>
          </a:p>
        </p:txBody>
      </p:sp>
      <p:sp>
        <p:nvSpPr>
          <p:cNvPr id="53" name="Text 45"/>
          <p:cNvSpPr txBox="1"/>
          <p:nvPr/>
        </p:nvSpPr>
        <p:spPr>
          <a:xfrm>
            <a:off x="4762195" y="1956816"/>
            <a:ext cx="12463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ELEMENTS</a:t>
            </a:r>
            <a:endParaRPr lang="en-US" sz="1000" dirty="0"/>
          </a:p>
        </p:txBody>
      </p:sp>
      <p:sp>
        <p:nvSpPr>
          <p:cNvPr id="54" name="Text 46"/>
          <p:cNvSpPr txBox="1"/>
          <p:nvPr/>
        </p:nvSpPr>
        <p:spPr>
          <a:xfrm>
            <a:off x="4914900" y="2205533"/>
            <a:ext cx="277977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SKU Master (UPC, dimensions, category)</a:t>
            </a:r>
            <a:endParaRPr lang="en-US" sz="1000" dirty="0"/>
          </a:p>
        </p:txBody>
      </p:sp>
      <p:sp>
        <p:nvSpPr>
          <p:cNvPr id="55" name="Text 47"/>
          <p:cNvSpPr txBox="1"/>
          <p:nvPr/>
        </p:nvSpPr>
        <p:spPr>
          <a:xfrm>
            <a:off x="4914900" y="2455164"/>
            <a:ext cx="242773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Store/Warehouse Stock Movements</a:t>
            </a:r>
            <a:endParaRPr lang="en-US" sz="1000" dirty="0"/>
          </a:p>
        </p:txBody>
      </p:sp>
      <p:sp>
        <p:nvSpPr>
          <p:cNvPr id="56" name="Text 48"/>
          <p:cNvSpPr txBox="1"/>
          <p:nvPr/>
        </p:nvSpPr>
        <p:spPr>
          <a:xfrm>
            <a:off x="4914900" y="2684678"/>
            <a:ext cx="198973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Sales Transactions</a:t>
            </a:r>
            <a:endParaRPr lang="en-US" sz="1000" dirty="0"/>
          </a:p>
        </p:txBody>
      </p:sp>
      <p:sp>
        <p:nvSpPr>
          <p:cNvPr id="57" name="Text 49"/>
          <p:cNvSpPr txBox="1"/>
          <p:nvPr/>
        </p:nvSpPr>
        <p:spPr>
          <a:xfrm>
            <a:off x="533095" y="4296766"/>
            <a:ext cx="3379622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Logic: Survivorship for Golden Record &amp; Stock Recon.</a:t>
            </a:r>
            <a:endParaRPr lang="en-US" sz="1000" dirty="0"/>
          </a:p>
        </p:txBody>
      </p:sp>
      <p:sp>
        <p:nvSpPr>
          <p:cNvPr id="58" name="Text 50"/>
          <p:cNvSpPr txBox="1"/>
          <p:nvPr/>
        </p:nvSpPr>
        <p:spPr>
          <a:xfrm>
            <a:off x="533095" y="4756709"/>
            <a:ext cx="14749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STEPS</a:t>
            </a:r>
            <a:endParaRPr lang="en-US" sz="1000" dirty="0"/>
          </a:p>
        </p:txBody>
      </p:sp>
      <p:sp>
        <p:nvSpPr>
          <p:cNvPr id="59" name="Text 51"/>
          <p:cNvSpPr txBox="1"/>
          <p:nvPr/>
        </p:nvSpPr>
        <p:spPr>
          <a:xfrm>
            <a:off x="685800" y="5005426"/>
            <a:ext cx="308427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Dedup: Merge duplicate SKUs across regions.</a:t>
            </a:r>
            <a:endParaRPr lang="en-US" sz="1000" dirty="0"/>
          </a:p>
        </p:txBody>
      </p:sp>
      <p:sp>
        <p:nvSpPr>
          <p:cNvPr id="60" name="Text 52"/>
          <p:cNvSpPr txBox="1"/>
          <p:nvPr/>
        </p:nvSpPr>
        <p:spPr>
          <a:xfrm>
            <a:off x="685800" y="5255057"/>
            <a:ext cx="34372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Standardize: Unit conversions (e.g., cases to units).</a:t>
            </a:r>
            <a:endParaRPr lang="en-US" sz="1000" dirty="0"/>
          </a:p>
        </p:txBody>
      </p:sp>
      <p:sp>
        <p:nvSpPr>
          <p:cNvPr id="61" name="Text 53"/>
          <p:cNvSpPr txBox="1"/>
          <p:nvPr/>
        </p:nvSpPr>
        <p:spPr>
          <a:xfrm>
            <a:off x="685800" y="5484571"/>
            <a:ext cx="323697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Reconciliation: WMS vs. POS stock adjustments.</a:t>
            </a:r>
            <a:endParaRPr lang="en-US" sz="1000" dirty="0"/>
          </a:p>
        </p:txBody>
      </p:sp>
      <p:sp>
        <p:nvSpPr>
          <p:cNvPr id="62" name="Text 54"/>
          <p:cNvSpPr txBox="1"/>
          <p:nvPr/>
        </p:nvSpPr>
        <p:spPr>
          <a:xfrm>
            <a:off x="4762195" y="4296766"/>
            <a:ext cx="2617927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Tables: `gold.product_master`, `gold.inv_snapshot`</a:t>
            </a:r>
            <a:endParaRPr lang="en-US" sz="1000" dirty="0"/>
          </a:p>
        </p:txBody>
      </p:sp>
      <p:sp>
        <p:nvSpPr>
          <p:cNvPr id="63" name="Text 55"/>
          <p:cNvSpPr txBox="1"/>
          <p:nvPr/>
        </p:nvSpPr>
        <p:spPr>
          <a:xfrm>
            <a:off x="4762195" y="4737506"/>
            <a:ext cx="292242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Interfaces: BI Dashboard &amp; Operational API.</a:t>
            </a:r>
            <a:endParaRPr lang="en-US" sz="1000" dirty="0"/>
          </a:p>
        </p:txBody>
      </p:sp>
      <p:sp>
        <p:nvSpPr>
          <p:cNvPr id="64" name="Text 56"/>
          <p:cNvSpPr txBox="1"/>
          <p:nvPr/>
        </p:nvSpPr>
        <p:spPr>
          <a:xfrm>
            <a:off x="4762195" y="5005426"/>
            <a:ext cx="11320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SCHEMA</a:t>
            </a:r>
            <a:endParaRPr lang="en-US" sz="1000" dirty="0"/>
          </a:p>
        </p:txBody>
      </p:sp>
      <p:sp>
        <p:nvSpPr>
          <p:cNvPr id="65" name="Text 57"/>
          <p:cNvSpPr txBox="1"/>
          <p:nvPr/>
        </p:nvSpPr>
        <p:spPr>
          <a:xfrm>
            <a:off x="4800600" y="5302606"/>
            <a:ext cx="2904134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sku_id, store_id, on_hand, available_to_promise, last_updated</a:t>
            </a:r>
            <a:endParaRPr lang="en-US" sz="1000" dirty="0"/>
          </a:p>
        </p:txBody>
      </p:sp>
      <p:sp>
        <p:nvSpPr>
          <p:cNvPr id="66" name="Text 58"/>
          <p:cNvSpPr txBox="1"/>
          <p:nvPr/>
        </p:nvSpPr>
        <p:spPr>
          <a:xfrm>
            <a:off x="533095" y="6671462"/>
            <a:ext cx="3141878" cy="36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Stakeholders: Supply Chain Ops, E-commerce, Merchandising.</a:t>
            </a:r>
            <a:endParaRPr lang="en-US" sz="1000" dirty="0"/>
          </a:p>
        </p:txBody>
      </p:sp>
      <p:sp>
        <p:nvSpPr>
          <p:cNvPr id="67" name="Text 59"/>
          <p:cNvSpPr txBox="1"/>
          <p:nvPr/>
        </p:nvSpPr>
        <p:spPr>
          <a:xfrm>
            <a:off x="533095" y="7131406"/>
            <a:ext cx="132222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POLICIES</a:t>
            </a:r>
            <a:endParaRPr lang="en-US" sz="1000" dirty="0"/>
          </a:p>
        </p:txBody>
      </p:sp>
      <p:sp>
        <p:nvSpPr>
          <p:cNvPr id="68" name="Text 60"/>
          <p:cNvSpPr txBox="1"/>
          <p:nvPr/>
        </p:nvSpPr>
        <p:spPr>
          <a:xfrm>
            <a:off x="685800" y="7381037"/>
            <a:ext cx="25895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Row-level security by Region/Store ID.</a:t>
            </a:r>
            <a:endParaRPr lang="en-US" sz="1000" dirty="0"/>
          </a:p>
        </p:txBody>
      </p:sp>
      <p:sp>
        <p:nvSpPr>
          <p:cNvPr id="69" name="Text 61"/>
          <p:cNvSpPr txBox="1"/>
          <p:nvPr/>
        </p:nvSpPr>
        <p:spPr>
          <a:xfrm>
            <a:off x="685800" y="7629754"/>
            <a:ext cx="326532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`merch_analyst`: Read access to Product Master.</a:t>
            </a:r>
            <a:endParaRPr lang="en-US" sz="1000" dirty="0"/>
          </a:p>
        </p:txBody>
      </p:sp>
      <p:sp>
        <p:nvSpPr>
          <p:cNvPr id="70" name="Text 62"/>
          <p:cNvSpPr txBox="1"/>
          <p:nvPr/>
        </p:nvSpPr>
        <p:spPr>
          <a:xfrm>
            <a:off x="685800" y="7860182"/>
            <a:ext cx="27322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`ecom_service`: API access to Inventory.</a:t>
            </a:r>
            <a:endParaRPr lang="en-US" sz="1000" dirty="0"/>
          </a:p>
        </p:txBody>
      </p:sp>
      <p:sp>
        <p:nvSpPr>
          <p:cNvPr id="71" name="Text 63"/>
          <p:cNvSpPr txBox="1"/>
          <p:nvPr/>
        </p:nvSpPr>
        <p:spPr>
          <a:xfrm>
            <a:off x="4762195" y="6661404"/>
            <a:ext cx="9912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Owner</a:t>
            </a:r>
            <a:endParaRPr lang="en-US" sz="900" dirty="0"/>
          </a:p>
        </p:txBody>
      </p:sp>
      <p:sp>
        <p:nvSpPr>
          <p:cNvPr id="72" name="Text 64"/>
          <p:cNvSpPr txBox="1"/>
          <p:nvPr/>
        </p:nvSpPr>
        <p:spPr>
          <a:xfrm>
            <a:off x="4762195" y="6824167"/>
            <a:ext cx="7104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Ops Lead</a:t>
            </a:r>
            <a:endParaRPr lang="en-US" sz="1000" dirty="0"/>
          </a:p>
        </p:txBody>
      </p:sp>
      <p:sp>
        <p:nvSpPr>
          <p:cNvPr id="73" name="Text 65"/>
          <p:cNvSpPr txBox="1"/>
          <p:nvPr/>
        </p:nvSpPr>
        <p:spPr>
          <a:xfrm>
            <a:off x="6629400" y="6661404"/>
            <a:ext cx="8193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Steward</a:t>
            </a:r>
            <a:endParaRPr lang="en-US" sz="900" dirty="0"/>
          </a:p>
        </p:txBody>
      </p:sp>
      <p:sp>
        <p:nvSpPr>
          <p:cNvPr id="74" name="Text 66"/>
          <p:cNvSpPr txBox="1"/>
          <p:nvPr/>
        </p:nvSpPr>
        <p:spPr>
          <a:xfrm>
            <a:off x="6629400" y="6824167"/>
            <a:ext cx="8247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MDM Team</a:t>
            </a:r>
            <a:endParaRPr lang="en-US" sz="1000" dirty="0"/>
          </a:p>
        </p:txBody>
      </p:sp>
      <p:sp>
        <p:nvSpPr>
          <p:cNvPr id="75" name="Text 67"/>
          <p:cNvSpPr txBox="1"/>
          <p:nvPr/>
        </p:nvSpPr>
        <p:spPr>
          <a:xfrm>
            <a:off x="4762195" y="7081114"/>
            <a:ext cx="6007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Criticality</a:t>
            </a:r>
            <a:endParaRPr lang="en-US" sz="900" dirty="0"/>
          </a:p>
        </p:txBody>
      </p:sp>
      <p:sp>
        <p:nvSpPr>
          <p:cNvPr id="76" name="Shape 68"/>
          <p:cNvSpPr/>
          <p:nvPr/>
        </p:nvSpPr>
        <p:spPr>
          <a:xfrm>
            <a:off x="4762195" y="7252106"/>
            <a:ext cx="800100" cy="161849"/>
          </a:xfrm>
          <a:prstGeom prst="roundRect">
            <a:avLst>
              <a:gd name="adj" fmla="val 132934"/>
            </a:avLst>
          </a:prstGeom>
          <a:solidFill>
            <a:srgbClr val="FEF2F2"/>
          </a:solidFill>
          <a:ln w="12700">
            <a:solidFill>
              <a:srgbClr val="FECACA"/>
            </a:solidFill>
            <a:prstDash val="solid"/>
          </a:ln>
        </p:spPr>
      </p:sp>
      <p:sp>
        <p:nvSpPr>
          <p:cNvPr id="77" name="Text 69"/>
          <p:cNvSpPr txBox="1"/>
          <p:nvPr/>
        </p:nvSpPr>
        <p:spPr>
          <a:xfrm>
            <a:off x="4809744" y="7262165"/>
            <a:ext cx="7909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TIER 1 (High)</a:t>
            </a:r>
            <a:endParaRPr lang="en-US" sz="900" dirty="0"/>
          </a:p>
        </p:txBody>
      </p:sp>
      <p:sp>
        <p:nvSpPr>
          <p:cNvPr id="78" name="Text 70"/>
          <p:cNvSpPr txBox="1"/>
          <p:nvPr/>
        </p:nvSpPr>
        <p:spPr>
          <a:xfrm>
            <a:off x="6629400" y="7081114"/>
            <a:ext cx="7525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Freq</a:t>
            </a:r>
            <a:endParaRPr lang="en-US" sz="900" dirty="0"/>
          </a:p>
        </p:txBody>
      </p:sp>
      <p:sp>
        <p:nvSpPr>
          <p:cNvPr id="79" name="Text 71"/>
          <p:cNvSpPr txBox="1"/>
          <p:nvPr/>
        </p:nvSpPr>
        <p:spPr>
          <a:xfrm>
            <a:off x="6629400" y="7242962"/>
            <a:ext cx="7479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Streaming</a:t>
            </a:r>
            <a:endParaRPr lang="en-US" sz="1000" dirty="0"/>
          </a:p>
        </p:txBody>
      </p:sp>
      <p:sp>
        <p:nvSpPr>
          <p:cNvPr id="80" name="Text 72"/>
          <p:cNvSpPr txBox="1"/>
          <p:nvPr/>
        </p:nvSpPr>
        <p:spPr>
          <a:xfrm>
            <a:off x="457200" y="6596482"/>
            <a:ext cx="35341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© 2026 Retail/CPG Quality Engineering Workshop. Confidential.</a:t>
            </a:r>
            <a:endParaRPr lang="en-US" sz="900" dirty="0"/>
          </a:p>
        </p:txBody>
      </p:sp>
      <p:sp>
        <p:nvSpPr>
          <p:cNvPr id="81" name="Text 73"/>
          <p:cNvSpPr txBox="1"/>
          <p:nvPr/>
        </p:nvSpPr>
        <p:spPr>
          <a:xfrm>
            <a:off x="11603736" y="6596482"/>
            <a:ext cx="2194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75</a:t>
            </a:r>
            <a:endParaRPr lang="en-US" sz="900" dirty="0"/>
          </a:p>
        </p:txBody>
      </p:sp>
      <p:sp>
        <p:nvSpPr>
          <p:cNvPr id="82" name="Shape 74"/>
          <p:cNvSpPr/>
          <p:nvPr/>
        </p:nvSpPr>
        <p:spPr>
          <a:xfrm>
            <a:off x="8839505" y="1067105"/>
            <a:ext cx="3047695" cy="5105095"/>
          </a:xfrm>
          <a:prstGeom prst="roundRect">
            <a:avLst>
              <a:gd name="adj" fmla="val 750"/>
            </a:avLst>
          </a:prstGeom>
          <a:solidFill>
            <a:srgbClr val="1E293B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3" name="Shape 75"/>
          <p:cNvSpPr/>
          <p:nvPr/>
        </p:nvSpPr>
        <p:spPr>
          <a:xfrm>
            <a:off x="11048695" y="685800"/>
            <a:ext cx="1218895" cy="1218895"/>
          </a:xfrm>
          <a:prstGeom prst="roundRect">
            <a:avLst>
              <a:gd name="adj" fmla="val 75019"/>
            </a:avLst>
          </a:prstGeom>
          <a:solidFill>
            <a:srgbClr val="6366F1">
              <a:alpha val="10000"/>
            </a:srgbClr>
          </a:solidFill>
          <a:ln/>
        </p:spPr>
      </p:sp>
      <p:pic>
        <p:nvPicPr>
          <p:cNvPr id="84" name="Image 6" descr="preencoded.png">    </p:cNvPr>
          <p:cNvPicPr>
            <a:picLocks noChangeAspect="1"/>
          </p:cNvPicPr>
          <p:nvPr/>
        </p:nvPicPr>
        <p:blipFill>
          <a:blip r:embed="rId7"/>
          <a:srcRect l="-760" r="-760" t="0" b="0"/>
          <a:stretch/>
        </p:blipFill>
        <p:spPr>
          <a:xfrm>
            <a:off x="9068105" y="1343254"/>
            <a:ext cx="152705" cy="171907"/>
          </a:xfrm>
          <a:prstGeom prst="rect">
            <a:avLst/>
          </a:prstGeom>
        </p:spPr>
      </p:pic>
      <p:sp>
        <p:nvSpPr>
          <p:cNvPr id="85" name="Text 76"/>
          <p:cNvSpPr txBox="1"/>
          <p:nvPr/>
        </p:nvSpPr>
        <p:spPr>
          <a:xfrm>
            <a:off x="9296705" y="1295705"/>
            <a:ext cx="1205179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SLOs</a:t>
            </a:r>
            <a:endParaRPr lang="en-US" sz="1300" dirty="0"/>
          </a:p>
        </p:txBody>
      </p:sp>
      <p:sp>
        <p:nvSpPr>
          <p:cNvPr id="86" name="Shape 77"/>
          <p:cNvSpPr/>
          <p:nvPr/>
        </p:nvSpPr>
        <p:spPr>
          <a:xfrm>
            <a:off x="9068105" y="1828800"/>
            <a:ext cx="25904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7" name="Text 78"/>
          <p:cNvSpPr txBox="1"/>
          <p:nvPr/>
        </p:nvSpPr>
        <p:spPr>
          <a:xfrm>
            <a:off x="9068105" y="1600200"/>
            <a:ext cx="18480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Agreed Service Level Objectives</a:t>
            </a:r>
            <a:endParaRPr lang="en-US" sz="900" dirty="0"/>
          </a:p>
        </p:txBody>
      </p:sp>
      <p:sp>
        <p:nvSpPr>
          <p:cNvPr id="88" name="Shape 79"/>
          <p:cNvSpPr/>
          <p:nvPr/>
        </p:nvSpPr>
        <p:spPr>
          <a:xfrm>
            <a:off x="9068105" y="2066544"/>
            <a:ext cx="2553005" cy="942746"/>
          </a:xfrm>
          <a:prstGeom prst="roundRect">
            <a:avLst>
              <a:gd name="adj" fmla="val 5878"/>
            </a:avLst>
          </a:prstGeom>
          <a:solidFill>
            <a:srgbClr val="FFFFFF">
              <a:alpha val="10000"/>
            </a:srgbClr>
          </a:solidFill>
          <a:ln/>
        </p:spPr>
      </p:sp>
      <p:sp>
        <p:nvSpPr>
          <p:cNvPr id="89" name="Shape 80"/>
          <p:cNvSpPr/>
          <p:nvPr/>
        </p:nvSpPr>
        <p:spPr>
          <a:xfrm>
            <a:off x="9068105" y="2066544"/>
            <a:ext cx="28346" cy="942746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90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9210751" y="2206447"/>
            <a:ext cx="133502" cy="133502"/>
          </a:xfrm>
          <a:prstGeom prst="rect">
            <a:avLst/>
          </a:prstGeom>
        </p:spPr>
      </p:pic>
      <p:sp>
        <p:nvSpPr>
          <p:cNvPr id="91" name="Text 81"/>
          <p:cNvSpPr txBox="1"/>
          <p:nvPr/>
        </p:nvSpPr>
        <p:spPr>
          <a:xfrm>
            <a:off x="9381744" y="2200046"/>
            <a:ext cx="91714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FRESHNESS</a:t>
            </a:r>
            <a:endParaRPr lang="en-US" sz="1000" dirty="0"/>
          </a:p>
        </p:txBody>
      </p:sp>
      <p:sp>
        <p:nvSpPr>
          <p:cNvPr id="92" name="Text 82"/>
          <p:cNvSpPr txBox="1"/>
          <p:nvPr/>
        </p:nvSpPr>
        <p:spPr>
          <a:xfrm>
            <a:off x="9210751" y="2442362"/>
            <a:ext cx="1047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≤ 30 Mins</a:t>
            </a:r>
            <a:endParaRPr lang="en-US" sz="1500" dirty="0"/>
          </a:p>
        </p:txBody>
      </p:sp>
      <p:sp>
        <p:nvSpPr>
          <p:cNvPr id="93" name="Text 83"/>
          <p:cNvSpPr txBox="1"/>
          <p:nvPr/>
        </p:nvSpPr>
        <p:spPr>
          <a:xfrm>
            <a:off x="9210751" y="2737714"/>
            <a:ext cx="16770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A7F3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POS scan to Dashboard</a:t>
            </a:r>
            <a:endParaRPr lang="en-US" sz="900" dirty="0"/>
          </a:p>
        </p:txBody>
      </p:sp>
      <p:sp>
        <p:nvSpPr>
          <p:cNvPr id="94" name="Shape 84"/>
          <p:cNvSpPr/>
          <p:nvPr/>
        </p:nvSpPr>
        <p:spPr>
          <a:xfrm>
            <a:off x="9068105" y="3156509"/>
            <a:ext cx="2553005" cy="942746"/>
          </a:xfrm>
          <a:prstGeom prst="roundRect">
            <a:avLst>
              <a:gd name="adj" fmla="val 5878"/>
            </a:avLst>
          </a:prstGeom>
          <a:solidFill>
            <a:srgbClr val="FFFFFF">
              <a:alpha val="10000"/>
            </a:srgbClr>
          </a:solidFill>
          <a:ln/>
        </p:spPr>
      </p:sp>
      <p:sp>
        <p:nvSpPr>
          <p:cNvPr id="95" name="Shape 85"/>
          <p:cNvSpPr/>
          <p:nvPr/>
        </p:nvSpPr>
        <p:spPr>
          <a:xfrm>
            <a:off x="9068105" y="3156509"/>
            <a:ext cx="28346" cy="942746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96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9210751" y="3296412"/>
            <a:ext cx="133502" cy="133502"/>
          </a:xfrm>
          <a:prstGeom prst="rect">
            <a:avLst/>
          </a:prstGeom>
        </p:spPr>
      </p:pic>
      <p:sp>
        <p:nvSpPr>
          <p:cNvPr id="97" name="Text 86"/>
          <p:cNvSpPr txBox="1"/>
          <p:nvPr/>
        </p:nvSpPr>
        <p:spPr>
          <a:xfrm>
            <a:off x="9381744" y="3290011"/>
            <a:ext cx="123078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COMPLETENESS</a:t>
            </a:r>
            <a:endParaRPr lang="en-US" sz="1000" dirty="0"/>
          </a:p>
        </p:txBody>
      </p:sp>
      <p:sp>
        <p:nvSpPr>
          <p:cNvPr id="98" name="Text 87"/>
          <p:cNvSpPr txBox="1"/>
          <p:nvPr/>
        </p:nvSpPr>
        <p:spPr>
          <a:xfrm>
            <a:off x="9210751" y="3532327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≥ 99.5%</a:t>
            </a:r>
            <a:endParaRPr lang="en-US" sz="1500" dirty="0"/>
          </a:p>
        </p:txBody>
      </p:sp>
      <p:sp>
        <p:nvSpPr>
          <p:cNvPr id="99" name="Text 88"/>
          <p:cNvSpPr txBox="1"/>
          <p:nvPr/>
        </p:nvSpPr>
        <p:spPr>
          <a:xfrm>
            <a:off x="9210751" y="3827678"/>
            <a:ext cx="16861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Required attributes populated</a:t>
            </a:r>
            <a:endParaRPr lang="en-US" sz="900" dirty="0"/>
          </a:p>
        </p:txBody>
      </p:sp>
      <p:sp>
        <p:nvSpPr>
          <p:cNvPr id="100" name="Shape 89"/>
          <p:cNvSpPr/>
          <p:nvPr/>
        </p:nvSpPr>
        <p:spPr>
          <a:xfrm>
            <a:off x="9068105" y="4246474"/>
            <a:ext cx="2553005" cy="942746"/>
          </a:xfrm>
          <a:prstGeom prst="roundRect">
            <a:avLst>
              <a:gd name="adj" fmla="val 5878"/>
            </a:avLst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01" name="Shape 90"/>
          <p:cNvSpPr/>
          <p:nvPr/>
        </p:nvSpPr>
        <p:spPr>
          <a:xfrm>
            <a:off x="9068105" y="4246474"/>
            <a:ext cx="28346" cy="942746"/>
          </a:xfrm>
          <a:prstGeom prst="rect">
            <a:avLst/>
          </a:prstGeom>
          <a:solidFill>
            <a:srgbClr val="F59E0B"/>
          </a:solidFill>
          <a:ln/>
        </p:spPr>
      </p:sp>
      <p:pic>
        <p:nvPicPr>
          <p:cNvPr id="102" name="Image 9" descr="preencoded.png">    </p:cNvPr>
          <p:cNvPicPr>
            <a:picLocks noChangeAspect="1"/>
          </p:cNvPicPr>
          <p:nvPr/>
        </p:nvPicPr>
        <p:blipFill>
          <a:blip r:embed="rId10"/>
          <a:srcRect l="-1507" r="-1507" t="0" b="0"/>
          <a:stretch/>
        </p:blipFill>
        <p:spPr>
          <a:xfrm>
            <a:off x="9210751" y="4386377"/>
            <a:ext cx="171907" cy="133502"/>
          </a:xfrm>
          <a:prstGeom prst="rect">
            <a:avLst/>
          </a:prstGeom>
        </p:spPr>
      </p:pic>
      <p:sp>
        <p:nvSpPr>
          <p:cNvPr id="103" name="Text 91"/>
          <p:cNvSpPr txBox="1"/>
          <p:nvPr/>
        </p:nvSpPr>
        <p:spPr>
          <a:xfrm>
            <a:off x="9420149" y="4379976"/>
            <a:ext cx="87873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000" dirty="0"/>
          </a:p>
        </p:txBody>
      </p:sp>
      <p:sp>
        <p:nvSpPr>
          <p:cNvPr id="104" name="Text 92"/>
          <p:cNvSpPr txBox="1"/>
          <p:nvPr/>
        </p:nvSpPr>
        <p:spPr>
          <a:xfrm>
            <a:off x="9210751" y="4621378"/>
            <a:ext cx="8193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± 0.5%</a:t>
            </a:r>
            <a:endParaRPr lang="en-US" sz="1500" dirty="0"/>
          </a:p>
        </p:txBody>
      </p:sp>
      <p:sp>
        <p:nvSpPr>
          <p:cNvPr id="105" name="Text 93"/>
          <p:cNvSpPr txBox="1"/>
          <p:nvPr/>
        </p:nvSpPr>
        <p:spPr>
          <a:xfrm>
            <a:off x="9210751" y="4916729"/>
            <a:ext cx="15627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DE6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Variance vs Physical Count</a:t>
            </a:r>
            <a:endParaRPr lang="en-US" sz="900" dirty="0"/>
          </a:p>
        </p:txBody>
      </p:sp>
      <p:sp>
        <p:nvSpPr>
          <p:cNvPr id="106" name="Shape 94"/>
          <p:cNvSpPr/>
          <p:nvPr/>
        </p:nvSpPr>
        <p:spPr>
          <a:xfrm>
            <a:off x="9068105" y="5336438"/>
            <a:ext cx="2553005" cy="942746"/>
          </a:xfrm>
          <a:prstGeom prst="roundRect">
            <a:avLst>
              <a:gd name="adj" fmla="val 5878"/>
            </a:avLst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07" name="Shape 95"/>
          <p:cNvSpPr/>
          <p:nvPr/>
        </p:nvSpPr>
        <p:spPr>
          <a:xfrm>
            <a:off x="9068105" y="5336438"/>
            <a:ext cx="28346" cy="942746"/>
          </a:xfrm>
          <a:prstGeom prst="rect">
            <a:avLst/>
          </a:prstGeom>
          <a:solidFill>
            <a:srgbClr val="EC4899"/>
          </a:solidFill>
          <a:ln/>
        </p:spPr>
      </p:sp>
      <p:pic>
        <p:nvPicPr>
          <p:cNvPr id="108" name="Image 10" descr="preencoded.png">    </p:cNvPr>
          <p:cNvPicPr>
            <a:picLocks noChangeAspect="1"/>
          </p:cNvPicPr>
          <p:nvPr/>
        </p:nvPicPr>
        <p:blipFill>
          <a:blip r:embed="rId11"/>
          <a:srcRect l="-1507" r="-1507" t="0" b="0"/>
          <a:stretch/>
        </p:blipFill>
        <p:spPr>
          <a:xfrm>
            <a:off x="9210751" y="5476342"/>
            <a:ext cx="171907" cy="133502"/>
          </a:xfrm>
          <a:prstGeom prst="rect">
            <a:avLst/>
          </a:prstGeom>
        </p:spPr>
      </p:pic>
      <p:sp>
        <p:nvSpPr>
          <p:cNvPr id="109" name="Text 96"/>
          <p:cNvSpPr txBox="1"/>
          <p:nvPr/>
        </p:nvSpPr>
        <p:spPr>
          <a:xfrm>
            <a:off x="9420149" y="5469026"/>
            <a:ext cx="103144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AVAILABILITY</a:t>
            </a:r>
            <a:endParaRPr lang="en-US" sz="1000" dirty="0"/>
          </a:p>
        </p:txBody>
      </p:sp>
      <p:sp>
        <p:nvSpPr>
          <p:cNvPr id="110" name="Text 97"/>
          <p:cNvSpPr txBox="1"/>
          <p:nvPr/>
        </p:nvSpPr>
        <p:spPr>
          <a:xfrm>
            <a:off x="9210751" y="5711342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≥ 99.9%</a:t>
            </a:r>
            <a:endParaRPr lang="en-US" sz="1500" dirty="0"/>
          </a:p>
        </p:txBody>
      </p:sp>
      <p:sp>
        <p:nvSpPr>
          <p:cNvPr id="111" name="Text 98"/>
          <p:cNvSpPr txBox="1"/>
          <p:nvPr/>
        </p:nvSpPr>
        <p:spPr>
          <a:xfrm>
            <a:off x="9210751" y="6006694"/>
            <a:ext cx="12006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BCFE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Endpoint Uptime</a:t>
            </a:r>
            <a:endParaRPr lang="en-US" sz="900" dirty="0"/>
          </a:p>
        </p:txBody>
      </p:sp>
      <p:sp>
        <p:nvSpPr>
          <p:cNvPr id="112" name="Shape 99"/>
          <p:cNvSpPr/>
          <p:nvPr/>
        </p:nvSpPr>
        <p:spPr>
          <a:xfrm>
            <a:off x="9068105" y="5324551"/>
            <a:ext cx="25904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13" name="Text 100"/>
          <p:cNvSpPr txBox="1"/>
          <p:nvPr/>
        </p:nvSpPr>
        <p:spPr>
          <a:xfrm>
            <a:off x="9068105" y="5524805"/>
            <a:ext cx="8001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Observability</a:t>
            </a:r>
            <a:endParaRPr lang="en-US" sz="900" dirty="0"/>
          </a:p>
        </p:txBody>
      </p:sp>
      <p:sp>
        <p:nvSpPr>
          <p:cNvPr id="114" name="Shape 101"/>
          <p:cNvSpPr/>
          <p:nvPr/>
        </p:nvSpPr>
        <p:spPr>
          <a:xfrm>
            <a:off x="11077956" y="5486400"/>
            <a:ext cx="580644" cy="228600"/>
          </a:xfrm>
          <a:prstGeom prst="roundRect">
            <a:avLst>
              <a:gd name="adj" fmla="val 400000"/>
            </a:avLst>
          </a:prstGeom>
          <a:solidFill>
            <a:srgbClr val="2563EB"/>
          </a:solidFill>
          <a:ln/>
        </p:spPr>
      </p:sp>
      <p:sp>
        <p:nvSpPr>
          <p:cNvPr id="115" name="Text 102"/>
          <p:cNvSpPr txBox="1"/>
          <p:nvPr/>
        </p:nvSpPr>
        <p:spPr>
          <a:xfrm>
            <a:off x="11153851" y="5524805"/>
            <a:ext cx="5148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</a:t>
            </a:r>
            <a:endParaRPr lang="en-US" sz="900" dirty="0"/>
          </a:p>
        </p:txBody>
      </p:sp>
      <p:sp>
        <p:nvSpPr>
          <p:cNvPr id="116" name="Text 103"/>
          <p:cNvSpPr txBox="1"/>
          <p:nvPr/>
        </p:nvSpPr>
        <p:spPr>
          <a:xfrm>
            <a:off x="9471355" y="5790895"/>
            <a:ext cx="18772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Monitoring: Incidents &amp; Breaches</a:t>
            </a:r>
            <a:endParaRPr lang="en-US" sz="9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1695" cy="11521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1143000"/>
            <a:ext cx="12191695" cy="9144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457200" y="342900"/>
            <a:ext cx="457200" cy="457200"/>
          </a:xfrm>
          <a:prstGeom prst="roundRect">
            <a:avLst>
              <a:gd name="adj" fmla="val 33333"/>
            </a:avLst>
          </a:prstGeom>
          <a:solidFill>
            <a:srgbClr val="4F46E5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66928" y="476402"/>
            <a:ext cx="237744" cy="190195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1067105" y="304495"/>
            <a:ext cx="16386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7 — WORKSHOP</a:t>
            </a:r>
            <a:endParaRPr lang="en-US" sz="900" dirty="0"/>
          </a:p>
        </p:txBody>
      </p:sp>
      <p:sp>
        <p:nvSpPr>
          <p:cNvPr id="9" name="Text 6"/>
          <p:cNvSpPr txBox="1"/>
          <p:nvPr/>
        </p:nvSpPr>
        <p:spPr>
          <a:xfrm>
            <a:off x="1067105" y="495605"/>
            <a:ext cx="55110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Activity — Steps &amp; Deliverables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0382098" y="390449"/>
            <a:ext cx="1362456" cy="362102"/>
          </a:xfrm>
          <a:prstGeom prst="roundRect">
            <a:avLst>
              <a:gd name="adj" fmla="val 252526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543946" y="495605"/>
            <a:ext cx="152705" cy="152705"/>
          </a:xfrm>
          <a:prstGeom prst="rect">
            <a:avLst/>
          </a:prstGeom>
        </p:spPr>
      </p:pic>
      <p:sp>
        <p:nvSpPr>
          <p:cNvPr id="12" name="Text 8"/>
          <p:cNvSpPr txBox="1"/>
          <p:nvPr/>
        </p:nvSpPr>
        <p:spPr>
          <a:xfrm>
            <a:off x="10810037" y="485546"/>
            <a:ext cx="8723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30–40 Mins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304495" y="1457554"/>
            <a:ext cx="2324405" cy="3495751"/>
          </a:xfrm>
          <a:prstGeom prst="roundRect">
            <a:avLst>
              <a:gd name="adj" fmla="val 1935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543154" y="1962302"/>
            <a:ext cx="18480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-3425" r="-3425" t="0" b="0"/>
          <a:stretch/>
        </p:blipFill>
        <p:spPr>
          <a:xfrm>
            <a:off x="543154" y="1721815"/>
            <a:ext cx="142646" cy="133502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761695" y="1705356"/>
            <a:ext cx="12335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PREREQUISITES</a:t>
            </a:r>
            <a:endParaRPr lang="en-US" sz="10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43154" y="2162556"/>
            <a:ext cx="133502" cy="133502"/>
          </a:xfrm>
          <a:prstGeom prst="rect">
            <a:avLst/>
          </a:prstGeom>
        </p:spPr>
      </p:pic>
      <p:sp>
        <p:nvSpPr>
          <p:cNvPr id="18" name="Text 12"/>
          <p:cNvSpPr txBox="1"/>
          <p:nvPr/>
        </p:nvSpPr>
        <p:spPr>
          <a:xfrm>
            <a:off x="790956" y="2133295"/>
            <a:ext cx="11384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Schema</a:t>
            </a:r>
            <a:endParaRPr lang="en-US" sz="1000" dirty="0"/>
          </a:p>
        </p:txBody>
      </p:sp>
      <p:sp>
        <p:nvSpPr>
          <p:cNvPr id="19" name="Text 13"/>
          <p:cNvSpPr txBox="1"/>
          <p:nvPr/>
        </p:nvSpPr>
        <p:spPr>
          <a:xfrm>
            <a:off x="790956" y="2352751"/>
            <a:ext cx="1562710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Master &amp; Inventory tables</a:t>
            </a:r>
            <a:endParaRPr lang="en-US" sz="9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43154" y="2848356"/>
            <a:ext cx="133502" cy="133502"/>
          </a:xfrm>
          <a:prstGeom prst="rect">
            <a:avLst/>
          </a:prstGeom>
        </p:spPr>
      </p:pic>
      <p:sp>
        <p:nvSpPr>
          <p:cNvPr id="21" name="Text 14"/>
          <p:cNvSpPr txBox="1"/>
          <p:nvPr/>
        </p:nvSpPr>
        <p:spPr>
          <a:xfrm>
            <a:off x="790956" y="2819095"/>
            <a:ext cx="12819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Incidents Baseline</a:t>
            </a:r>
            <a:endParaRPr lang="en-US" sz="1000" dirty="0"/>
          </a:p>
        </p:txBody>
      </p:sp>
      <p:sp>
        <p:nvSpPr>
          <p:cNvPr id="22" name="Text 15"/>
          <p:cNvSpPr txBox="1"/>
          <p:nvPr/>
        </p:nvSpPr>
        <p:spPr>
          <a:xfrm>
            <a:off x="790956" y="3038551"/>
            <a:ext cx="14100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error rate data</a:t>
            </a:r>
            <a:endParaRPr lang="en-US" sz="90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43154" y="3381451"/>
            <a:ext cx="133502" cy="133502"/>
          </a:xfrm>
          <a:prstGeom prst="rect">
            <a:avLst/>
          </a:prstGeom>
        </p:spPr>
      </p:pic>
      <p:sp>
        <p:nvSpPr>
          <p:cNvPr id="24" name="Text 16"/>
          <p:cNvSpPr txBox="1"/>
          <p:nvPr/>
        </p:nvSpPr>
        <p:spPr>
          <a:xfrm>
            <a:off x="790956" y="3353105"/>
            <a:ext cx="8814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 Targets</a:t>
            </a:r>
            <a:endParaRPr lang="en-US" sz="1000" dirty="0"/>
          </a:p>
        </p:txBody>
      </p:sp>
      <p:sp>
        <p:nvSpPr>
          <p:cNvPr id="25" name="Text 17"/>
          <p:cNvSpPr txBox="1"/>
          <p:nvPr/>
        </p:nvSpPr>
        <p:spPr>
          <a:xfrm>
            <a:off x="790956" y="3571646"/>
            <a:ext cx="14100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Draft performance goals</a:t>
            </a:r>
            <a:endParaRPr lang="en-US" sz="900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543154" y="3914546"/>
            <a:ext cx="133502" cy="133502"/>
          </a:xfrm>
          <a:prstGeom prst="rect">
            <a:avLst/>
          </a:prstGeom>
        </p:spPr>
      </p:pic>
      <p:sp>
        <p:nvSpPr>
          <p:cNvPr id="27" name="Text 18"/>
          <p:cNvSpPr txBox="1"/>
          <p:nvPr/>
        </p:nvSpPr>
        <p:spPr>
          <a:xfrm>
            <a:off x="790956" y="3886200"/>
            <a:ext cx="13002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Glossary</a:t>
            </a:r>
            <a:endParaRPr lang="en-US" sz="1000" dirty="0"/>
          </a:p>
        </p:txBody>
      </p:sp>
      <p:sp>
        <p:nvSpPr>
          <p:cNvPr id="28" name="Text 19"/>
          <p:cNvSpPr txBox="1"/>
          <p:nvPr/>
        </p:nvSpPr>
        <p:spPr>
          <a:xfrm>
            <a:off x="790956" y="4105656"/>
            <a:ext cx="13624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SKU &amp; Stock definitions</a:t>
            </a:r>
            <a:endParaRPr lang="en-US" sz="900" dirty="0"/>
          </a:p>
        </p:txBody>
      </p:sp>
      <p:sp>
        <p:nvSpPr>
          <p:cNvPr id="29" name="Shape 20"/>
          <p:cNvSpPr/>
          <p:nvPr/>
        </p:nvSpPr>
        <p:spPr>
          <a:xfrm>
            <a:off x="304495" y="5181905"/>
            <a:ext cx="2324405" cy="1371600"/>
          </a:xfrm>
          <a:prstGeom prst="roundRect">
            <a:avLst>
              <a:gd name="adj" fmla="val 5556"/>
            </a:avLst>
          </a:prstGeom>
          <a:solidFill>
            <a:srgbClr val="EEF2FF"/>
          </a:solidFill>
          <a:ln w="12700">
            <a:solidFill>
              <a:srgbClr val="E0E7FF"/>
            </a:solidFill>
            <a:prstDash val="solid"/>
          </a:ln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00" b="-100"/>
          <a:stretch/>
        </p:blipFill>
        <p:spPr>
          <a:xfrm>
            <a:off x="504749" y="5381244"/>
            <a:ext cx="114300" cy="152705"/>
          </a:xfrm>
          <a:prstGeom prst="rect">
            <a:avLst/>
          </a:prstGeom>
        </p:spPr>
      </p:pic>
      <p:sp>
        <p:nvSpPr>
          <p:cNvPr id="31" name="Text 21"/>
          <p:cNvSpPr txBox="1"/>
          <p:nvPr/>
        </p:nvSpPr>
        <p:spPr>
          <a:xfrm>
            <a:off x="694944" y="5381244"/>
            <a:ext cx="5340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 TIP</a:t>
            </a:r>
            <a:endParaRPr lang="en-US" sz="900" dirty="0"/>
          </a:p>
        </p:txBody>
      </p:sp>
      <p:sp>
        <p:nvSpPr>
          <p:cNvPr id="32" name="Text 22"/>
          <p:cNvSpPr txBox="1"/>
          <p:nvPr/>
        </p:nvSpPr>
        <p:spPr>
          <a:xfrm>
            <a:off x="504749" y="5629046"/>
            <a:ext cx="1724558" cy="705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with the highest financial impact failures (e.g., negative stock blocking checkout) to demonstrate immediate ROI.</a:t>
            </a:r>
            <a:endParaRPr lang="en-US" sz="900" dirty="0"/>
          </a:p>
        </p:txBody>
      </p:sp>
      <p:sp>
        <p:nvSpPr>
          <p:cNvPr id="33" name="Shape 23"/>
          <p:cNvSpPr/>
          <p:nvPr/>
        </p:nvSpPr>
        <p:spPr>
          <a:xfrm>
            <a:off x="2926080" y="1457554"/>
            <a:ext cx="5762549" cy="5095951"/>
          </a:xfrm>
          <a:prstGeom prst="roundRect">
            <a:avLst>
              <a:gd name="adj" fmla="val 402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34" name="Text 24"/>
          <p:cNvSpPr txBox="1"/>
          <p:nvPr/>
        </p:nvSpPr>
        <p:spPr>
          <a:xfrm>
            <a:off x="3240634" y="1800454"/>
            <a:ext cx="19010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Activity Walkthrough</a:t>
            </a:r>
            <a:endParaRPr lang="en-US" sz="1300" dirty="0"/>
          </a:p>
        </p:txBody>
      </p:sp>
      <p:sp>
        <p:nvSpPr>
          <p:cNvPr id="35" name="Shape 25"/>
          <p:cNvSpPr/>
          <p:nvPr/>
        </p:nvSpPr>
        <p:spPr>
          <a:xfrm>
            <a:off x="3469234" y="2648102"/>
            <a:ext cx="19202" cy="477225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6" name="Text 26"/>
          <p:cNvSpPr txBox="1"/>
          <p:nvPr/>
        </p:nvSpPr>
        <p:spPr>
          <a:xfrm>
            <a:off x="4078224" y="2324405"/>
            <a:ext cx="21717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Validation Checks</a:t>
            </a:r>
            <a:endParaRPr lang="en-US" sz="1200" dirty="0"/>
          </a:p>
        </p:txBody>
      </p:sp>
      <p:sp>
        <p:nvSpPr>
          <p:cNvPr id="37" name="Text 27"/>
          <p:cNvSpPr txBox="1"/>
          <p:nvPr/>
        </p:nvSpPr>
        <p:spPr>
          <a:xfrm>
            <a:off x="4078224" y="2628900"/>
            <a:ext cx="3976726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most critical data quality rules for Retail/CPG data products to prevent downstream failures.</a:t>
            </a:r>
            <a:endParaRPr lang="en-US" sz="1000" dirty="0"/>
          </a:p>
        </p:txBody>
      </p:sp>
      <p:sp>
        <p:nvSpPr>
          <p:cNvPr id="38" name="Shape 28"/>
          <p:cNvSpPr/>
          <p:nvPr/>
        </p:nvSpPr>
        <p:spPr>
          <a:xfrm>
            <a:off x="4078224" y="3157423"/>
            <a:ext cx="4295851" cy="629107"/>
          </a:xfrm>
          <a:prstGeom prst="roundRect">
            <a:avLst>
              <a:gd name="adj" fmla="val 13214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pic>
        <p:nvPicPr>
          <p:cNvPr id="39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4202582" y="3300070"/>
            <a:ext cx="114300" cy="114300"/>
          </a:xfrm>
          <a:prstGeom prst="rect">
            <a:avLst/>
          </a:prstGeom>
        </p:spPr>
      </p:pic>
      <p:sp>
        <p:nvSpPr>
          <p:cNvPr id="40" name="Text 29"/>
          <p:cNvSpPr txBox="1"/>
          <p:nvPr/>
        </p:nvSpPr>
        <p:spPr>
          <a:xfrm>
            <a:off x="4392778" y="3281782"/>
            <a:ext cx="146761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Product ID Integrity</a:t>
            </a:r>
            <a:endParaRPr lang="en-US" sz="900" dirty="0"/>
          </a:p>
        </p:txBody>
      </p:sp>
      <p:pic>
        <p:nvPicPr>
          <p:cNvPr id="4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263640" y="3300070"/>
            <a:ext cx="114300" cy="114300"/>
          </a:xfrm>
          <a:prstGeom prst="rect">
            <a:avLst/>
          </a:prstGeom>
        </p:spPr>
      </p:pic>
      <p:sp>
        <p:nvSpPr>
          <p:cNvPr id="42" name="Text 30"/>
          <p:cNvSpPr txBox="1"/>
          <p:nvPr/>
        </p:nvSpPr>
        <p:spPr>
          <a:xfrm>
            <a:off x="6453835" y="3281782"/>
            <a:ext cx="125730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UPC Deduplication</a:t>
            </a:r>
            <a:endParaRPr lang="en-US" sz="900" dirty="0"/>
          </a:p>
        </p:txBody>
      </p:sp>
      <p:pic>
        <p:nvPicPr>
          <p:cNvPr id="43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4202582" y="3528670"/>
            <a:ext cx="114300" cy="114300"/>
          </a:xfrm>
          <a:prstGeom prst="rect">
            <a:avLst/>
          </a:prstGeom>
        </p:spPr>
      </p:pic>
      <p:sp>
        <p:nvSpPr>
          <p:cNvPr id="44" name="Text 31"/>
          <p:cNvSpPr txBox="1"/>
          <p:nvPr/>
        </p:nvSpPr>
        <p:spPr>
          <a:xfrm>
            <a:off x="4392778" y="3510382"/>
            <a:ext cx="146761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Negative Stock Check</a:t>
            </a:r>
            <a:endParaRPr lang="en-US" sz="900" dirty="0"/>
          </a:p>
        </p:txBody>
      </p:sp>
      <p:pic>
        <p:nvPicPr>
          <p:cNvPr id="45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-80" b="-80"/>
          <a:stretch/>
        </p:blipFill>
        <p:spPr>
          <a:xfrm>
            <a:off x="6263640" y="3528670"/>
            <a:ext cx="142646" cy="114300"/>
          </a:xfrm>
          <a:prstGeom prst="rect">
            <a:avLst/>
          </a:prstGeom>
        </p:spPr>
      </p:pic>
      <p:sp>
        <p:nvSpPr>
          <p:cNvPr id="46" name="Text 32"/>
          <p:cNvSpPr txBox="1"/>
          <p:nvPr/>
        </p:nvSpPr>
        <p:spPr>
          <a:xfrm>
            <a:off x="6483096" y="3510382"/>
            <a:ext cx="10479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UOM Mismatches</a:t>
            </a:r>
            <a:endParaRPr lang="en-US" sz="900" dirty="0"/>
          </a:p>
        </p:txBody>
      </p:sp>
      <p:sp>
        <p:nvSpPr>
          <p:cNvPr id="47" name="Text 33"/>
          <p:cNvSpPr txBox="1"/>
          <p:nvPr/>
        </p:nvSpPr>
        <p:spPr>
          <a:xfrm>
            <a:off x="4078224" y="4147718"/>
            <a:ext cx="24487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4338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SLO Thresholds &amp; Alerts</a:t>
            </a:r>
            <a:endParaRPr lang="en-US" sz="1200" dirty="0"/>
          </a:p>
        </p:txBody>
      </p:sp>
      <p:sp>
        <p:nvSpPr>
          <p:cNvPr id="48" name="Text 34"/>
          <p:cNvSpPr txBox="1"/>
          <p:nvPr/>
        </p:nvSpPr>
        <p:spPr>
          <a:xfrm>
            <a:off x="4078224" y="4453128"/>
            <a:ext cx="4215384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quantifiable boundaries for freshness and accuracy to trigger incident responses.</a:t>
            </a:r>
            <a:endParaRPr lang="en-US" sz="1000" dirty="0"/>
          </a:p>
        </p:txBody>
      </p:sp>
      <p:sp>
        <p:nvSpPr>
          <p:cNvPr id="49" name="Shape 35"/>
          <p:cNvSpPr/>
          <p:nvPr/>
        </p:nvSpPr>
        <p:spPr>
          <a:xfrm>
            <a:off x="4078224" y="4981651"/>
            <a:ext cx="4295851" cy="743407"/>
          </a:xfrm>
          <a:prstGeom prst="roundRect">
            <a:avLst>
              <a:gd name="adj" fmla="val 9462"/>
            </a:avLst>
          </a:prstGeom>
          <a:solidFill>
            <a:srgbClr val="EEF2FF"/>
          </a:solidFill>
          <a:ln w="12700">
            <a:solidFill>
              <a:srgbClr val="E0E7FF"/>
            </a:solidFill>
            <a:prstDash val="solid"/>
          </a:ln>
        </p:spPr>
      </p:sp>
      <p:sp>
        <p:nvSpPr>
          <p:cNvPr id="50" name="Text 36"/>
          <p:cNvSpPr txBox="1"/>
          <p:nvPr/>
        </p:nvSpPr>
        <p:spPr>
          <a:xfrm>
            <a:off x="4364431" y="5143500"/>
            <a:ext cx="7717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FRESHNESS</a:t>
            </a:r>
            <a:endParaRPr lang="en-US" sz="900" dirty="0"/>
          </a:p>
        </p:txBody>
      </p:sp>
      <p:sp>
        <p:nvSpPr>
          <p:cNvPr id="51" name="Text 37"/>
          <p:cNvSpPr txBox="1"/>
          <p:nvPr/>
        </p:nvSpPr>
        <p:spPr>
          <a:xfrm>
            <a:off x="4240073" y="5333695"/>
            <a:ext cx="10625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312E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 30 Mins</a:t>
            </a:r>
            <a:endParaRPr lang="en-US" sz="1300" dirty="0"/>
          </a:p>
        </p:txBody>
      </p:sp>
      <p:sp>
        <p:nvSpPr>
          <p:cNvPr id="52" name="Shape 38"/>
          <p:cNvSpPr/>
          <p:nvPr/>
        </p:nvSpPr>
        <p:spPr>
          <a:xfrm>
            <a:off x="5545836" y="5201107"/>
            <a:ext cx="9144" cy="304495"/>
          </a:xfrm>
          <a:prstGeom prst="rect">
            <a:avLst/>
          </a:prstGeom>
          <a:solidFill>
            <a:srgbClr val="C7D2FE"/>
          </a:solidFill>
          <a:ln/>
        </p:spPr>
      </p:sp>
      <p:sp>
        <p:nvSpPr>
          <p:cNvPr id="53" name="Text 39"/>
          <p:cNvSpPr txBox="1"/>
          <p:nvPr/>
        </p:nvSpPr>
        <p:spPr>
          <a:xfrm>
            <a:off x="5967374" y="5143500"/>
            <a:ext cx="7434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900" dirty="0"/>
          </a:p>
        </p:txBody>
      </p:sp>
      <p:sp>
        <p:nvSpPr>
          <p:cNvPr id="54" name="Text 40"/>
          <p:cNvSpPr txBox="1"/>
          <p:nvPr/>
        </p:nvSpPr>
        <p:spPr>
          <a:xfrm>
            <a:off x="5935370" y="5333695"/>
            <a:ext cx="8531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312E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&gt; 99.5%</a:t>
            </a:r>
            <a:endParaRPr lang="en-US" sz="1300" dirty="0"/>
          </a:p>
        </p:txBody>
      </p:sp>
      <p:sp>
        <p:nvSpPr>
          <p:cNvPr id="55" name="Shape 41"/>
          <p:cNvSpPr/>
          <p:nvPr/>
        </p:nvSpPr>
        <p:spPr>
          <a:xfrm>
            <a:off x="7035394" y="5201107"/>
            <a:ext cx="9144" cy="304495"/>
          </a:xfrm>
          <a:prstGeom prst="rect">
            <a:avLst/>
          </a:prstGeom>
          <a:solidFill>
            <a:srgbClr val="C7D2FE"/>
          </a:solidFill>
          <a:ln/>
        </p:spPr>
      </p:sp>
      <p:sp>
        <p:nvSpPr>
          <p:cNvPr id="56" name="Text 42"/>
          <p:cNvSpPr txBox="1"/>
          <p:nvPr/>
        </p:nvSpPr>
        <p:spPr>
          <a:xfrm>
            <a:off x="7424928" y="5143500"/>
            <a:ext cx="8769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AVAILABILITY</a:t>
            </a:r>
            <a:endParaRPr lang="en-US" sz="900" dirty="0"/>
          </a:p>
        </p:txBody>
      </p:sp>
      <p:sp>
        <p:nvSpPr>
          <p:cNvPr id="57" name="Text 43"/>
          <p:cNvSpPr txBox="1"/>
          <p:nvPr/>
        </p:nvSpPr>
        <p:spPr>
          <a:xfrm>
            <a:off x="7457846" y="5333695"/>
            <a:ext cx="8531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312E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&gt; 99.9%</a:t>
            </a:r>
            <a:endParaRPr lang="en-US" sz="1300" dirty="0"/>
          </a:p>
        </p:txBody>
      </p:sp>
      <p:sp>
        <p:nvSpPr>
          <p:cNvPr id="58" name="Text 44"/>
          <p:cNvSpPr txBox="1"/>
          <p:nvPr/>
        </p:nvSpPr>
        <p:spPr>
          <a:xfrm>
            <a:off x="4078224" y="6086246"/>
            <a:ext cx="27624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Validations to Business Impact</a:t>
            </a:r>
            <a:endParaRPr lang="en-US" sz="1200" dirty="0"/>
          </a:p>
        </p:txBody>
      </p:sp>
      <p:sp>
        <p:nvSpPr>
          <p:cNvPr id="59" name="Text 45"/>
          <p:cNvSpPr txBox="1"/>
          <p:nvPr/>
        </p:nvSpPr>
        <p:spPr>
          <a:xfrm>
            <a:off x="4078224" y="6391656"/>
            <a:ext cx="43580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data failures directly to real-world business consequences to justify QE investment.</a:t>
            </a:r>
            <a:endParaRPr lang="en-US" sz="1000" dirty="0"/>
          </a:p>
        </p:txBody>
      </p:sp>
      <p:sp>
        <p:nvSpPr>
          <p:cNvPr id="60" name="Shape 46"/>
          <p:cNvSpPr/>
          <p:nvPr/>
        </p:nvSpPr>
        <p:spPr>
          <a:xfrm>
            <a:off x="4078224" y="6881774"/>
            <a:ext cx="4295851" cy="323698"/>
          </a:xfrm>
          <a:prstGeom prst="roundRect">
            <a:avLst>
              <a:gd name="adj" fmla="val 33234"/>
            </a:avLst>
          </a:prstGeom>
          <a:solidFill>
            <a:srgbClr val="FEF2F2"/>
          </a:solidFill>
          <a:ln w="12700">
            <a:solidFill>
              <a:srgbClr val="FEE2E2"/>
            </a:solidFill>
            <a:prstDash val="solid"/>
          </a:ln>
        </p:spPr>
      </p:sp>
      <p:sp>
        <p:nvSpPr>
          <p:cNvPr id="61" name="Text 47"/>
          <p:cNvSpPr txBox="1"/>
          <p:nvPr/>
        </p:nvSpPr>
        <p:spPr>
          <a:xfrm>
            <a:off x="4164178" y="6967728"/>
            <a:ext cx="9244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Negative Stock</a:t>
            </a:r>
            <a:endParaRPr lang="en-US" sz="900" dirty="0"/>
          </a:p>
        </p:txBody>
      </p:sp>
      <p:pic>
        <p:nvPicPr>
          <p:cNvPr id="62" name="Image 12" descr="preencoded.png">    </p:cNvPr>
          <p:cNvPicPr>
            <a:picLocks noChangeAspect="1"/>
          </p:cNvPicPr>
          <p:nvPr/>
        </p:nvPicPr>
        <p:blipFill>
          <a:blip r:embed="rId13"/>
          <a:srcRect l="-2571" r="-2571" t="0" b="0"/>
          <a:stretch/>
        </p:blipFill>
        <p:spPr>
          <a:xfrm>
            <a:off x="5192878" y="6986930"/>
            <a:ext cx="105156" cy="114300"/>
          </a:xfrm>
          <a:prstGeom prst="rect">
            <a:avLst/>
          </a:prstGeom>
        </p:spPr>
      </p:pic>
      <p:sp>
        <p:nvSpPr>
          <p:cNvPr id="63" name="Text 48"/>
          <p:cNvSpPr txBox="1"/>
          <p:nvPr/>
        </p:nvSpPr>
        <p:spPr>
          <a:xfrm>
            <a:off x="5412334" y="6967728"/>
            <a:ext cx="19339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Lost Sales / Customer Frustration</a:t>
            </a:r>
            <a:endParaRPr lang="en-US" sz="900" dirty="0"/>
          </a:p>
        </p:txBody>
      </p:sp>
      <p:sp>
        <p:nvSpPr>
          <p:cNvPr id="64" name="Shape 49"/>
          <p:cNvSpPr/>
          <p:nvPr/>
        </p:nvSpPr>
        <p:spPr>
          <a:xfrm>
            <a:off x="4078224" y="7282282"/>
            <a:ext cx="4295851" cy="323698"/>
          </a:xfrm>
          <a:prstGeom prst="roundRect">
            <a:avLst>
              <a:gd name="adj" fmla="val 33234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65" name="Text 50"/>
          <p:cNvSpPr txBox="1"/>
          <p:nvPr/>
        </p:nvSpPr>
        <p:spPr>
          <a:xfrm>
            <a:off x="4164178" y="7367321"/>
            <a:ext cx="5715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Bad UPC</a:t>
            </a:r>
            <a:endParaRPr lang="en-US" sz="900" dirty="0"/>
          </a:p>
        </p:txBody>
      </p:sp>
      <p:pic>
        <p:nvPicPr>
          <p:cNvPr id="66" name="Image 13" descr="preencoded.png">    </p:cNvPr>
          <p:cNvPicPr>
            <a:picLocks noChangeAspect="1"/>
          </p:cNvPicPr>
          <p:nvPr/>
        </p:nvPicPr>
        <p:blipFill>
          <a:blip r:embed="rId14"/>
          <a:srcRect l="-2571" r="-2571" t="0" b="0"/>
          <a:stretch/>
        </p:blipFill>
        <p:spPr>
          <a:xfrm>
            <a:off x="5192878" y="7386523"/>
            <a:ext cx="105156" cy="114300"/>
          </a:xfrm>
          <a:prstGeom prst="rect">
            <a:avLst/>
          </a:prstGeom>
        </p:spPr>
      </p:pic>
      <p:sp>
        <p:nvSpPr>
          <p:cNvPr id="67" name="Text 51"/>
          <p:cNvSpPr txBox="1"/>
          <p:nvPr/>
        </p:nvSpPr>
        <p:spPr>
          <a:xfrm>
            <a:off x="5412334" y="7367321"/>
            <a:ext cx="20674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Checkout Failures / Margin Leakage</a:t>
            </a:r>
            <a:endParaRPr lang="en-US" sz="900" dirty="0"/>
          </a:p>
        </p:txBody>
      </p:sp>
      <p:sp>
        <p:nvSpPr>
          <p:cNvPr id="68" name="Shape 52"/>
          <p:cNvSpPr/>
          <p:nvPr/>
        </p:nvSpPr>
        <p:spPr>
          <a:xfrm>
            <a:off x="8991295" y="1457554"/>
            <a:ext cx="2895905" cy="2857500"/>
          </a:xfrm>
          <a:prstGeom prst="roundRect">
            <a:avLst>
              <a:gd name="adj" fmla="val 1280"/>
            </a:avLst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69" name="Shape 53"/>
          <p:cNvSpPr/>
          <p:nvPr/>
        </p:nvSpPr>
        <p:spPr>
          <a:xfrm>
            <a:off x="9229954" y="1962302"/>
            <a:ext cx="2419502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70" name="Image 14" descr="preencoded.png">    </p:cNvPr>
          <p:cNvPicPr>
            <a:picLocks noChangeAspect="1"/>
          </p:cNvPicPr>
          <p:nvPr/>
        </p:nvPicPr>
        <p:blipFill>
          <a:blip r:embed="rId15"/>
          <a:srcRect l="-1507" r="-1507" t="0" b="0"/>
          <a:stretch/>
        </p:blipFill>
        <p:spPr>
          <a:xfrm>
            <a:off x="9229954" y="1721815"/>
            <a:ext cx="171907" cy="133502"/>
          </a:xfrm>
          <a:prstGeom prst="rect">
            <a:avLst/>
          </a:prstGeom>
        </p:spPr>
      </p:pic>
      <p:sp>
        <p:nvSpPr>
          <p:cNvPr id="71" name="Text 54"/>
          <p:cNvSpPr txBox="1"/>
          <p:nvPr/>
        </p:nvSpPr>
        <p:spPr>
          <a:xfrm>
            <a:off x="9477756" y="1705356"/>
            <a:ext cx="11768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DELIVERABLES</a:t>
            </a:r>
            <a:endParaRPr lang="en-US" sz="1000" dirty="0"/>
          </a:p>
        </p:txBody>
      </p:sp>
      <p:pic>
        <p:nvPicPr>
          <p:cNvPr id="72" name="Image 15" descr="preencoded.png">    </p:cNvPr>
          <p:cNvPicPr>
            <a:picLocks noChangeAspect="1"/>
          </p:cNvPicPr>
          <p:nvPr/>
        </p:nvPicPr>
        <p:blipFill>
          <a:blip r:embed="rId16"/>
          <a:srcRect l="-33" r="-33" t="0" b="0"/>
          <a:stretch/>
        </p:blipFill>
        <p:spPr>
          <a:xfrm>
            <a:off x="9229954" y="2162556"/>
            <a:ext cx="171907" cy="152705"/>
          </a:xfrm>
          <a:prstGeom prst="rect">
            <a:avLst/>
          </a:prstGeom>
        </p:spPr>
      </p:pic>
      <p:sp>
        <p:nvSpPr>
          <p:cNvPr id="73" name="Text 55"/>
          <p:cNvSpPr txBox="1"/>
          <p:nvPr/>
        </p:nvSpPr>
        <p:spPr>
          <a:xfrm>
            <a:off x="9515246" y="2133295"/>
            <a:ext cx="14054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Slide: Architecture</a:t>
            </a:r>
            <a:endParaRPr lang="en-US" sz="1000" dirty="0"/>
          </a:p>
        </p:txBody>
      </p:sp>
      <p:sp>
        <p:nvSpPr>
          <p:cNvPr id="74" name="Text 56"/>
          <p:cNvSpPr txBox="1"/>
          <p:nvPr/>
        </p:nvSpPr>
        <p:spPr>
          <a:xfrm>
            <a:off x="9515246" y="2352751"/>
            <a:ext cx="13716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points in flow</a:t>
            </a:r>
            <a:endParaRPr lang="en-US" sz="900" dirty="0"/>
          </a:p>
        </p:txBody>
      </p:sp>
      <p:pic>
        <p:nvPicPr>
          <p:cNvPr id="75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9229954" y="2695651"/>
            <a:ext cx="152705" cy="152705"/>
          </a:xfrm>
          <a:prstGeom prst="rect">
            <a:avLst/>
          </a:prstGeom>
        </p:spPr>
      </p:pic>
      <p:sp>
        <p:nvSpPr>
          <p:cNvPr id="76" name="Text 57"/>
          <p:cNvSpPr txBox="1"/>
          <p:nvPr/>
        </p:nvSpPr>
        <p:spPr>
          <a:xfrm>
            <a:off x="9496044" y="2667305"/>
            <a:ext cx="15581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Slide: SLO Scorecard</a:t>
            </a:r>
            <a:endParaRPr lang="en-US" sz="1000" dirty="0"/>
          </a:p>
        </p:txBody>
      </p:sp>
      <p:sp>
        <p:nvSpPr>
          <p:cNvPr id="77" name="Text 58"/>
          <p:cNvSpPr txBox="1"/>
          <p:nvPr/>
        </p:nvSpPr>
        <p:spPr>
          <a:xfrm>
            <a:off x="9496044" y="2885846"/>
            <a:ext cx="12006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Targets &amp; thresholds</a:t>
            </a:r>
            <a:endParaRPr lang="en-US" sz="900" dirty="0"/>
          </a:p>
        </p:txBody>
      </p:sp>
      <p:pic>
        <p:nvPicPr>
          <p:cNvPr id="78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9229954" y="3228746"/>
            <a:ext cx="152705" cy="152705"/>
          </a:xfrm>
          <a:prstGeom prst="rect">
            <a:avLst/>
          </a:prstGeom>
        </p:spPr>
      </p:pic>
      <p:sp>
        <p:nvSpPr>
          <p:cNvPr id="79" name="Text 59"/>
          <p:cNvSpPr txBox="1"/>
          <p:nvPr/>
        </p:nvSpPr>
        <p:spPr>
          <a:xfrm>
            <a:off x="9496044" y="3200400"/>
            <a:ext cx="18909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Slide: Business Outcomes</a:t>
            </a:r>
            <a:endParaRPr lang="en-US" sz="1000" dirty="0"/>
          </a:p>
        </p:txBody>
      </p:sp>
      <p:sp>
        <p:nvSpPr>
          <p:cNvPr id="80" name="Text 60"/>
          <p:cNvSpPr txBox="1"/>
          <p:nvPr/>
        </p:nvSpPr>
        <p:spPr>
          <a:xfrm>
            <a:off x="9496044" y="3419856"/>
            <a:ext cx="12957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&amp; ROI narrative</a:t>
            </a:r>
            <a:endParaRPr lang="en-US" sz="900" dirty="0"/>
          </a:p>
        </p:txBody>
      </p:sp>
      <p:sp>
        <p:nvSpPr>
          <p:cNvPr id="81" name="Shape 61"/>
          <p:cNvSpPr/>
          <p:nvPr/>
        </p:nvSpPr>
        <p:spPr>
          <a:xfrm>
            <a:off x="8991295" y="4543654"/>
            <a:ext cx="2895905" cy="2009851"/>
          </a:xfrm>
          <a:prstGeom prst="roundRect">
            <a:avLst>
              <a:gd name="adj" fmla="val 258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2" name="Shape 62"/>
          <p:cNvSpPr/>
          <p:nvPr/>
        </p:nvSpPr>
        <p:spPr>
          <a:xfrm>
            <a:off x="9229954" y="5048402"/>
            <a:ext cx="24195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83" name="Image 18" descr="preencoded.png">    </p:cNvPr>
          <p:cNvPicPr>
            <a:picLocks noChangeAspect="1"/>
          </p:cNvPicPr>
          <p:nvPr/>
        </p:nvPicPr>
        <p:blipFill>
          <a:blip r:embed="rId19"/>
          <a:srcRect l="-837" r="-837" t="0" b="0"/>
          <a:stretch/>
        </p:blipFill>
        <p:spPr>
          <a:xfrm>
            <a:off x="9229954" y="4807915"/>
            <a:ext cx="152705" cy="133502"/>
          </a:xfrm>
          <a:prstGeom prst="rect">
            <a:avLst/>
          </a:prstGeom>
        </p:spPr>
      </p:pic>
      <p:sp>
        <p:nvSpPr>
          <p:cNvPr id="84" name="Text 63"/>
          <p:cNvSpPr txBox="1"/>
          <p:nvPr/>
        </p:nvSpPr>
        <p:spPr>
          <a:xfrm>
            <a:off x="9458554" y="4791456"/>
            <a:ext cx="9765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RESOURCES</a:t>
            </a:r>
            <a:endParaRPr lang="en-US" sz="1000" dirty="0"/>
          </a:p>
        </p:txBody>
      </p:sp>
      <p:sp>
        <p:nvSpPr>
          <p:cNvPr id="85" name="Shape 64"/>
          <p:cNvSpPr/>
          <p:nvPr/>
        </p:nvSpPr>
        <p:spPr>
          <a:xfrm>
            <a:off x="9229954" y="5210251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86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9305849" y="5381244"/>
            <a:ext cx="152705" cy="152705"/>
          </a:xfrm>
          <a:prstGeom prst="rect">
            <a:avLst/>
          </a:prstGeom>
        </p:spPr>
      </p:pic>
      <p:sp>
        <p:nvSpPr>
          <p:cNvPr id="87" name="Text 65"/>
          <p:cNvSpPr txBox="1"/>
          <p:nvPr/>
        </p:nvSpPr>
        <p:spPr>
          <a:xfrm>
            <a:off x="9572854" y="5296205"/>
            <a:ext cx="14438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retail_schema_v1.pdf</a:t>
            </a:r>
            <a:endParaRPr lang="en-US" sz="1000" dirty="0"/>
          </a:p>
        </p:txBody>
      </p:sp>
      <p:sp>
        <p:nvSpPr>
          <p:cNvPr id="88" name="Text 66"/>
          <p:cNvSpPr txBox="1"/>
          <p:nvPr/>
        </p:nvSpPr>
        <p:spPr>
          <a:xfrm>
            <a:off x="9572854" y="5477256"/>
            <a:ext cx="11146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 Schema</a:t>
            </a:r>
            <a:endParaRPr lang="en-US" sz="900" dirty="0"/>
          </a:p>
        </p:txBody>
      </p:sp>
      <p:sp>
        <p:nvSpPr>
          <p:cNvPr id="89" name="Shape 67"/>
          <p:cNvSpPr/>
          <p:nvPr/>
        </p:nvSpPr>
        <p:spPr>
          <a:xfrm>
            <a:off x="9229954" y="5820156"/>
            <a:ext cx="2419502" cy="495605"/>
          </a:xfrm>
          <a:prstGeom prst="roundRect">
            <a:avLst>
              <a:gd name="adj" fmla="val 28385"/>
            </a:avLst>
          </a:prstGeom>
          <a:solidFill>
            <a:srgbClr val="F9FAFB"/>
          </a:solidFill>
          <a:ln/>
        </p:spPr>
      </p:sp>
      <p:pic>
        <p:nvPicPr>
          <p:cNvPr id="90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-100" b="-100"/>
          <a:stretch/>
        </p:blipFill>
        <p:spPr>
          <a:xfrm>
            <a:off x="9305849" y="5991149"/>
            <a:ext cx="114300" cy="152705"/>
          </a:xfrm>
          <a:prstGeom prst="rect">
            <a:avLst/>
          </a:prstGeom>
        </p:spPr>
      </p:pic>
      <p:sp>
        <p:nvSpPr>
          <p:cNvPr id="91" name="Text 68"/>
          <p:cNvSpPr txBox="1"/>
          <p:nvPr/>
        </p:nvSpPr>
        <p:spPr>
          <a:xfrm>
            <a:off x="9534449" y="5905195"/>
            <a:ext cx="15581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cpg_slo_template.pptx</a:t>
            </a:r>
            <a:endParaRPr lang="en-US" sz="1000" dirty="0"/>
          </a:p>
        </p:txBody>
      </p:sp>
      <p:sp>
        <p:nvSpPr>
          <p:cNvPr id="92" name="Text 69"/>
          <p:cNvSpPr txBox="1"/>
          <p:nvPr/>
        </p:nvSpPr>
        <p:spPr>
          <a:xfrm>
            <a:off x="9534449" y="6086246"/>
            <a:ext cx="11722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Scorecard Template</a:t>
            </a:r>
            <a:endParaRPr lang="en-US" sz="900" dirty="0"/>
          </a:p>
        </p:txBody>
      </p:sp>
      <p:sp>
        <p:nvSpPr>
          <p:cNvPr id="93" name="Text 70"/>
          <p:cNvSpPr txBox="1"/>
          <p:nvPr/>
        </p:nvSpPr>
        <p:spPr>
          <a:xfrm>
            <a:off x="9946843" y="6553505"/>
            <a:ext cx="1819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— Training Material</a:t>
            </a:r>
            <a:endParaRPr lang="en-US" sz="900" dirty="0"/>
          </a:p>
        </p:txBody>
      </p:sp>
      <p:sp>
        <p:nvSpPr>
          <p:cNvPr id="94" name="Text 71"/>
          <p:cNvSpPr txBox="1"/>
          <p:nvPr/>
        </p:nvSpPr>
        <p:spPr>
          <a:xfrm>
            <a:off x="11829593" y="6553505"/>
            <a:ext cx="2286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76</a:t>
            </a:r>
            <a:endParaRPr lang="en-US" sz="900" dirty="0"/>
          </a:p>
        </p:txBody>
      </p:sp>
      <p:sp>
        <p:nvSpPr>
          <p:cNvPr id="95" name="Shape 72"/>
          <p:cNvSpPr/>
          <p:nvPr/>
        </p:nvSpPr>
        <p:spPr>
          <a:xfrm>
            <a:off x="3392424" y="226679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96" name="Text 73"/>
          <p:cNvSpPr txBox="1"/>
          <p:nvPr/>
        </p:nvSpPr>
        <p:spPr>
          <a:xfrm>
            <a:off x="3584448" y="2361895"/>
            <a:ext cx="2048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00" dirty="0"/>
          </a:p>
        </p:txBody>
      </p:sp>
      <p:sp>
        <p:nvSpPr>
          <p:cNvPr id="97" name="Shape 74"/>
          <p:cNvSpPr/>
          <p:nvPr/>
        </p:nvSpPr>
        <p:spPr>
          <a:xfrm>
            <a:off x="3392424" y="4091026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98" name="Text 75"/>
          <p:cNvSpPr txBox="1"/>
          <p:nvPr/>
        </p:nvSpPr>
        <p:spPr>
          <a:xfrm>
            <a:off x="3567074" y="4186123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00" dirty="0"/>
          </a:p>
        </p:txBody>
      </p:sp>
      <p:sp>
        <p:nvSpPr>
          <p:cNvPr id="99" name="Shape 76"/>
          <p:cNvSpPr/>
          <p:nvPr/>
        </p:nvSpPr>
        <p:spPr>
          <a:xfrm>
            <a:off x="3392424" y="6029554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00" name="Text 77"/>
          <p:cNvSpPr txBox="1"/>
          <p:nvPr/>
        </p:nvSpPr>
        <p:spPr>
          <a:xfrm>
            <a:off x="3566160" y="6124651"/>
            <a:ext cx="24323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52705" cy="6858000"/>
          </a:xfrm>
          <a:prstGeom prst="rect">
            <a:avLst/>
          </a:prstGeom>
          <a:solidFill>
            <a:srgbClr val="0056B3"/>
          </a:solidFill>
          <a:ln/>
        </p:spPr>
      </p:sp>
      <p:sp>
        <p:nvSpPr>
          <p:cNvPr id="5" name="Shape 3"/>
          <p:cNvSpPr/>
          <p:nvPr/>
        </p:nvSpPr>
        <p:spPr>
          <a:xfrm>
            <a:off x="6476695" y="3047695"/>
            <a:ext cx="5715000" cy="3810305"/>
          </a:xfrm>
          <a:prstGeom prst="rect">
            <a:avLst/>
          </a:prstGeom>
          <a:solidFill>
            <a:srgbClr val="E9ECEF"/>
          </a:solidFill>
          <a:ln/>
        </p:spPr>
      </p:sp>
      <p:sp>
        <p:nvSpPr>
          <p:cNvPr id="6" name="Shape 4"/>
          <p:cNvSpPr/>
          <p:nvPr/>
        </p:nvSpPr>
        <p:spPr>
          <a:xfrm>
            <a:off x="8382305" y="4953305"/>
            <a:ext cx="3810305" cy="1904695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-10096" r="-10096" t="0" b="0"/>
          <a:stretch/>
        </p:blipFill>
        <p:spPr>
          <a:xfrm>
            <a:off x="952805" y="3220517"/>
            <a:ext cx="228600" cy="190195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-30128" r="-30128" t="0" b="0"/>
          <a:stretch/>
        </p:blipFill>
        <p:spPr>
          <a:xfrm>
            <a:off x="952805" y="3658514"/>
            <a:ext cx="228600" cy="190195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2000" b="-2000"/>
          <a:stretch/>
        </p:blipFill>
        <p:spPr>
          <a:xfrm>
            <a:off x="952805" y="4096512"/>
            <a:ext cx="228600" cy="190195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52805" y="5106010"/>
            <a:ext cx="7619695" cy="9144"/>
          </a:xfrm>
          <a:prstGeom prst="rect">
            <a:avLst/>
          </a:prstGeom>
          <a:solidFill>
            <a:srgbClr val="DEE2E6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-1100" b="-1100"/>
          <a:stretch/>
        </p:blipFill>
        <p:spPr>
          <a:xfrm>
            <a:off x="952805" y="5377586"/>
            <a:ext cx="114300" cy="133502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-1100" b="-1100"/>
          <a:stretch/>
        </p:blipFill>
        <p:spPr>
          <a:xfrm>
            <a:off x="3334817" y="5377586"/>
            <a:ext cx="114300" cy="133502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rcRect l="-2512" r="-2512" t="0" b="0"/>
          <a:stretch/>
        </p:blipFill>
        <p:spPr>
          <a:xfrm>
            <a:off x="5103266" y="5377586"/>
            <a:ext cx="105156" cy="133502"/>
          </a:xfrm>
          <a:prstGeom prst="rect">
            <a:avLst/>
          </a:prstGeom>
        </p:spPr>
      </p:pic>
      <p:sp>
        <p:nvSpPr>
          <p:cNvPr id="14" name="Text 6"/>
          <p:cNvSpPr txBox="1"/>
          <p:nvPr/>
        </p:nvSpPr>
        <p:spPr>
          <a:xfrm>
            <a:off x="1447495" y="1332281"/>
            <a:ext cx="90068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8</a:t>
            </a:r>
            <a:endParaRPr lang="en-US" sz="1000" dirty="0"/>
          </a:p>
        </p:txBody>
      </p:sp>
      <p:sp>
        <p:nvSpPr>
          <p:cNvPr id="15" name="Text 7"/>
          <p:cNvSpPr txBox="1"/>
          <p:nvPr/>
        </p:nvSpPr>
        <p:spPr>
          <a:xfrm>
            <a:off x="952805" y="1675181"/>
            <a:ext cx="8554212" cy="130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200" dirty="0">
                <a:solidFill>
                  <a:srgbClr val="212529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Module 8 — RFP Narrative &amp; Final Architecture Pitch</a:t>
            </a:r>
            <a:endParaRPr lang="en-US" sz="4200" dirty="0"/>
          </a:p>
        </p:txBody>
      </p:sp>
      <p:sp>
        <p:nvSpPr>
          <p:cNvPr id="16" name="Text 8"/>
          <p:cNvSpPr txBox="1"/>
          <p:nvPr/>
        </p:nvSpPr>
        <p:spPr>
          <a:xfrm>
            <a:off x="1181405" y="3248863"/>
            <a:ext cx="10954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 Minutes</a:t>
            </a:r>
            <a:endParaRPr lang="en-US" sz="1500" dirty="0"/>
          </a:p>
        </p:txBody>
      </p:sp>
      <p:sp>
        <p:nvSpPr>
          <p:cNvPr id="17" name="Text 9"/>
          <p:cNvSpPr txBox="1"/>
          <p:nvPr/>
        </p:nvSpPr>
        <p:spPr>
          <a:xfrm>
            <a:off x="1181405" y="3686861"/>
            <a:ext cx="32196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QE Differentiation &amp; Pitch Templates</a:t>
            </a:r>
            <a:endParaRPr lang="en-US" sz="1500" dirty="0"/>
          </a:p>
        </p:txBody>
      </p:sp>
      <p:sp>
        <p:nvSpPr>
          <p:cNvPr id="18" name="Text 10"/>
          <p:cNvSpPr txBox="1"/>
          <p:nvPr/>
        </p:nvSpPr>
        <p:spPr>
          <a:xfrm>
            <a:off x="1181405" y="4124858"/>
            <a:ext cx="28008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49505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Skills Roadmap &amp; Certifications</a:t>
            </a:r>
            <a:endParaRPr lang="en-US" sz="1500" dirty="0"/>
          </a:p>
        </p:txBody>
      </p:sp>
      <p:sp>
        <p:nvSpPr>
          <p:cNvPr id="19" name="Text 11"/>
          <p:cNvSpPr txBox="1"/>
          <p:nvPr/>
        </p:nvSpPr>
        <p:spPr>
          <a:xfrm>
            <a:off x="1067105" y="5363870"/>
            <a:ext cx="19961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{Presenter Name}</a:t>
            </a:r>
            <a:endParaRPr lang="en-US" sz="1000" dirty="0"/>
          </a:p>
        </p:txBody>
      </p:sp>
      <p:sp>
        <p:nvSpPr>
          <p:cNvPr id="20" name="Text 12"/>
          <p:cNvSpPr txBox="1"/>
          <p:nvPr/>
        </p:nvSpPr>
        <p:spPr>
          <a:xfrm>
            <a:off x="3449117" y="5363870"/>
            <a:ext cx="137708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{MM/DD/YYYY}</a:t>
            </a:r>
            <a:endParaRPr lang="en-US" sz="1000" dirty="0"/>
          </a:p>
        </p:txBody>
      </p:sp>
      <p:sp>
        <p:nvSpPr>
          <p:cNvPr id="21" name="Text 13"/>
          <p:cNvSpPr txBox="1"/>
          <p:nvPr/>
        </p:nvSpPr>
        <p:spPr>
          <a:xfrm>
            <a:off x="5208422" y="5363870"/>
            <a:ext cx="133868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C757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{Organization/Team}</a:t>
            </a:r>
            <a:endParaRPr lang="en-US" sz="1000" dirty="0"/>
          </a:p>
        </p:txBody>
      </p:sp>
      <p:sp>
        <p:nvSpPr>
          <p:cNvPr id="22" name="Text 14"/>
          <p:cNvSpPr txBox="1"/>
          <p:nvPr/>
        </p:nvSpPr>
        <p:spPr>
          <a:xfrm>
            <a:off x="10497312" y="418795"/>
            <a:ext cx="12957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800" b="1" dirty="0">
                <a:solidFill>
                  <a:srgbClr val="343A4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GENSPARK</a:t>
            </a:r>
            <a:endParaRPr lang="en-US" sz="18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609905" y="428854"/>
            <a:ext cx="8839505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7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Differentiation Storyline — Risk • Velocity • Cost</a:t>
            </a:r>
            <a:endParaRPr lang="en-US" sz="2700" dirty="0"/>
          </a:p>
        </p:txBody>
      </p:sp>
      <p:sp>
        <p:nvSpPr>
          <p:cNvPr id="5" name="Text 3"/>
          <p:cNvSpPr txBox="1"/>
          <p:nvPr/>
        </p:nvSpPr>
        <p:spPr>
          <a:xfrm>
            <a:off x="609905" y="1000354"/>
            <a:ext cx="789218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Positioning QE as a strategic differentiator in proposals: De-risking, accelerating, and optimizing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609905" y="1514246"/>
            <a:ext cx="3276295" cy="3810305"/>
          </a:xfrm>
          <a:prstGeom prst="roundRect">
            <a:avLst>
              <a:gd name="adj" fmla="val 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619049" y="1524305"/>
            <a:ext cx="3258007" cy="800100"/>
          </a:xfrm>
          <a:prstGeom prst="rect">
            <a:avLst/>
          </a:prstGeom>
          <a:solidFill>
            <a:srgbClr val="0369A1"/>
          </a:solidFill>
          <a:ln/>
        </p:spPr>
      </p:sp>
      <p:sp>
        <p:nvSpPr>
          <p:cNvPr id="8" name="Shape 6"/>
          <p:cNvSpPr/>
          <p:nvPr/>
        </p:nvSpPr>
        <p:spPr>
          <a:xfrm>
            <a:off x="619049" y="2315261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-2660" r="-2660" t="0" b="0"/>
          <a:stretch/>
        </p:blipFill>
        <p:spPr>
          <a:xfrm>
            <a:off x="847649" y="1717243"/>
            <a:ext cx="181051" cy="171907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1104595" y="1705356"/>
            <a:ext cx="135788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/ TRUST</a:t>
            </a:r>
            <a:endParaRPr lang="en-US" sz="1300" dirty="0"/>
          </a:p>
        </p:txBody>
      </p:sp>
      <p:sp>
        <p:nvSpPr>
          <p:cNvPr id="11" name="Text 8"/>
          <p:cNvSpPr txBox="1"/>
          <p:nvPr/>
        </p:nvSpPr>
        <p:spPr>
          <a:xfrm>
            <a:off x="847649" y="1981505"/>
            <a:ext cx="147401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&amp; Reliability</a:t>
            </a:r>
            <a:endParaRPr lang="en-US" sz="900" dirty="0"/>
          </a:p>
        </p:txBody>
      </p:sp>
      <p:sp>
        <p:nvSpPr>
          <p:cNvPr id="12" name="Text 9"/>
          <p:cNvSpPr txBox="1"/>
          <p:nvPr/>
        </p:nvSpPr>
        <p:spPr>
          <a:xfrm>
            <a:off x="847649" y="2510028"/>
            <a:ext cx="164866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PROPOSAL VALUE PROPS</a:t>
            </a:r>
            <a:endParaRPr lang="en-US" sz="9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1958" b="-1958"/>
          <a:stretch/>
        </p:blipFill>
        <p:spPr>
          <a:xfrm>
            <a:off x="847649" y="2776118"/>
            <a:ext cx="75895" cy="105156"/>
          </a:xfrm>
          <a:prstGeom prst="rect">
            <a:avLst/>
          </a:prstGeom>
        </p:spPr>
      </p:pic>
      <p:sp>
        <p:nvSpPr>
          <p:cNvPr id="14" name="Text 10"/>
          <p:cNvSpPr txBox="1"/>
          <p:nvPr/>
        </p:nvSpPr>
        <p:spPr>
          <a:xfrm>
            <a:off x="923544" y="2776118"/>
            <a:ext cx="188366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40-60% reduction in incidents</a:t>
            </a:r>
            <a:endParaRPr lang="en-US" sz="9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-1958" b="-1958"/>
          <a:stretch/>
        </p:blipFill>
        <p:spPr>
          <a:xfrm>
            <a:off x="847649" y="3025750"/>
            <a:ext cx="75895" cy="105156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923544" y="3025750"/>
            <a:ext cx="179862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Audit-ready lineage &amp; history</a:t>
            </a:r>
            <a:endParaRPr lang="en-US" sz="9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47649" y="3275381"/>
            <a:ext cx="105156" cy="105156"/>
          </a:xfrm>
          <a:prstGeom prst="rect">
            <a:avLst/>
          </a:prstGeom>
        </p:spPr>
      </p:pic>
      <p:sp>
        <p:nvSpPr>
          <p:cNvPr id="18" name="Text 12"/>
          <p:cNvSpPr txBox="1"/>
          <p:nvPr/>
        </p:nvSpPr>
        <p:spPr>
          <a:xfrm>
            <a:off x="952805" y="3275381"/>
            <a:ext cx="171267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Guaranteed SLO adherence</a:t>
            </a:r>
            <a:endParaRPr lang="en-US" sz="9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rcRect l="-1677" r="-1677" t="0" b="0"/>
          <a:stretch/>
        </p:blipFill>
        <p:spPr>
          <a:xfrm>
            <a:off x="847649" y="3525012"/>
            <a:ext cx="95098" cy="105156"/>
          </a:xfrm>
          <a:prstGeom prst="rect">
            <a:avLst/>
          </a:prstGeom>
        </p:spPr>
      </p:pic>
      <p:sp>
        <p:nvSpPr>
          <p:cNvPr id="20" name="Text 13"/>
          <p:cNvSpPr txBox="1"/>
          <p:nvPr/>
        </p:nvSpPr>
        <p:spPr>
          <a:xfrm>
            <a:off x="942746" y="3525012"/>
            <a:ext cx="155996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PII governance</a:t>
            </a:r>
            <a:endParaRPr lang="en-US" sz="900" dirty="0"/>
          </a:p>
        </p:txBody>
      </p:sp>
      <p:sp>
        <p:nvSpPr>
          <p:cNvPr id="21" name="Shape 14"/>
          <p:cNvSpPr/>
          <p:nvPr/>
        </p:nvSpPr>
        <p:spPr>
          <a:xfrm>
            <a:off x="847649" y="4562856"/>
            <a:ext cx="2800807" cy="562356"/>
          </a:xfrm>
          <a:prstGeom prst="roundRect">
            <a:avLst>
              <a:gd name="adj" fmla="val 16536"/>
            </a:avLst>
          </a:prstGeom>
          <a:solidFill>
            <a:srgbClr val="F8FAFC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22" name="Text 15"/>
          <p:cNvSpPr txBox="1"/>
          <p:nvPr/>
        </p:nvSpPr>
        <p:spPr>
          <a:xfrm>
            <a:off x="952805" y="4677156"/>
            <a:ext cx="65013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 Theme</a:t>
            </a:r>
            <a:endParaRPr lang="en-US" sz="800" dirty="0"/>
          </a:p>
        </p:txBody>
      </p:sp>
      <p:sp>
        <p:nvSpPr>
          <p:cNvPr id="23" name="Text 16"/>
          <p:cNvSpPr txBox="1"/>
          <p:nvPr/>
        </p:nvSpPr>
        <p:spPr>
          <a:xfrm>
            <a:off x="2676449" y="4677156"/>
            <a:ext cx="94549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Assured Delivery</a:t>
            </a:r>
            <a:endParaRPr lang="en-US" sz="800" dirty="0"/>
          </a:p>
        </p:txBody>
      </p:sp>
      <p:sp>
        <p:nvSpPr>
          <p:cNvPr id="24" name="Text 17"/>
          <p:cNvSpPr txBox="1"/>
          <p:nvPr/>
        </p:nvSpPr>
        <p:spPr>
          <a:xfrm>
            <a:off x="952805" y="4871923"/>
            <a:ext cx="62179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Metric</a:t>
            </a:r>
            <a:endParaRPr lang="en-US" sz="800" dirty="0"/>
          </a:p>
        </p:txBody>
      </p:sp>
      <p:sp>
        <p:nvSpPr>
          <p:cNvPr id="25" name="Text 18"/>
          <p:cNvSpPr txBox="1"/>
          <p:nvPr/>
        </p:nvSpPr>
        <p:spPr>
          <a:xfrm>
            <a:off x="2485339" y="4871923"/>
            <a:ext cx="1145743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Incident Rate / MTTR</a:t>
            </a:r>
            <a:endParaRPr lang="en-US" sz="800" dirty="0"/>
          </a:p>
        </p:txBody>
      </p:sp>
      <p:sp>
        <p:nvSpPr>
          <p:cNvPr id="26" name="Shape 19"/>
          <p:cNvSpPr/>
          <p:nvPr/>
        </p:nvSpPr>
        <p:spPr>
          <a:xfrm>
            <a:off x="4457700" y="1514246"/>
            <a:ext cx="3276295" cy="3810305"/>
          </a:xfrm>
          <a:prstGeom prst="roundRect">
            <a:avLst>
              <a:gd name="adj" fmla="val 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7" name="Shape 20"/>
          <p:cNvSpPr/>
          <p:nvPr/>
        </p:nvSpPr>
        <p:spPr>
          <a:xfrm>
            <a:off x="4466844" y="1524305"/>
            <a:ext cx="3258007" cy="800100"/>
          </a:xfrm>
          <a:prstGeom prst="rect">
            <a:avLst/>
          </a:prstGeom>
          <a:solidFill>
            <a:srgbClr val="047857"/>
          </a:solidFill>
          <a:ln/>
        </p:spPr>
      </p:sp>
      <p:sp>
        <p:nvSpPr>
          <p:cNvPr id="28" name="Shape 21"/>
          <p:cNvSpPr/>
          <p:nvPr/>
        </p:nvSpPr>
        <p:spPr>
          <a:xfrm>
            <a:off x="4466844" y="2315261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rcRect l="-2660" r="-2660" t="0" b="0"/>
          <a:stretch/>
        </p:blipFill>
        <p:spPr>
          <a:xfrm>
            <a:off x="4695444" y="1717243"/>
            <a:ext cx="181051" cy="171907"/>
          </a:xfrm>
          <a:prstGeom prst="rect">
            <a:avLst/>
          </a:prstGeom>
        </p:spPr>
      </p:pic>
      <p:sp>
        <p:nvSpPr>
          <p:cNvPr id="30" name="Text 22"/>
          <p:cNvSpPr txBox="1"/>
          <p:nvPr/>
        </p:nvSpPr>
        <p:spPr>
          <a:xfrm>
            <a:off x="4953305" y="1705356"/>
            <a:ext cx="10716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VELOCITY</a:t>
            </a:r>
            <a:endParaRPr lang="en-US" sz="1300" dirty="0"/>
          </a:p>
        </p:txBody>
      </p:sp>
      <p:sp>
        <p:nvSpPr>
          <p:cNvPr id="31" name="Text 23"/>
          <p:cNvSpPr txBox="1"/>
          <p:nvPr/>
        </p:nvSpPr>
        <p:spPr>
          <a:xfrm>
            <a:off x="4695444" y="1981505"/>
            <a:ext cx="10268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 to Insight</a:t>
            </a:r>
            <a:endParaRPr lang="en-US" sz="900" dirty="0"/>
          </a:p>
        </p:txBody>
      </p:sp>
      <p:sp>
        <p:nvSpPr>
          <p:cNvPr id="32" name="Text 24"/>
          <p:cNvSpPr txBox="1"/>
          <p:nvPr/>
        </p:nvSpPr>
        <p:spPr>
          <a:xfrm>
            <a:off x="4695444" y="2510028"/>
            <a:ext cx="164866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PROPOSAL VALUE PROPS</a:t>
            </a:r>
            <a:endParaRPr lang="en-US" sz="900" dirty="0"/>
          </a:p>
        </p:txBody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rcRect l="-1677" r="-1677" t="0" b="0"/>
          <a:stretch/>
        </p:blipFill>
        <p:spPr>
          <a:xfrm>
            <a:off x="4695444" y="2776118"/>
            <a:ext cx="95098" cy="105156"/>
          </a:xfrm>
          <a:prstGeom prst="rect">
            <a:avLst/>
          </a:prstGeom>
        </p:spPr>
      </p:pic>
      <p:sp>
        <p:nvSpPr>
          <p:cNvPr id="34" name="Text 25"/>
          <p:cNvSpPr txBox="1"/>
          <p:nvPr/>
        </p:nvSpPr>
        <p:spPr>
          <a:xfrm>
            <a:off x="4791456" y="2776118"/>
            <a:ext cx="1846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25-35% faster time-to-insight</a:t>
            </a:r>
            <a:endParaRPr lang="en-US" sz="900" dirty="0"/>
          </a:p>
        </p:txBody>
      </p:sp>
      <p:pic>
        <p:nvPicPr>
          <p:cNvPr id="35" name="Image 7" descr="preencoded.png">    </p:cNvPr>
          <p:cNvPicPr>
            <a:picLocks noChangeAspect="1"/>
          </p:cNvPicPr>
          <p:nvPr/>
        </p:nvPicPr>
        <p:blipFill>
          <a:blip r:embed="rId8"/>
          <a:srcRect l="-1677" r="-1677" t="0" b="0"/>
          <a:stretch/>
        </p:blipFill>
        <p:spPr>
          <a:xfrm>
            <a:off x="4695444" y="3025750"/>
            <a:ext cx="95098" cy="105156"/>
          </a:xfrm>
          <a:prstGeom prst="rect">
            <a:avLst/>
          </a:prstGeom>
        </p:spPr>
      </p:pic>
      <p:sp>
        <p:nvSpPr>
          <p:cNvPr id="36" name="Text 26"/>
          <p:cNvSpPr txBox="1"/>
          <p:nvPr/>
        </p:nvSpPr>
        <p:spPr>
          <a:xfrm>
            <a:off x="4791456" y="3025750"/>
            <a:ext cx="142646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 native validation</a:t>
            </a:r>
            <a:endParaRPr lang="en-US" sz="900" dirty="0"/>
          </a:p>
        </p:txBody>
      </p:sp>
      <p:pic>
        <p:nvPicPr>
          <p:cNvPr id="37" name="Image 8" descr="preencoded.png">    </p:cNvPr>
          <p:cNvPicPr>
            <a:picLocks noChangeAspect="1"/>
          </p:cNvPicPr>
          <p:nvPr/>
        </p:nvPicPr>
        <p:blipFill>
          <a:blip r:embed="rId9"/>
          <a:srcRect l="-783" r="-783" t="0" b="0"/>
          <a:stretch/>
        </p:blipFill>
        <p:spPr>
          <a:xfrm>
            <a:off x="4695444" y="3275381"/>
            <a:ext cx="133502" cy="105156"/>
          </a:xfrm>
          <a:prstGeom prst="rect">
            <a:avLst/>
          </a:prstGeom>
        </p:spPr>
      </p:pic>
      <p:sp>
        <p:nvSpPr>
          <p:cNvPr id="38" name="Text 27"/>
          <p:cNvSpPr txBox="1"/>
          <p:nvPr/>
        </p:nvSpPr>
        <p:spPr>
          <a:xfrm>
            <a:off x="4828946" y="3275381"/>
            <a:ext cx="16934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 for RCA &amp; Search</a:t>
            </a:r>
            <a:endParaRPr lang="en-US" sz="900" dirty="0"/>
          </a:p>
        </p:txBody>
      </p:sp>
      <p:pic>
        <p:nvPicPr>
          <p:cNvPr id="39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4695444" y="3525012"/>
            <a:ext cx="105156" cy="105156"/>
          </a:xfrm>
          <a:prstGeom prst="rect">
            <a:avLst/>
          </a:prstGeom>
        </p:spPr>
      </p:pic>
      <p:sp>
        <p:nvSpPr>
          <p:cNvPr id="40" name="Text 28"/>
          <p:cNvSpPr txBox="1"/>
          <p:nvPr/>
        </p:nvSpPr>
        <p:spPr>
          <a:xfrm>
            <a:off x="4800600" y="3525012"/>
            <a:ext cx="1816913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deployment gates</a:t>
            </a:r>
            <a:endParaRPr lang="en-US" sz="900" dirty="0"/>
          </a:p>
        </p:txBody>
      </p:sp>
      <p:sp>
        <p:nvSpPr>
          <p:cNvPr id="41" name="Shape 29"/>
          <p:cNvSpPr/>
          <p:nvPr/>
        </p:nvSpPr>
        <p:spPr>
          <a:xfrm>
            <a:off x="4695444" y="4562856"/>
            <a:ext cx="2800807" cy="562356"/>
          </a:xfrm>
          <a:prstGeom prst="roundRect">
            <a:avLst>
              <a:gd name="adj" fmla="val 16536"/>
            </a:avLst>
          </a:prstGeom>
          <a:solidFill>
            <a:srgbClr val="F8FAFC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42" name="Text 30"/>
          <p:cNvSpPr txBox="1"/>
          <p:nvPr/>
        </p:nvSpPr>
        <p:spPr>
          <a:xfrm>
            <a:off x="4800600" y="4677156"/>
            <a:ext cx="65013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 Theme</a:t>
            </a:r>
            <a:endParaRPr lang="en-US" sz="800" dirty="0"/>
          </a:p>
        </p:txBody>
      </p:sp>
      <p:sp>
        <p:nvSpPr>
          <p:cNvPr id="43" name="Text 31"/>
          <p:cNvSpPr txBox="1"/>
          <p:nvPr/>
        </p:nvSpPr>
        <p:spPr>
          <a:xfrm>
            <a:off x="6468466" y="4677156"/>
            <a:ext cx="1003097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Accelerated Value</a:t>
            </a:r>
            <a:endParaRPr lang="en-US" sz="800" dirty="0"/>
          </a:p>
        </p:txBody>
      </p:sp>
      <p:sp>
        <p:nvSpPr>
          <p:cNvPr id="44" name="Text 32"/>
          <p:cNvSpPr txBox="1"/>
          <p:nvPr/>
        </p:nvSpPr>
        <p:spPr>
          <a:xfrm>
            <a:off x="4800600" y="4871923"/>
            <a:ext cx="62179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Metric</a:t>
            </a:r>
            <a:endParaRPr lang="en-US" sz="800" dirty="0"/>
          </a:p>
        </p:txBody>
      </p:sp>
      <p:sp>
        <p:nvSpPr>
          <p:cNvPr id="45" name="Text 33"/>
          <p:cNvSpPr txBox="1"/>
          <p:nvPr/>
        </p:nvSpPr>
        <p:spPr>
          <a:xfrm>
            <a:off x="6824167" y="4871923"/>
            <a:ext cx="65013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Cycle Time</a:t>
            </a:r>
            <a:endParaRPr lang="en-US" sz="800" dirty="0"/>
          </a:p>
        </p:txBody>
      </p:sp>
      <p:sp>
        <p:nvSpPr>
          <p:cNvPr id="46" name="Shape 34"/>
          <p:cNvSpPr/>
          <p:nvPr/>
        </p:nvSpPr>
        <p:spPr>
          <a:xfrm>
            <a:off x="8305495" y="1514246"/>
            <a:ext cx="3276295" cy="3810305"/>
          </a:xfrm>
          <a:prstGeom prst="roundRect">
            <a:avLst>
              <a:gd name="adj" fmla="val 9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47" name="Shape 35"/>
          <p:cNvSpPr/>
          <p:nvPr/>
        </p:nvSpPr>
        <p:spPr>
          <a:xfrm>
            <a:off x="8315554" y="1524305"/>
            <a:ext cx="3258007" cy="800100"/>
          </a:xfrm>
          <a:prstGeom prst="rect">
            <a:avLst/>
          </a:prstGeom>
          <a:solidFill>
            <a:srgbClr val="334155"/>
          </a:solidFill>
          <a:ln/>
        </p:spPr>
      </p:sp>
      <p:sp>
        <p:nvSpPr>
          <p:cNvPr id="48" name="Shape 36"/>
          <p:cNvSpPr/>
          <p:nvPr/>
        </p:nvSpPr>
        <p:spPr>
          <a:xfrm>
            <a:off x="8315554" y="2315261"/>
            <a:ext cx="3258007" cy="9144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49" name="Image 10" descr="preencoded.png">    </p:cNvPr>
          <p:cNvPicPr>
            <a:picLocks noChangeAspect="1"/>
          </p:cNvPicPr>
          <p:nvPr/>
        </p:nvPicPr>
        <p:blipFill>
          <a:blip r:embed="rId11"/>
          <a:srcRect l="-2660" r="-2660" t="0" b="0"/>
          <a:stretch/>
        </p:blipFill>
        <p:spPr>
          <a:xfrm>
            <a:off x="8544154" y="1717243"/>
            <a:ext cx="181051" cy="171907"/>
          </a:xfrm>
          <a:prstGeom prst="rect">
            <a:avLst/>
          </a:prstGeom>
        </p:spPr>
      </p:pic>
      <p:sp>
        <p:nvSpPr>
          <p:cNvPr id="50" name="Text 37"/>
          <p:cNvSpPr txBox="1"/>
          <p:nvPr/>
        </p:nvSpPr>
        <p:spPr>
          <a:xfrm>
            <a:off x="8801100" y="1705356"/>
            <a:ext cx="12152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/ TCO</a:t>
            </a:r>
            <a:endParaRPr lang="en-US" sz="1300" dirty="0"/>
          </a:p>
        </p:txBody>
      </p:sp>
      <p:sp>
        <p:nvSpPr>
          <p:cNvPr id="51" name="Text 38"/>
          <p:cNvSpPr txBox="1"/>
          <p:nvPr/>
        </p:nvSpPr>
        <p:spPr>
          <a:xfrm>
            <a:off x="8544154" y="1981505"/>
            <a:ext cx="101681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 &amp; ROI</a:t>
            </a:r>
            <a:endParaRPr lang="en-US" sz="900" dirty="0"/>
          </a:p>
        </p:txBody>
      </p:sp>
      <p:sp>
        <p:nvSpPr>
          <p:cNvPr id="52" name="Text 39"/>
          <p:cNvSpPr txBox="1"/>
          <p:nvPr/>
        </p:nvSpPr>
        <p:spPr>
          <a:xfrm>
            <a:off x="8544154" y="2510028"/>
            <a:ext cx="164866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PROPOSAL VALUE PROPS</a:t>
            </a:r>
            <a:endParaRPr lang="en-US" sz="900" dirty="0"/>
          </a:p>
        </p:txBody>
      </p:sp>
      <p:pic>
        <p:nvPicPr>
          <p:cNvPr id="5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8544154" y="2776118"/>
            <a:ext cx="105156" cy="105156"/>
          </a:xfrm>
          <a:prstGeom prst="rect">
            <a:avLst/>
          </a:prstGeom>
        </p:spPr>
      </p:pic>
      <p:sp>
        <p:nvSpPr>
          <p:cNvPr id="54" name="Text 40"/>
          <p:cNvSpPr txBox="1"/>
          <p:nvPr/>
        </p:nvSpPr>
        <p:spPr>
          <a:xfrm>
            <a:off x="8648395" y="2776118"/>
            <a:ext cx="199796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License avoidance (Native tools)</a:t>
            </a:r>
            <a:endParaRPr lang="en-US" sz="900" dirty="0"/>
          </a:p>
        </p:txBody>
      </p:sp>
      <p:pic>
        <p:nvPicPr>
          <p:cNvPr id="55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8544154" y="3025750"/>
            <a:ext cx="105156" cy="105156"/>
          </a:xfrm>
          <a:prstGeom prst="rect">
            <a:avLst/>
          </a:prstGeom>
        </p:spPr>
      </p:pic>
      <p:sp>
        <p:nvSpPr>
          <p:cNvPr id="56" name="Text 41"/>
          <p:cNvSpPr txBox="1"/>
          <p:nvPr/>
        </p:nvSpPr>
        <p:spPr>
          <a:xfrm>
            <a:off x="8648395" y="3025750"/>
            <a:ext cx="182697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Simplified ops &amp; maintenance</a:t>
            </a:r>
            <a:endParaRPr lang="en-US" sz="900" dirty="0"/>
          </a:p>
        </p:txBody>
      </p:sp>
      <p:pic>
        <p:nvPicPr>
          <p:cNvPr id="57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8544154" y="3275381"/>
            <a:ext cx="105156" cy="105156"/>
          </a:xfrm>
          <a:prstGeom prst="rect">
            <a:avLst/>
          </a:prstGeom>
        </p:spPr>
      </p:pic>
      <p:sp>
        <p:nvSpPr>
          <p:cNvPr id="58" name="Text 42"/>
          <p:cNvSpPr txBox="1"/>
          <p:nvPr/>
        </p:nvSpPr>
        <p:spPr>
          <a:xfrm>
            <a:off x="8648395" y="3275381"/>
            <a:ext cx="178856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Auto-rule generation (GenAI)</a:t>
            </a:r>
            <a:endParaRPr lang="en-US" sz="900" dirty="0"/>
          </a:p>
        </p:txBody>
      </p:sp>
      <p:pic>
        <p:nvPicPr>
          <p:cNvPr id="59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8544154" y="3525012"/>
            <a:ext cx="105156" cy="105156"/>
          </a:xfrm>
          <a:prstGeom prst="rect">
            <a:avLst/>
          </a:prstGeom>
        </p:spPr>
      </p:pic>
      <p:sp>
        <p:nvSpPr>
          <p:cNvPr id="60" name="Text 43"/>
          <p:cNvSpPr txBox="1"/>
          <p:nvPr/>
        </p:nvSpPr>
        <p:spPr>
          <a:xfrm>
            <a:off x="8648395" y="3525012"/>
            <a:ext cx="14648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compute model</a:t>
            </a:r>
            <a:endParaRPr lang="en-US" sz="900" dirty="0"/>
          </a:p>
        </p:txBody>
      </p:sp>
      <p:sp>
        <p:nvSpPr>
          <p:cNvPr id="61" name="Shape 44"/>
          <p:cNvSpPr/>
          <p:nvPr/>
        </p:nvSpPr>
        <p:spPr>
          <a:xfrm>
            <a:off x="8544154" y="4562856"/>
            <a:ext cx="2800807" cy="562356"/>
          </a:xfrm>
          <a:prstGeom prst="roundRect">
            <a:avLst>
              <a:gd name="adj" fmla="val 16536"/>
            </a:avLst>
          </a:prstGeom>
          <a:solidFill>
            <a:srgbClr val="F8FAFC"/>
          </a:solidFill>
          <a:ln w="12700">
            <a:solidFill>
              <a:srgbClr val="F1F5F9"/>
            </a:solidFill>
            <a:prstDash val="solid"/>
          </a:ln>
        </p:spPr>
      </p:sp>
      <p:sp>
        <p:nvSpPr>
          <p:cNvPr id="62" name="Text 45"/>
          <p:cNvSpPr txBox="1"/>
          <p:nvPr/>
        </p:nvSpPr>
        <p:spPr>
          <a:xfrm>
            <a:off x="8648395" y="4677156"/>
            <a:ext cx="650138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 Theme</a:t>
            </a:r>
            <a:endParaRPr lang="en-US" sz="800" dirty="0"/>
          </a:p>
        </p:txBody>
      </p:sp>
      <p:sp>
        <p:nvSpPr>
          <p:cNvPr id="63" name="Text 46"/>
          <p:cNvSpPr txBox="1"/>
          <p:nvPr/>
        </p:nvSpPr>
        <p:spPr>
          <a:xfrm>
            <a:off x="10472623" y="4677156"/>
            <a:ext cx="85039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TCO</a:t>
            </a:r>
            <a:endParaRPr lang="en-US" sz="800" dirty="0"/>
          </a:p>
        </p:txBody>
      </p:sp>
      <p:sp>
        <p:nvSpPr>
          <p:cNvPr id="64" name="Text 47"/>
          <p:cNvSpPr txBox="1"/>
          <p:nvPr/>
        </p:nvSpPr>
        <p:spPr>
          <a:xfrm>
            <a:off x="8648395" y="4871923"/>
            <a:ext cx="62179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Metric</a:t>
            </a:r>
            <a:endParaRPr lang="en-US" sz="800" dirty="0"/>
          </a:p>
        </p:txBody>
      </p:sp>
      <p:sp>
        <p:nvSpPr>
          <p:cNvPr id="65" name="Text 48"/>
          <p:cNvSpPr txBox="1"/>
          <p:nvPr/>
        </p:nvSpPr>
        <p:spPr>
          <a:xfrm>
            <a:off x="10209276" y="4871923"/>
            <a:ext cx="1117397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8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Cost of Quality</a:t>
            </a:r>
            <a:endParaRPr lang="en-US" sz="800" dirty="0"/>
          </a:p>
        </p:txBody>
      </p:sp>
      <p:sp>
        <p:nvSpPr>
          <p:cNvPr id="66" name="Shape 49"/>
          <p:cNvSpPr/>
          <p:nvPr/>
        </p:nvSpPr>
        <p:spPr>
          <a:xfrm>
            <a:off x="609905" y="5553151"/>
            <a:ext cx="10972800" cy="743407"/>
          </a:xfrm>
          <a:prstGeom prst="roundRect">
            <a:avLst>
              <a:gd name="adj" fmla="val 12616"/>
            </a:avLst>
          </a:prstGeom>
          <a:solidFill>
            <a:srgbClr val="F1F5F9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67" name="Shape 50"/>
          <p:cNvSpPr/>
          <p:nvPr/>
        </p:nvSpPr>
        <p:spPr>
          <a:xfrm>
            <a:off x="2267712" y="5676595"/>
            <a:ext cx="9144" cy="495605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68" name="Text 51"/>
          <p:cNvSpPr txBox="1"/>
          <p:nvPr/>
        </p:nvSpPr>
        <p:spPr>
          <a:xfrm>
            <a:off x="847649" y="5750662"/>
            <a:ext cx="66751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&amp;</a:t>
            </a:r>
            <a:endParaRPr lang="en-US" sz="900" dirty="0"/>
          </a:p>
        </p:txBody>
      </p:sp>
      <p:sp>
        <p:nvSpPr>
          <p:cNvPr id="69" name="Text 52"/>
          <p:cNvSpPr txBox="1"/>
          <p:nvPr/>
        </p:nvSpPr>
        <p:spPr>
          <a:xfrm>
            <a:off x="1427378" y="5750662"/>
            <a:ext cx="74340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PROOF POINTS</a:t>
            </a:r>
            <a:endParaRPr lang="en-US" sz="900" dirty="0"/>
          </a:p>
        </p:txBody>
      </p:sp>
      <p:sp>
        <p:nvSpPr>
          <p:cNvPr id="70" name="Text 53"/>
          <p:cNvSpPr txBox="1"/>
          <p:nvPr/>
        </p:nvSpPr>
        <p:spPr>
          <a:xfrm>
            <a:off x="3495751" y="5695798"/>
            <a:ext cx="9765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 Baselines</a:t>
            </a:r>
            <a:endParaRPr lang="en-US" sz="1000" dirty="0"/>
          </a:p>
        </p:txBody>
      </p:sp>
      <p:sp>
        <p:nvSpPr>
          <p:cNvPr id="71" name="Shape 54"/>
          <p:cNvSpPr/>
          <p:nvPr/>
        </p:nvSpPr>
        <p:spPr>
          <a:xfrm>
            <a:off x="3254350" y="5915254"/>
            <a:ext cx="1352398" cy="256946"/>
          </a:xfrm>
          <a:prstGeom prst="roundRect">
            <a:avLst>
              <a:gd name="adj" fmla="val 158166"/>
            </a:avLst>
          </a:prstGeom>
          <a:solidFill>
            <a:srgbClr val="FFFFFF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72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3377794" y="5988406"/>
            <a:ext cx="105156" cy="105156"/>
          </a:xfrm>
          <a:prstGeom prst="rect">
            <a:avLst/>
          </a:prstGeom>
        </p:spPr>
      </p:pic>
      <p:sp>
        <p:nvSpPr>
          <p:cNvPr id="73" name="Text 55"/>
          <p:cNvSpPr txBox="1"/>
          <p:nvPr/>
        </p:nvSpPr>
        <p:spPr>
          <a:xfrm>
            <a:off x="3539642" y="5962802"/>
            <a:ext cx="102229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Benchmarked Data</a:t>
            </a:r>
            <a:endParaRPr lang="en-US" sz="800" dirty="0"/>
          </a:p>
        </p:txBody>
      </p:sp>
      <p:sp>
        <p:nvSpPr>
          <p:cNvPr id="74" name="Text 56"/>
          <p:cNvSpPr txBox="1"/>
          <p:nvPr/>
        </p:nvSpPr>
        <p:spPr>
          <a:xfrm>
            <a:off x="5394046" y="5826557"/>
            <a:ext cx="1627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</a:t>
            </a:r>
            <a:endParaRPr lang="en-US" sz="1200" dirty="0"/>
          </a:p>
        </p:txBody>
      </p:sp>
      <p:sp>
        <p:nvSpPr>
          <p:cNvPr id="75" name="Text 57"/>
          <p:cNvSpPr txBox="1"/>
          <p:nvPr/>
        </p:nvSpPr>
        <p:spPr>
          <a:xfrm>
            <a:off x="6291986" y="5695798"/>
            <a:ext cx="13295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Before/After Cases</a:t>
            </a:r>
            <a:endParaRPr lang="en-US" sz="1000" dirty="0"/>
          </a:p>
        </p:txBody>
      </p:sp>
      <p:sp>
        <p:nvSpPr>
          <p:cNvPr id="76" name="Shape 58"/>
          <p:cNvSpPr/>
          <p:nvPr/>
        </p:nvSpPr>
        <p:spPr>
          <a:xfrm>
            <a:off x="6324905" y="5915254"/>
            <a:ext cx="1162202" cy="256946"/>
          </a:xfrm>
          <a:prstGeom prst="roundRect">
            <a:avLst>
              <a:gd name="adj" fmla="val 158166"/>
            </a:avLst>
          </a:prstGeom>
          <a:solidFill>
            <a:srgbClr val="FFFFFF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77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-1750" b="-1750"/>
          <a:stretch/>
        </p:blipFill>
        <p:spPr>
          <a:xfrm>
            <a:off x="6448349" y="5988406"/>
            <a:ext cx="114300" cy="105156"/>
          </a:xfrm>
          <a:prstGeom prst="rect">
            <a:avLst/>
          </a:prstGeom>
        </p:spPr>
      </p:pic>
      <p:sp>
        <p:nvSpPr>
          <p:cNvPr id="78" name="Text 59"/>
          <p:cNvSpPr txBox="1"/>
          <p:nvPr/>
        </p:nvSpPr>
        <p:spPr>
          <a:xfrm>
            <a:off x="6619342" y="5962802"/>
            <a:ext cx="82204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ROI</a:t>
            </a:r>
            <a:endParaRPr lang="en-US" sz="800" dirty="0"/>
          </a:p>
        </p:txBody>
      </p:sp>
      <p:sp>
        <p:nvSpPr>
          <p:cNvPr id="79" name="Text 60"/>
          <p:cNvSpPr txBox="1"/>
          <p:nvPr/>
        </p:nvSpPr>
        <p:spPr>
          <a:xfrm>
            <a:off x="8369503" y="5826557"/>
            <a:ext cx="1627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</a:t>
            </a:r>
            <a:endParaRPr lang="en-US" sz="1200" dirty="0"/>
          </a:p>
        </p:txBody>
      </p:sp>
      <p:sp>
        <p:nvSpPr>
          <p:cNvPr id="80" name="Text 61"/>
          <p:cNvSpPr txBox="1"/>
          <p:nvPr/>
        </p:nvSpPr>
        <p:spPr>
          <a:xfrm>
            <a:off x="9232697" y="5695798"/>
            <a:ext cx="13962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Reusable Templates</a:t>
            </a:r>
            <a:endParaRPr lang="en-US" sz="1000" dirty="0"/>
          </a:p>
        </p:txBody>
      </p:sp>
      <p:sp>
        <p:nvSpPr>
          <p:cNvPr id="81" name="Shape 62"/>
          <p:cNvSpPr/>
          <p:nvPr/>
        </p:nvSpPr>
        <p:spPr>
          <a:xfrm>
            <a:off x="9361627" y="5915254"/>
            <a:ext cx="1037844" cy="256946"/>
          </a:xfrm>
          <a:prstGeom prst="roundRect">
            <a:avLst>
              <a:gd name="adj" fmla="val 158166"/>
            </a:avLst>
          </a:prstGeom>
          <a:solidFill>
            <a:srgbClr val="FFFFFF"/>
          </a:solidFill>
          <a:ln w="12700">
            <a:solidFill>
              <a:srgbClr val="CBD5E1"/>
            </a:solidFill>
            <a:prstDash val="solid"/>
          </a:ln>
        </p:spPr>
      </p:sp>
      <p:pic>
        <p:nvPicPr>
          <p:cNvPr id="82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9485071" y="5988406"/>
            <a:ext cx="105156" cy="105156"/>
          </a:xfrm>
          <a:prstGeom prst="rect">
            <a:avLst/>
          </a:prstGeom>
        </p:spPr>
      </p:pic>
      <p:sp>
        <p:nvSpPr>
          <p:cNvPr id="83" name="Text 63"/>
          <p:cNvSpPr txBox="1"/>
          <p:nvPr/>
        </p:nvSpPr>
        <p:spPr>
          <a:xfrm>
            <a:off x="9646920" y="5962802"/>
            <a:ext cx="70774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Accelerators</a:t>
            </a:r>
            <a:endParaRPr lang="en-US" sz="800" dirty="0"/>
          </a:p>
        </p:txBody>
      </p:sp>
      <p:sp>
        <p:nvSpPr>
          <p:cNvPr id="84" name="Shape 64"/>
          <p:cNvSpPr/>
          <p:nvPr/>
        </p:nvSpPr>
        <p:spPr>
          <a:xfrm>
            <a:off x="609905" y="6291072"/>
            <a:ext cx="10972800" cy="9144"/>
          </a:xfrm>
          <a:prstGeom prst="rect">
            <a:avLst/>
          </a:prstGeom>
          <a:solidFill>
            <a:srgbClr val="F1F5F9"/>
          </a:solidFill>
          <a:ln/>
        </p:spPr>
      </p:sp>
      <p:pic>
        <p:nvPicPr>
          <p:cNvPr id="85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609905" y="6476695"/>
            <a:ext cx="114300" cy="114300"/>
          </a:xfrm>
          <a:prstGeom prst="rect">
            <a:avLst/>
          </a:prstGeom>
        </p:spPr>
      </p:pic>
      <p:sp>
        <p:nvSpPr>
          <p:cNvPr id="86" name="Text 65"/>
          <p:cNvSpPr txBox="1"/>
          <p:nvPr/>
        </p:nvSpPr>
        <p:spPr>
          <a:xfrm>
            <a:off x="724205" y="6462979"/>
            <a:ext cx="25630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 Databricks Quality Engineering Strategy</a:t>
            </a:r>
            <a:endParaRPr lang="en-US" sz="900" dirty="0"/>
          </a:p>
        </p:txBody>
      </p:sp>
      <p:sp>
        <p:nvSpPr>
          <p:cNvPr id="87" name="Text 66"/>
          <p:cNvSpPr txBox="1"/>
          <p:nvPr/>
        </p:nvSpPr>
        <p:spPr>
          <a:xfrm>
            <a:off x="8767267" y="6462979"/>
            <a:ext cx="29059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8 — RFP Narrative &amp; Final Architecture Pitch</a:t>
            </a:r>
            <a:endParaRPr lang="en-US" sz="900" dirty="0"/>
          </a:p>
        </p:txBody>
      </p:sp>
      <p:sp>
        <p:nvSpPr>
          <p:cNvPr id="88" name="Shape 67"/>
          <p:cNvSpPr/>
          <p:nvPr/>
        </p:nvSpPr>
        <p:spPr>
          <a:xfrm>
            <a:off x="3886200" y="3419856"/>
            <a:ext cx="571500" cy="19202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89" name="Shape 68"/>
          <p:cNvSpPr/>
          <p:nvPr/>
        </p:nvSpPr>
        <p:spPr>
          <a:xfrm>
            <a:off x="7733995" y="3419856"/>
            <a:ext cx="571500" cy="19202"/>
          </a:xfrm>
          <a:prstGeom prst="rect">
            <a:avLst/>
          </a:prstGeom>
          <a:solidFill>
            <a:srgbClr val="CBD5E1"/>
          </a:solidFill>
          <a:ln/>
        </p:spPr>
      </p:sp>
      <p:sp>
        <p:nvSpPr>
          <p:cNvPr id="90" name="Shape 69"/>
          <p:cNvSpPr/>
          <p:nvPr/>
        </p:nvSpPr>
        <p:spPr>
          <a:xfrm>
            <a:off x="4019702" y="3267151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pic>
        <p:nvPicPr>
          <p:cNvPr id="91" name="Image 19" descr="preencoded.png">    </p:cNvPr>
          <p:cNvPicPr>
            <a:picLocks noChangeAspect="1"/>
          </p:cNvPicPr>
          <p:nvPr/>
        </p:nvPicPr>
        <p:blipFill>
          <a:blip r:embed="rId20"/>
          <a:srcRect l="-2571" r="-2571" t="0" b="0"/>
          <a:stretch/>
        </p:blipFill>
        <p:spPr>
          <a:xfrm>
            <a:off x="4119372" y="3362249"/>
            <a:ext cx="105156" cy="114300"/>
          </a:xfrm>
          <a:prstGeom prst="rect">
            <a:avLst/>
          </a:prstGeom>
        </p:spPr>
      </p:pic>
      <p:sp>
        <p:nvSpPr>
          <p:cNvPr id="92" name="Shape 70"/>
          <p:cNvSpPr/>
          <p:nvPr/>
        </p:nvSpPr>
        <p:spPr>
          <a:xfrm>
            <a:off x="7867498" y="3267151"/>
            <a:ext cx="304495" cy="30449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BD5E1"/>
            </a:solidFill>
            <a:prstDash val="solid"/>
          </a:ln>
        </p:spPr>
      </p:sp>
      <p:pic>
        <p:nvPicPr>
          <p:cNvPr id="93" name="Image 20" descr="preencoded.png">    </p:cNvPr>
          <p:cNvPicPr>
            <a:picLocks noChangeAspect="1"/>
          </p:cNvPicPr>
          <p:nvPr/>
        </p:nvPicPr>
        <p:blipFill>
          <a:blip r:embed="rId21"/>
          <a:srcRect l="-2571" r="-2571" t="0" b="0"/>
          <a:stretch/>
        </p:blipFill>
        <p:spPr>
          <a:xfrm>
            <a:off x="7968082" y="3362249"/>
            <a:ext cx="105156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304495" y="1343254"/>
            <a:ext cx="11582705" cy="437998"/>
          </a:xfrm>
          <a:prstGeom prst="roundRect">
            <a:avLst>
              <a:gd name="adj" fmla="val 36307"/>
            </a:avLst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43" b="-43"/>
          <a:stretch/>
        </p:blipFill>
        <p:spPr>
          <a:xfrm>
            <a:off x="504749" y="1485900"/>
            <a:ext cx="133502" cy="152705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714146" y="1476756"/>
            <a:ext cx="15956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Repos &amp; Git Integration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2353666" y="1485900"/>
            <a:ext cx="9144" cy="152705"/>
          </a:xfrm>
          <a:prstGeom prst="rect">
            <a:avLst/>
          </a:prstGeom>
          <a:solidFill>
            <a:srgbClr val="93C5FD"/>
          </a:solidFill>
          <a:ln/>
        </p:spPr>
      </p:sp>
      <p:sp>
        <p:nvSpPr>
          <p:cNvPr id="8" name="Shape 5"/>
          <p:cNvSpPr/>
          <p:nvPr/>
        </p:nvSpPr>
        <p:spPr>
          <a:xfrm>
            <a:off x="2515514" y="1447495"/>
            <a:ext cx="3038551" cy="228600"/>
          </a:xfrm>
          <a:prstGeom prst="roundRect">
            <a:avLst>
              <a:gd name="adj" fmla="val 66667"/>
            </a:avLst>
          </a:prstGeom>
          <a:solidFill>
            <a:srgbClr val="DBEAFE"/>
          </a:solidFill>
          <a:ln/>
        </p:spPr>
      </p:sp>
      <p:sp>
        <p:nvSpPr>
          <p:cNvPr id="9" name="Text 6"/>
          <p:cNvSpPr txBox="1"/>
          <p:nvPr/>
        </p:nvSpPr>
        <p:spPr>
          <a:xfrm>
            <a:off x="2591410" y="1495044"/>
            <a:ext cx="297180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 Gates: Contract Validation &amp; Unit Tests</a:t>
            </a:r>
            <a:endParaRPr lang="en-US" sz="900" dirty="0"/>
          </a:p>
        </p:txBody>
      </p:sp>
      <p:sp>
        <p:nvSpPr>
          <p:cNvPr id="10" name="Shape 7"/>
          <p:cNvSpPr/>
          <p:nvPr/>
        </p:nvSpPr>
        <p:spPr>
          <a:xfrm>
            <a:off x="6937553" y="1447495"/>
            <a:ext cx="2971800" cy="228600"/>
          </a:xfrm>
          <a:prstGeom prst="roundRect">
            <a:avLst>
              <a:gd name="adj" fmla="val 66667"/>
            </a:avLst>
          </a:prstGeom>
          <a:solidFill>
            <a:srgbClr val="DBEAFE"/>
          </a:solidFill>
          <a:ln/>
        </p:spPr>
      </p:sp>
      <p:sp>
        <p:nvSpPr>
          <p:cNvPr id="11" name="Text 8"/>
          <p:cNvSpPr txBox="1"/>
          <p:nvPr/>
        </p:nvSpPr>
        <p:spPr>
          <a:xfrm>
            <a:off x="7013448" y="1495044"/>
            <a:ext cx="2905963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Orchestration: Rollback &amp; Failure Routing</a:t>
            </a:r>
            <a:endParaRPr lang="en-US" sz="900" dirty="0"/>
          </a:p>
        </p:txBody>
      </p:sp>
      <p:sp>
        <p:nvSpPr>
          <p:cNvPr id="12" name="Text 9"/>
          <p:cNvSpPr txBox="1"/>
          <p:nvPr/>
        </p:nvSpPr>
        <p:spPr>
          <a:xfrm>
            <a:off x="10016338" y="1476756"/>
            <a:ext cx="15480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Workflows</a:t>
            </a:r>
            <a:endParaRPr lang="en-US" sz="10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535156" y="1485900"/>
            <a:ext cx="152705" cy="152705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304495" y="1933956"/>
            <a:ext cx="1828800" cy="3724351"/>
          </a:xfrm>
          <a:prstGeom prst="roundRect">
            <a:avLst>
              <a:gd name="adj" fmla="val 2083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466344" y="3222346"/>
            <a:ext cx="1505102" cy="9144"/>
          </a:xfrm>
          <a:prstGeom prst="rect">
            <a:avLst/>
          </a:prstGeom>
          <a:solidFill>
            <a:srgbClr val="F3F4F6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rcRect l="-2910" r="-2910" t="0" b="0"/>
          <a:stretch/>
        </p:blipFill>
        <p:spPr>
          <a:xfrm>
            <a:off x="466344" y="2986430"/>
            <a:ext cx="114300" cy="123444"/>
          </a:xfrm>
          <a:prstGeom prst="rect">
            <a:avLst/>
          </a:prstGeom>
        </p:spPr>
      </p:pic>
      <p:sp>
        <p:nvSpPr>
          <p:cNvPr id="17" name="Text 12"/>
          <p:cNvSpPr txBox="1"/>
          <p:nvPr/>
        </p:nvSpPr>
        <p:spPr>
          <a:xfrm>
            <a:off x="657454" y="2955341"/>
            <a:ext cx="74066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SOURCES</a:t>
            </a:r>
            <a:endParaRPr lang="en-US" sz="9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rcRect l="-133" r="-133" t="0" b="0"/>
          <a:stretch/>
        </p:blipFill>
        <p:spPr>
          <a:xfrm>
            <a:off x="543154" y="3512210"/>
            <a:ext cx="85954" cy="114300"/>
          </a:xfrm>
          <a:prstGeom prst="rect">
            <a:avLst/>
          </a:prstGeom>
        </p:spPr>
      </p:pic>
      <p:sp>
        <p:nvSpPr>
          <p:cNvPr id="19" name="Text 13"/>
          <p:cNvSpPr txBox="1"/>
          <p:nvPr/>
        </p:nvSpPr>
        <p:spPr>
          <a:xfrm>
            <a:off x="705002" y="3493008"/>
            <a:ext cx="68580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Files</a:t>
            </a:r>
            <a:endParaRPr lang="en-US" sz="9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43154" y="3969410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 txBox="1"/>
          <p:nvPr/>
        </p:nvSpPr>
        <p:spPr>
          <a:xfrm>
            <a:off x="733349" y="3950208"/>
            <a:ext cx="90525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 DB</a:t>
            </a:r>
            <a:endParaRPr lang="en-US" sz="900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43154" y="4426610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 txBox="1"/>
          <p:nvPr/>
        </p:nvSpPr>
        <p:spPr>
          <a:xfrm>
            <a:off x="733349" y="4407408"/>
            <a:ext cx="87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Kafka Streams</a:t>
            </a:r>
            <a:endParaRPr lang="en-US" sz="900" dirty="0"/>
          </a:p>
        </p:txBody>
      </p:sp>
      <p:sp>
        <p:nvSpPr>
          <p:cNvPr id="24" name="Shape 16"/>
          <p:cNvSpPr/>
          <p:nvPr/>
        </p:nvSpPr>
        <p:spPr>
          <a:xfrm>
            <a:off x="2286000" y="1933956"/>
            <a:ext cx="7010705" cy="3724351"/>
          </a:xfrm>
          <a:prstGeom prst="roundRect">
            <a:avLst>
              <a:gd name="adj" fmla="val 754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5" name="Shape 17"/>
          <p:cNvSpPr/>
          <p:nvPr/>
        </p:nvSpPr>
        <p:spPr>
          <a:xfrm>
            <a:off x="2447849" y="1828800"/>
            <a:ext cx="1752905" cy="15270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Text 18"/>
          <p:cNvSpPr txBox="1"/>
          <p:nvPr/>
        </p:nvSpPr>
        <p:spPr>
          <a:xfrm>
            <a:off x="2523744" y="1828800"/>
            <a:ext cx="16861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MEDALLION ARCHITECTURE</a:t>
            </a:r>
            <a:endParaRPr lang="en-US" sz="900" dirty="0"/>
          </a:p>
        </p:txBody>
      </p:sp>
      <p:sp>
        <p:nvSpPr>
          <p:cNvPr id="27" name="Shape 19"/>
          <p:cNvSpPr/>
          <p:nvPr/>
        </p:nvSpPr>
        <p:spPr>
          <a:xfrm>
            <a:off x="2447849" y="2095805"/>
            <a:ext cx="1772107" cy="3400654"/>
          </a:xfrm>
          <a:prstGeom prst="roundRect">
            <a:avLst>
              <a:gd name="adj" fmla="val 2219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8" name="Shape 20"/>
          <p:cNvSpPr/>
          <p:nvPr/>
        </p:nvSpPr>
        <p:spPr>
          <a:xfrm>
            <a:off x="2553005" y="2428646"/>
            <a:ext cx="15617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9" name="Text 21"/>
          <p:cNvSpPr txBox="1"/>
          <p:nvPr/>
        </p:nvSpPr>
        <p:spPr>
          <a:xfrm>
            <a:off x="2833726" y="2210105"/>
            <a:ext cx="11009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 (Bronze)</a:t>
            </a:r>
            <a:endParaRPr lang="en-US" sz="1000" dirty="0"/>
          </a:p>
        </p:txBody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rcRect l="-2571" r="-2571" t="0" b="0"/>
          <a:stretch/>
        </p:blipFill>
        <p:spPr>
          <a:xfrm>
            <a:off x="2899562" y="2609698"/>
            <a:ext cx="105156" cy="114300"/>
          </a:xfrm>
          <a:prstGeom prst="rect">
            <a:avLst/>
          </a:prstGeom>
        </p:spPr>
      </p:pic>
      <p:sp>
        <p:nvSpPr>
          <p:cNvPr id="31" name="Text 22"/>
          <p:cNvSpPr txBox="1"/>
          <p:nvPr/>
        </p:nvSpPr>
        <p:spPr>
          <a:xfrm>
            <a:off x="3080614" y="2590495"/>
            <a:ext cx="77175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 Loader</a:t>
            </a:r>
            <a:endParaRPr lang="en-US" sz="900" dirty="0"/>
          </a:p>
        </p:txBody>
      </p:sp>
      <p:sp>
        <p:nvSpPr>
          <p:cNvPr id="32" name="Shape 23"/>
          <p:cNvSpPr/>
          <p:nvPr/>
        </p:nvSpPr>
        <p:spPr>
          <a:xfrm>
            <a:off x="2631643" y="2952598"/>
            <a:ext cx="1399946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2717597" y="3026664"/>
            <a:ext cx="105156" cy="105156"/>
          </a:xfrm>
          <a:prstGeom prst="rect">
            <a:avLst/>
          </a:prstGeom>
        </p:spPr>
      </p:pic>
      <p:sp>
        <p:nvSpPr>
          <p:cNvPr id="34" name="Text 24"/>
          <p:cNvSpPr txBox="1"/>
          <p:nvPr/>
        </p:nvSpPr>
        <p:spPr>
          <a:xfrm>
            <a:off x="2860243" y="3000146"/>
            <a:ext cx="116494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Enforcement</a:t>
            </a:r>
            <a:endParaRPr lang="en-US" sz="800" dirty="0"/>
          </a:p>
        </p:txBody>
      </p:sp>
      <p:sp>
        <p:nvSpPr>
          <p:cNvPr id="35" name="Shape 25"/>
          <p:cNvSpPr/>
          <p:nvPr/>
        </p:nvSpPr>
        <p:spPr>
          <a:xfrm>
            <a:off x="2742286" y="3300070"/>
            <a:ext cx="1181405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36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828239" y="3374136"/>
            <a:ext cx="105156" cy="105156"/>
          </a:xfrm>
          <a:prstGeom prst="rect">
            <a:avLst/>
          </a:prstGeom>
        </p:spPr>
      </p:pic>
      <p:sp>
        <p:nvSpPr>
          <p:cNvPr id="37" name="Text 26"/>
          <p:cNvSpPr txBox="1"/>
          <p:nvPr/>
        </p:nvSpPr>
        <p:spPr>
          <a:xfrm>
            <a:off x="2970886" y="3347618"/>
            <a:ext cx="94549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Quarantine Logic</a:t>
            </a:r>
            <a:endParaRPr lang="en-US" sz="800" dirty="0"/>
          </a:p>
        </p:txBody>
      </p:sp>
      <p:pic>
        <p:nvPicPr>
          <p:cNvPr id="38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1087" b="-1087"/>
          <a:stretch/>
        </p:blipFill>
        <p:spPr>
          <a:xfrm>
            <a:off x="4508906" y="3709721"/>
            <a:ext cx="105156" cy="171907"/>
          </a:xfrm>
          <a:prstGeom prst="rect">
            <a:avLst/>
          </a:prstGeom>
        </p:spPr>
      </p:pic>
      <p:sp>
        <p:nvSpPr>
          <p:cNvPr id="39" name="Shape 27"/>
          <p:cNvSpPr/>
          <p:nvPr/>
        </p:nvSpPr>
        <p:spPr>
          <a:xfrm>
            <a:off x="4906670" y="2095805"/>
            <a:ext cx="1772107" cy="3400654"/>
          </a:xfrm>
          <a:prstGeom prst="roundRect">
            <a:avLst>
              <a:gd name="adj" fmla="val 2219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40" name="Shape 28"/>
          <p:cNvSpPr/>
          <p:nvPr/>
        </p:nvSpPr>
        <p:spPr>
          <a:xfrm>
            <a:off x="5011826" y="2428646"/>
            <a:ext cx="15617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41" name="Text 29"/>
          <p:cNvSpPr txBox="1"/>
          <p:nvPr/>
        </p:nvSpPr>
        <p:spPr>
          <a:xfrm>
            <a:off x="5319979" y="2210105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Curate (Silver)</a:t>
            </a:r>
            <a:endParaRPr lang="en-US" sz="1000" dirty="0"/>
          </a:p>
        </p:txBody>
      </p:sp>
      <p:sp>
        <p:nvSpPr>
          <p:cNvPr id="42" name="Shape 30"/>
          <p:cNvSpPr/>
          <p:nvPr/>
        </p:nvSpPr>
        <p:spPr>
          <a:xfrm>
            <a:off x="5011826" y="2514600"/>
            <a:ext cx="1561795" cy="304495"/>
          </a:xfrm>
          <a:prstGeom prst="roundRect">
            <a:avLst>
              <a:gd name="adj" fmla="val 37538"/>
            </a:avLst>
          </a:prstGeom>
          <a:solidFill>
            <a:srgbClr val="EFF6FF"/>
          </a:solidFill>
          <a:ln/>
        </p:spPr>
      </p:sp>
      <p:pic>
        <p:nvPicPr>
          <p:cNvPr id="43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5223053" y="2609698"/>
            <a:ext cx="114300" cy="114300"/>
          </a:xfrm>
          <a:prstGeom prst="rect">
            <a:avLst/>
          </a:prstGeom>
        </p:spPr>
      </p:pic>
      <p:sp>
        <p:nvSpPr>
          <p:cNvPr id="44" name="Text 31"/>
          <p:cNvSpPr txBox="1"/>
          <p:nvPr/>
        </p:nvSpPr>
        <p:spPr>
          <a:xfrm>
            <a:off x="5413248" y="2590495"/>
            <a:ext cx="103875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Live Tables</a:t>
            </a:r>
            <a:endParaRPr lang="en-US" sz="900" dirty="0"/>
          </a:p>
        </p:txBody>
      </p:sp>
      <p:sp>
        <p:nvSpPr>
          <p:cNvPr id="45" name="Shape 32"/>
          <p:cNvSpPr/>
          <p:nvPr/>
        </p:nvSpPr>
        <p:spPr>
          <a:xfrm>
            <a:off x="5199278" y="2952598"/>
            <a:ext cx="1190549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46" name="Image 11" descr="preencoded.png">    </p:cNvPr>
          <p:cNvPicPr>
            <a:picLocks noChangeAspect="1"/>
          </p:cNvPicPr>
          <p:nvPr/>
        </p:nvPicPr>
        <p:blipFill>
          <a:blip r:embed="rId12"/>
          <a:srcRect l="-1677" r="-1677" t="0" b="0"/>
          <a:stretch/>
        </p:blipFill>
        <p:spPr>
          <a:xfrm>
            <a:off x="5284318" y="3026664"/>
            <a:ext cx="95098" cy="105156"/>
          </a:xfrm>
          <a:prstGeom prst="rect">
            <a:avLst/>
          </a:prstGeom>
        </p:spPr>
      </p:pic>
      <p:sp>
        <p:nvSpPr>
          <p:cNvPr id="47" name="Text 33"/>
          <p:cNvSpPr txBox="1"/>
          <p:nvPr/>
        </p:nvSpPr>
        <p:spPr>
          <a:xfrm>
            <a:off x="5417820" y="3000146"/>
            <a:ext cx="96469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Expectations</a:t>
            </a:r>
            <a:endParaRPr lang="en-US" sz="800" dirty="0"/>
          </a:p>
        </p:txBody>
      </p:sp>
      <p:sp>
        <p:nvSpPr>
          <p:cNvPr id="48" name="Shape 34"/>
          <p:cNvSpPr/>
          <p:nvPr/>
        </p:nvSpPr>
        <p:spPr>
          <a:xfrm>
            <a:off x="5195621" y="3300070"/>
            <a:ext cx="1190549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49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5281574" y="3374136"/>
            <a:ext cx="105156" cy="105156"/>
          </a:xfrm>
          <a:prstGeom prst="rect">
            <a:avLst/>
          </a:prstGeom>
        </p:spPr>
      </p:pic>
      <p:sp>
        <p:nvSpPr>
          <p:cNvPr id="50" name="Text 35"/>
          <p:cNvSpPr txBox="1"/>
          <p:nvPr/>
        </p:nvSpPr>
        <p:spPr>
          <a:xfrm>
            <a:off x="5424221" y="3347618"/>
            <a:ext cx="95554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Constraints</a:t>
            </a:r>
            <a:endParaRPr lang="en-US" sz="800" dirty="0"/>
          </a:p>
        </p:txBody>
      </p:sp>
      <p:pic>
        <p:nvPicPr>
          <p:cNvPr id="51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-1087" b="-1087"/>
          <a:stretch/>
        </p:blipFill>
        <p:spPr>
          <a:xfrm>
            <a:off x="6968642" y="3709721"/>
            <a:ext cx="105156" cy="171907"/>
          </a:xfrm>
          <a:prstGeom prst="rect">
            <a:avLst/>
          </a:prstGeom>
        </p:spPr>
      </p:pic>
      <p:sp>
        <p:nvSpPr>
          <p:cNvPr id="52" name="Shape 36"/>
          <p:cNvSpPr/>
          <p:nvPr/>
        </p:nvSpPr>
        <p:spPr>
          <a:xfrm>
            <a:off x="7366406" y="2095805"/>
            <a:ext cx="1772107" cy="3400654"/>
          </a:xfrm>
          <a:prstGeom prst="roundRect">
            <a:avLst>
              <a:gd name="adj" fmla="val 2219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53" name="Shape 37"/>
          <p:cNvSpPr/>
          <p:nvPr/>
        </p:nvSpPr>
        <p:spPr>
          <a:xfrm>
            <a:off x="7470648" y="2428646"/>
            <a:ext cx="15617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54" name="Text 38"/>
          <p:cNvSpPr txBox="1"/>
          <p:nvPr/>
        </p:nvSpPr>
        <p:spPr>
          <a:xfrm>
            <a:off x="7842809" y="2210105"/>
            <a:ext cx="9198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 (Gold)</a:t>
            </a:r>
            <a:endParaRPr lang="en-US" sz="1000" dirty="0"/>
          </a:p>
        </p:txBody>
      </p:sp>
      <p:sp>
        <p:nvSpPr>
          <p:cNvPr id="55" name="Shape 39"/>
          <p:cNvSpPr/>
          <p:nvPr/>
        </p:nvSpPr>
        <p:spPr>
          <a:xfrm>
            <a:off x="7470648" y="2514600"/>
            <a:ext cx="1561795" cy="304495"/>
          </a:xfrm>
          <a:prstGeom prst="roundRect">
            <a:avLst>
              <a:gd name="adj" fmla="val 37538"/>
            </a:avLst>
          </a:prstGeom>
          <a:solidFill>
            <a:srgbClr val="FFFBEB"/>
          </a:solidFill>
          <a:ln/>
        </p:spPr>
      </p:sp>
      <p:pic>
        <p:nvPicPr>
          <p:cNvPr id="5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-80" b="-80"/>
          <a:stretch/>
        </p:blipFill>
        <p:spPr>
          <a:xfrm>
            <a:off x="7695590" y="2609698"/>
            <a:ext cx="142646" cy="114300"/>
          </a:xfrm>
          <a:prstGeom prst="rect">
            <a:avLst/>
          </a:prstGeom>
        </p:spPr>
      </p:pic>
      <p:sp>
        <p:nvSpPr>
          <p:cNvPr id="57" name="Text 40"/>
          <p:cNvSpPr txBox="1"/>
          <p:nvPr/>
        </p:nvSpPr>
        <p:spPr>
          <a:xfrm>
            <a:off x="7915046" y="2590495"/>
            <a:ext cx="98115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Warehouse</a:t>
            </a:r>
            <a:endParaRPr lang="en-US" sz="900" dirty="0"/>
          </a:p>
        </p:txBody>
      </p:sp>
      <p:sp>
        <p:nvSpPr>
          <p:cNvPr id="58" name="Shape 41"/>
          <p:cNvSpPr/>
          <p:nvPr/>
        </p:nvSpPr>
        <p:spPr>
          <a:xfrm>
            <a:off x="7753198" y="2952598"/>
            <a:ext cx="1000354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59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7838237" y="3026664"/>
            <a:ext cx="105156" cy="105156"/>
          </a:xfrm>
          <a:prstGeom prst="rect">
            <a:avLst/>
          </a:prstGeom>
        </p:spPr>
      </p:pic>
      <p:sp>
        <p:nvSpPr>
          <p:cNvPr id="60" name="Text 42"/>
          <p:cNvSpPr txBox="1"/>
          <p:nvPr/>
        </p:nvSpPr>
        <p:spPr>
          <a:xfrm>
            <a:off x="7981798" y="3000146"/>
            <a:ext cx="7644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 Monitors</a:t>
            </a:r>
            <a:endParaRPr lang="en-US" sz="800" dirty="0"/>
          </a:p>
        </p:txBody>
      </p:sp>
      <p:sp>
        <p:nvSpPr>
          <p:cNvPr id="61" name="Shape 43"/>
          <p:cNvSpPr/>
          <p:nvPr/>
        </p:nvSpPr>
        <p:spPr>
          <a:xfrm>
            <a:off x="7696505" y="3300070"/>
            <a:ext cx="1114654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62" name="Image 16" descr="preencoded.png">    </p:cNvPr>
          <p:cNvPicPr>
            <a:picLocks noChangeAspect="1"/>
          </p:cNvPicPr>
          <p:nvPr/>
        </p:nvPicPr>
        <p:blipFill>
          <a:blip r:embed="rId17"/>
          <a:srcRect l="-783" r="-783" t="0" b="0"/>
          <a:stretch/>
        </p:blipFill>
        <p:spPr>
          <a:xfrm>
            <a:off x="7781544" y="3374136"/>
            <a:ext cx="133502" cy="105156"/>
          </a:xfrm>
          <a:prstGeom prst="rect">
            <a:avLst/>
          </a:prstGeom>
        </p:spPr>
      </p:pic>
      <p:sp>
        <p:nvSpPr>
          <p:cNvPr id="63" name="Text 44"/>
          <p:cNvSpPr txBox="1"/>
          <p:nvPr/>
        </p:nvSpPr>
        <p:spPr>
          <a:xfrm>
            <a:off x="7953451" y="3347618"/>
            <a:ext cx="85039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Rules</a:t>
            </a:r>
            <a:endParaRPr lang="en-US" sz="800" dirty="0"/>
          </a:p>
        </p:txBody>
      </p:sp>
      <p:sp>
        <p:nvSpPr>
          <p:cNvPr id="64" name="Shape 45"/>
          <p:cNvSpPr/>
          <p:nvPr/>
        </p:nvSpPr>
        <p:spPr>
          <a:xfrm>
            <a:off x="9448495" y="1933956"/>
            <a:ext cx="2438705" cy="1867205"/>
          </a:xfrm>
          <a:prstGeom prst="roundRect">
            <a:avLst>
              <a:gd name="adj" fmla="val 1999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65" name="Shape 46"/>
          <p:cNvSpPr/>
          <p:nvPr/>
        </p:nvSpPr>
        <p:spPr>
          <a:xfrm>
            <a:off x="9610344" y="2362810"/>
            <a:ext cx="2115007" cy="9144"/>
          </a:xfrm>
          <a:prstGeom prst="rect">
            <a:avLst/>
          </a:prstGeom>
          <a:solidFill>
            <a:srgbClr val="C7D2FE"/>
          </a:solidFill>
          <a:ln/>
        </p:spPr>
      </p:sp>
      <p:pic>
        <p:nvPicPr>
          <p:cNvPr id="66" name="Image 17" descr="preencoded.png">    </p:cNvPr>
          <p:cNvPicPr>
            <a:picLocks noChangeAspect="1"/>
          </p:cNvPicPr>
          <p:nvPr/>
        </p:nvPicPr>
        <p:blipFill>
          <a:blip r:embed="rId18"/>
          <a:srcRect l="-4074" r="-4074" t="0" b="0"/>
          <a:stretch/>
        </p:blipFill>
        <p:spPr>
          <a:xfrm>
            <a:off x="9610344" y="2126894"/>
            <a:ext cx="133502" cy="123444"/>
          </a:xfrm>
          <a:prstGeom prst="rect">
            <a:avLst/>
          </a:prstGeom>
        </p:spPr>
      </p:pic>
      <p:sp>
        <p:nvSpPr>
          <p:cNvPr id="67" name="Text 47"/>
          <p:cNvSpPr txBox="1"/>
          <p:nvPr/>
        </p:nvSpPr>
        <p:spPr>
          <a:xfrm>
            <a:off x="9820656" y="2095805"/>
            <a:ext cx="113111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EXTENSIONS</a:t>
            </a:r>
            <a:endParaRPr lang="en-US" sz="900" dirty="0"/>
          </a:p>
        </p:txBody>
      </p:sp>
      <p:sp>
        <p:nvSpPr>
          <p:cNvPr id="68" name="Shape 48"/>
          <p:cNvSpPr/>
          <p:nvPr/>
        </p:nvSpPr>
        <p:spPr>
          <a:xfrm>
            <a:off x="9610344" y="2481682"/>
            <a:ext cx="2115007" cy="590702"/>
          </a:xfrm>
          <a:prstGeom prst="roundRect">
            <a:avLst>
              <a:gd name="adj" fmla="val 9987"/>
            </a:avLst>
          </a:prstGeom>
          <a:solidFill>
            <a:srgbClr val="FFFFFF"/>
          </a:solidFill>
          <a:ln w="12700">
            <a:solidFill>
              <a:srgbClr val="E0E7FF"/>
            </a:solidFill>
            <a:prstDash val="solid"/>
          </a:ln>
        </p:spPr>
      </p:sp>
      <p:sp>
        <p:nvSpPr>
          <p:cNvPr id="69" name="Text 49"/>
          <p:cNvSpPr txBox="1"/>
          <p:nvPr/>
        </p:nvSpPr>
        <p:spPr>
          <a:xfrm>
            <a:off x="9696298" y="2585923"/>
            <a:ext cx="17913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GOVERNANCE</a:t>
            </a:r>
            <a:endParaRPr lang="en-US" sz="1200" dirty="0"/>
          </a:p>
        </p:txBody>
      </p:sp>
      <p:pic>
        <p:nvPicPr>
          <p:cNvPr id="7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9696298" y="2848356"/>
            <a:ext cx="114300" cy="114300"/>
          </a:xfrm>
          <a:prstGeom prst="rect">
            <a:avLst/>
          </a:prstGeom>
        </p:spPr>
      </p:pic>
      <p:sp>
        <p:nvSpPr>
          <p:cNvPr id="71" name="Text 50"/>
          <p:cNvSpPr txBox="1"/>
          <p:nvPr/>
        </p:nvSpPr>
        <p:spPr>
          <a:xfrm>
            <a:off x="9849002" y="2833726"/>
            <a:ext cx="9720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MLflow Registry</a:t>
            </a:r>
            <a:endParaRPr lang="en-US" sz="900" dirty="0"/>
          </a:p>
        </p:txBody>
      </p:sp>
      <p:sp>
        <p:nvSpPr>
          <p:cNvPr id="72" name="Shape 51"/>
          <p:cNvSpPr/>
          <p:nvPr/>
        </p:nvSpPr>
        <p:spPr>
          <a:xfrm>
            <a:off x="9610344" y="3148279"/>
            <a:ext cx="2115007" cy="590702"/>
          </a:xfrm>
          <a:prstGeom prst="roundRect">
            <a:avLst>
              <a:gd name="adj" fmla="val 9987"/>
            </a:avLst>
          </a:prstGeom>
          <a:solidFill>
            <a:srgbClr val="FFFFFF"/>
          </a:solidFill>
          <a:ln w="12700">
            <a:solidFill>
              <a:srgbClr val="E0E7FF"/>
            </a:solidFill>
            <a:prstDash val="solid"/>
          </a:ln>
        </p:spPr>
      </p:sp>
      <p:sp>
        <p:nvSpPr>
          <p:cNvPr id="73" name="Text 52"/>
          <p:cNvSpPr txBox="1"/>
          <p:nvPr/>
        </p:nvSpPr>
        <p:spPr>
          <a:xfrm>
            <a:off x="9696298" y="3252521"/>
            <a:ext cx="10479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GENAI / RAG</a:t>
            </a:r>
            <a:endParaRPr lang="en-US" sz="1200" dirty="0"/>
          </a:p>
        </p:txBody>
      </p:sp>
      <p:pic>
        <p:nvPicPr>
          <p:cNvPr id="74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9696298" y="3514954"/>
            <a:ext cx="114300" cy="114300"/>
          </a:xfrm>
          <a:prstGeom prst="rect">
            <a:avLst/>
          </a:prstGeom>
        </p:spPr>
      </p:pic>
      <p:sp>
        <p:nvSpPr>
          <p:cNvPr id="75" name="Text 53"/>
          <p:cNvSpPr txBox="1"/>
          <p:nvPr/>
        </p:nvSpPr>
        <p:spPr>
          <a:xfrm>
            <a:off x="9849002" y="3500323"/>
            <a:ext cx="8668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Search</a:t>
            </a:r>
            <a:endParaRPr lang="en-US" sz="900" dirty="0"/>
          </a:p>
        </p:txBody>
      </p:sp>
      <p:sp>
        <p:nvSpPr>
          <p:cNvPr id="76" name="Shape 54"/>
          <p:cNvSpPr/>
          <p:nvPr/>
        </p:nvSpPr>
        <p:spPr>
          <a:xfrm>
            <a:off x="9448495" y="3909974"/>
            <a:ext cx="2438705" cy="1752905"/>
          </a:xfrm>
          <a:prstGeom prst="roundRect">
            <a:avLst>
              <a:gd name="adj" fmla="val 226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77" name="Shape 55"/>
          <p:cNvSpPr/>
          <p:nvPr/>
        </p:nvSpPr>
        <p:spPr>
          <a:xfrm>
            <a:off x="9610344" y="4338828"/>
            <a:ext cx="2115007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78" name="Image 20" descr="preencoded.png">    </p:cNvPr>
          <p:cNvPicPr>
            <a:picLocks noChangeAspect="1"/>
          </p:cNvPicPr>
          <p:nvPr/>
        </p:nvPicPr>
        <p:blipFill>
          <a:blip r:embed="rId21"/>
          <a:srcRect l="-1358" r="-1358" t="0" b="0"/>
          <a:stretch/>
        </p:blipFill>
        <p:spPr>
          <a:xfrm>
            <a:off x="9610344" y="4102913"/>
            <a:ext cx="142646" cy="123444"/>
          </a:xfrm>
          <a:prstGeom prst="rect">
            <a:avLst/>
          </a:prstGeom>
        </p:spPr>
      </p:pic>
      <p:sp>
        <p:nvSpPr>
          <p:cNvPr id="79" name="Text 56"/>
          <p:cNvSpPr txBox="1"/>
          <p:nvPr/>
        </p:nvSpPr>
        <p:spPr>
          <a:xfrm>
            <a:off x="9829800" y="4071823"/>
            <a:ext cx="116037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OBSERVABILITY</a:t>
            </a:r>
            <a:endParaRPr lang="en-US" sz="900" dirty="0"/>
          </a:p>
        </p:txBody>
      </p:sp>
      <p:pic>
        <p:nvPicPr>
          <p:cNvPr id="80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9610344" y="4476902"/>
            <a:ext cx="114300" cy="114300"/>
          </a:xfrm>
          <a:prstGeom prst="rect">
            <a:avLst/>
          </a:prstGeom>
        </p:spPr>
      </p:pic>
      <p:sp>
        <p:nvSpPr>
          <p:cNvPr id="81" name="Text 57"/>
          <p:cNvSpPr txBox="1"/>
          <p:nvPr/>
        </p:nvSpPr>
        <p:spPr>
          <a:xfrm>
            <a:off x="9801454" y="4457700"/>
            <a:ext cx="12865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Lakehouse Monitoring</a:t>
            </a:r>
            <a:endParaRPr lang="en-US" sz="900" dirty="0"/>
          </a:p>
        </p:txBody>
      </p:sp>
      <p:pic>
        <p:nvPicPr>
          <p:cNvPr id="82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9610344" y="4705502"/>
            <a:ext cx="114300" cy="114300"/>
          </a:xfrm>
          <a:prstGeom prst="rect">
            <a:avLst/>
          </a:prstGeom>
        </p:spPr>
      </p:pic>
      <p:sp>
        <p:nvSpPr>
          <p:cNvPr id="83" name="Text 58"/>
          <p:cNvSpPr txBox="1"/>
          <p:nvPr/>
        </p:nvSpPr>
        <p:spPr>
          <a:xfrm>
            <a:off x="9801454" y="4686300"/>
            <a:ext cx="8769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</a:t>
            </a:r>
            <a:endParaRPr lang="en-US" sz="900" dirty="0"/>
          </a:p>
        </p:txBody>
      </p:sp>
      <p:pic>
        <p:nvPicPr>
          <p:cNvPr id="84" name="Image 23" descr="preencoded.png">    </p:cNvPr>
          <p:cNvPicPr>
            <a:picLocks noChangeAspect="1"/>
          </p:cNvPicPr>
          <p:nvPr/>
        </p:nvPicPr>
        <p:blipFill>
          <a:blip r:embed="rId24"/>
          <a:srcRect l="-2571" r="-2571" t="0" b="0"/>
          <a:stretch/>
        </p:blipFill>
        <p:spPr>
          <a:xfrm>
            <a:off x="9610344" y="4934102"/>
            <a:ext cx="105156" cy="114300"/>
          </a:xfrm>
          <a:prstGeom prst="rect">
            <a:avLst/>
          </a:prstGeom>
        </p:spPr>
      </p:pic>
      <p:sp>
        <p:nvSpPr>
          <p:cNvPr id="85" name="Text 59"/>
          <p:cNvSpPr txBox="1"/>
          <p:nvPr/>
        </p:nvSpPr>
        <p:spPr>
          <a:xfrm>
            <a:off x="9791395" y="4914900"/>
            <a:ext cx="11430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Alerting &amp; Incidents</a:t>
            </a:r>
            <a:endParaRPr lang="en-US" sz="900" dirty="0"/>
          </a:p>
        </p:txBody>
      </p:sp>
      <p:sp>
        <p:nvSpPr>
          <p:cNvPr id="86" name="Shape 60"/>
          <p:cNvSpPr/>
          <p:nvPr/>
        </p:nvSpPr>
        <p:spPr>
          <a:xfrm>
            <a:off x="304495" y="5886907"/>
            <a:ext cx="11582705" cy="666598"/>
          </a:xfrm>
          <a:prstGeom prst="roundRect">
            <a:avLst>
              <a:gd name="adj" fmla="val 15677"/>
            </a:avLst>
          </a:prstGeom>
          <a:solidFill>
            <a:srgbClr val="0F172A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87" name="Shape 61"/>
          <p:cNvSpPr/>
          <p:nvPr/>
        </p:nvSpPr>
        <p:spPr>
          <a:xfrm>
            <a:off x="533095" y="6029554"/>
            <a:ext cx="381305" cy="381305"/>
          </a:xfrm>
          <a:prstGeom prst="roundRect">
            <a:avLst>
              <a:gd name="adj" fmla="val 239808"/>
            </a:avLst>
          </a:prstGeom>
          <a:solidFill>
            <a:srgbClr val="FFFFFF"/>
          </a:solidFill>
          <a:ln/>
        </p:spPr>
      </p:sp>
      <p:pic>
        <p:nvPicPr>
          <p:cNvPr id="88" name="Image 24" descr="preencoded.png">    </p:cNvPr>
          <p:cNvPicPr>
            <a:picLocks noChangeAspect="1"/>
          </p:cNvPicPr>
          <p:nvPr/>
        </p:nvPicPr>
        <p:blipFill>
          <a:blip r:embed="rId25"/>
          <a:srcRect l="0" r="0" t="-842" b="-842"/>
          <a:stretch/>
        </p:blipFill>
        <p:spPr>
          <a:xfrm>
            <a:off x="629107" y="6133795"/>
            <a:ext cx="190195" cy="171907"/>
          </a:xfrm>
          <a:prstGeom prst="rect">
            <a:avLst/>
          </a:prstGeom>
        </p:spPr>
      </p:pic>
      <p:sp>
        <p:nvSpPr>
          <p:cNvPr id="89" name="Text 62"/>
          <p:cNvSpPr txBox="1"/>
          <p:nvPr/>
        </p:nvSpPr>
        <p:spPr>
          <a:xfrm>
            <a:off x="1028700" y="6036869"/>
            <a:ext cx="127193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</a:t>
            </a:r>
            <a:endParaRPr lang="en-US" sz="1300" dirty="0"/>
          </a:p>
        </p:txBody>
      </p:sp>
      <p:sp>
        <p:nvSpPr>
          <p:cNvPr id="90" name="Text 63"/>
          <p:cNvSpPr txBox="1"/>
          <p:nvPr/>
        </p:nvSpPr>
        <p:spPr>
          <a:xfrm>
            <a:off x="1028700" y="6250838"/>
            <a:ext cx="26673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Governance, Lineage &amp; Discovery Layer</a:t>
            </a:r>
            <a:endParaRPr lang="en-US" sz="900" dirty="0"/>
          </a:p>
        </p:txBody>
      </p:sp>
      <p:pic>
        <p:nvPicPr>
          <p:cNvPr id="91" name="Image 2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5468112" y="6048756"/>
            <a:ext cx="133502" cy="133502"/>
          </a:xfrm>
          <a:prstGeom prst="rect">
            <a:avLst/>
          </a:prstGeom>
        </p:spPr>
      </p:pic>
      <p:sp>
        <p:nvSpPr>
          <p:cNvPr id="92" name="Text 64"/>
          <p:cNvSpPr txBox="1"/>
          <p:nvPr/>
        </p:nvSpPr>
        <p:spPr>
          <a:xfrm>
            <a:off x="5678424" y="6019495"/>
            <a:ext cx="10817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Control</a:t>
            </a:r>
            <a:endParaRPr lang="en-US" sz="1000" dirty="0"/>
          </a:p>
        </p:txBody>
      </p:sp>
      <p:sp>
        <p:nvSpPr>
          <p:cNvPr id="93" name="Text 65"/>
          <p:cNvSpPr txBox="1"/>
          <p:nvPr/>
        </p:nvSpPr>
        <p:spPr>
          <a:xfrm>
            <a:off x="5468112" y="6238951"/>
            <a:ext cx="13194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Fine-grained RBAC</a:t>
            </a:r>
            <a:endParaRPr lang="en-US" sz="1000" dirty="0"/>
          </a:p>
        </p:txBody>
      </p:sp>
      <p:pic>
        <p:nvPicPr>
          <p:cNvPr id="94" name="Image 26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6986930" y="6048756"/>
            <a:ext cx="133502" cy="133502"/>
          </a:xfrm>
          <a:prstGeom prst="rect">
            <a:avLst/>
          </a:prstGeom>
        </p:spPr>
      </p:pic>
      <p:sp>
        <p:nvSpPr>
          <p:cNvPr id="95" name="Text 66"/>
          <p:cNvSpPr txBox="1"/>
          <p:nvPr/>
        </p:nvSpPr>
        <p:spPr>
          <a:xfrm>
            <a:off x="7196328" y="6019495"/>
            <a:ext cx="6144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Lineage</a:t>
            </a:r>
            <a:endParaRPr lang="en-US" sz="1000" dirty="0"/>
          </a:p>
        </p:txBody>
      </p:sp>
      <p:sp>
        <p:nvSpPr>
          <p:cNvPr id="96" name="Text 67"/>
          <p:cNvSpPr txBox="1"/>
          <p:nvPr/>
        </p:nvSpPr>
        <p:spPr>
          <a:xfrm>
            <a:off x="6986930" y="6238951"/>
            <a:ext cx="17391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Column-level Traceability</a:t>
            </a:r>
            <a:endParaRPr lang="en-US" sz="1000" dirty="0"/>
          </a:p>
        </p:txBody>
      </p:sp>
      <p:pic>
        <p:nvPicPr>
          <p:cNvPr id="97" name="Image 27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8921801" y="6048756"/>
            <a:ext cx="133502" cy="133502"/>
          </a:xfrm>
          <a:prstGeom prst="rect">
            <a:avLst/>
          </a:prstGeom>
        </p:spPr>
      </p:pic>
      <p:sp>
        <p:nvSpPr>
          <p:cNvPr id="98" name="Text 68"/>
          <p:cNvSpPr txBox="1"/>
          <p:nvPr/>
        </p:nvSpPr>
        <p:spPr>
          <a:xfrm>
            <a:off x="9131198" y="6019495"/>
            <a:ext cx="7104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Metadata</a:t>
            </a:r>
            <a:endParaRPr lang="en-US" sz="1000" dirty="0"/>
          </a:p>
        </p:txBody>
      </p:sp>
      <p:sp>
        <p:nvSpPr>
          <p:cNvPr id="99" name="Text 69"/>
          <p:cNvSpPr txBox="1"/>
          <p:nvPr/>
        </p:nvSpPr>
        <p:spPr>
          <a:xfrm>
            <a:off x="8921801" y="6238951"/>
            <a:ext cx="14337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Tags &amp; Classification</a:t>
            </a:r>
            <a:endParaRPr lang="en-US" sz="1000" dirty="0"/>
          </a:p>
        </p:txBody>
      </p:sp>
      <p:pic>
        <p:nvPicPr>
          <p:cNvPr id="100" name="Image 28" descr="preencoded.png">    </p:cNvPr>
          <p:cNvPicPr>
            <a:picLocks noChangeAspect="1"/>
          </p:cNvPicPr>
          <p:nvPr/>
        </p:nvPicPr>
        <p:blipFill>
          <a:blip r:embed="rId29"/>
          <a:srcRect l="-837" r="-837" t="0" b="0"/>
          <a:stretch/>
        </p:blipFill>
        <p:spPr>
          <a:xfrm>
            <a:off x="10554919" y="6048756"/>
            <a:ext cx="152705" cy="133502"/>
          </a:xfrm>
          <a:prstGeom prst="rect">
            <a:avLst/>
          </a:prstGeom>
        </p:spPr>
      </p:pic>
      <p:sp>
        <p:nvSpPr>
          <p:cNvPr id="101" name="Text 70"/>
          <p:cNvSpPr txBox="1"/>
          <p:nvPr/>
        </p:nvSpPr>
        <p:spPr>
          <a:xfrm>
            <a:off x="10783519" y="6019495"/>
            <a:ext cx="4434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</a:t>
            </a:r>
            <a:endParaRPr lang="en-US" sz="1000" dirty="0"/>
          </a:p>
        </p:txBody>
      </p:sp>
      <p:sp>
        <p:nvSpPr>
          <p:cNvPr id="102" name="Text 71"/>
          <p:cNvSpPr txBox="1"/>
          <p:nvPr/>
        </p:nvSpPr>
        <p:spPr>
          <a:xfrm>
            <a:off x="10554919" y="6238951"/>
            <a:ext cx="12051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Logs</a:t>
            </a:r>
            <a:endParaRPr lang="en-US" sz="1000" dirty="0"/>
          </a:p>
        </p:txBody>
      </p:sp>
      <p:sp>
        <p:nvSpPr>
          <p:cNvPr id="103" name="Shape 72"/>
          <p:cNvSpPr/>
          <p:nvPr/>
        </p:nvSpPr>
        <p:spPr>
          <a:xfrm>
            <a:off x="0" y="0"/>
            <a:ext cx="12191695" cy="10378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4" name="Shape 73"/>
          <p:cNvSpPr/>
          <p:nvPr/>
        </p:nvSpPr>
        <p:spPr>
          <a:xfrm>
            <a:off x="0" y="1028700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05" name="Text 74"/>
          <p:cNvSpPr txBox="1"/>
          <p:nvPr/>
        </p:nvSpPr>
        <p:spPr>
          <a:xfrm>
            <a:off x="381305" y="237744"/>
            <a:ext cx="28721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8 — ARCHITECTURE PITCH</a:t>
            </a:r>
            <a:endParaRPr lang="en-US" sz="1000" dirty="0"/>
          </a:p>
        </p:txBody>
      </p:sp>
      <p:sp>
        <p:nvSpPr>
          <p:cNvPr id="106" name="Text 75"/>
          <p:cNvSpPr txBox="1"/>
          <p:nvPr/>
        </p:nvSpPr>
        <p:spPr>
          <a:xfrm>
            <a:off x="381305" y="457200"/>
            <a:ext cx="62627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 Architecture &amp; QE Differentiation</a:t>
            </a:r>
            <a:endParaRPr lang="en-US" sz="2200" dirty="0"/>
          </a:p>
        </p:txBody>
      </p:sp>
      <p:sp>
        <p:nvSpPr>
          <p:cNvPr id="107" name="Text 76"/>
          <p:cNvSpPr txBox="1"/>
          <p:nvPr/>
        </p:nvSpPr>
        <p:spPr>
          <a:xfrm>
            <a:off x="7573061" y="619049"/>
            <a:ext cx="43388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State: Unified Governance, Native Validation &amp; AI Extensions</a:t>
            </a:r>
            <a:endParaRPr lang="en-US" sz="1000" dirty="0"/>
          </a:p>
        </p:txBody>
      </p:sp>
      <p:pic>
        <p:nvPicPr>
          <p:cNvPr id="108" name="Image 29" descr="preencoded.png">    </p:cNvPr>
          <p:cNvPicPr>
            <a:picLocks noChangeAspect="1"/>
          </p:cNvPicPr>
          <p:nvPr/>
        </p:nvPicPr>
        <p:blipFill>
          <a:blip r:embed="rId30"/>
          <a:srcRect l="0" r="0" t="-1958" b="-1958"/>
          <a:stretch/>
        </p:blipFill>
        <p:spPr>
          <a:xfrm>
            <a:off x="1281074" y="3771900"/>
            <a:ext cx="75895" cy="105156"/>
          </a:xfrm>
          <a:prstGeom prst="rect">
            <a:avLst/>
          </a:prstGeom>
        </p:spPr>
      </p:pic>
      <p:sp>
        <p:nvSpPr>
          <p:cNvPr id="109" name="Text 77"/>
          <p:cNvSpPr txBox="1"/>
          <p:nvPr/>
        </p:nvSpPr>
        <p:spPr>
          <a:xfrm>
            <a:off x="1395374" y="3745382"/>
            <a:ext cx="84124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Contracts</a:t>
            </a:r>
            <a:endParaRPr lang="en-US" sz="800" dirty="0"/>
          </a:p>
        </p:txBody>
      </p:sp>
      <p:sp>
        <p:nvSpPr>
          <p:cNvPr id="110" name="Shape 78"/>
          <p:cNvSpPr/>
          <p:nvPr/>
        </p:nvSpPr>
        <p:spPr>
          <a:xfrm>
            <a:off x="1195121" y="3697834"/>
            <a:ext cx="1047902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sp>
        <p:nvSpPr>
          <p:cNvPr id="111" name="Shape 79"/>
          <p:cNvSpPr/>
          <p:nvPr/>
        </p:nvSpPr>
        <p:spPr>
          <a:xfrm>
            <a:off x="10457078" y="5924398"/>
            <a:ext cx="1438351" cy="705002"/>
          </a:xfrm>
          <a:prstGeom prst="roundRect">
            <a:avLst>
              <a:gd name="adj" fmla="val 7011"/>
            </a:avLst>
          </a:prstGeom>
          <a:noFill/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12" name="Shape 80"/>
          <p:cNvSpPr/>
          <p:nvPr/>
        </p:nvSpPr>
        <p:spPr>
          <a:xfrm>
            <a:off x="10580522" y="6048756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2563EB"/>
          </a:solidFill>
          <a:ln/>
        </p:spPr>
      </p:sp>
      <p:sp>
        <p:nvSpPr>
          <p:cNvPr id="113" name="Shape 81"/>
          <p:cNvSpPr/>
          <p:nvPr/>
        </p:nvSpPr>
        <p:spPr>
          <a:xfrm>
            <a:off x="10580522" y="6238951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6D28D9"/>
          </a:solidFill>
          <a:ln/>
        </p:spPr>
      </p:sp>
      <p:sp>
        <p:nvSpPr>
          <p:cNvPr id="114" name="Shape 82"/>
          <p:cNvSpPr/>
          <p:nvPr/>
        </p:nvSpPr>
        <p:spPr>
          <a:xfrm>
            <a:off x="10580522" y="6429146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6366F1"/>
          </a:solidFill>
          <a:ln/>
        </p:spPr>
      </p:sp>
      <p:sp>
        <p:nvSpPr>
          <p:cNvPr id="115" name="Text 83"/>
          <p:cNvSpPr txBox="1"/>
          <p:nvPr/>
        </p:nvSpPr>
        <p:spPr>
          <a:xfrm>
            <a:off x="10733227" y="6010351"/>
            <a:ext cx="10479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Native</a:t>
            </a:r>
            <a:endParaRPr lang="en-US" sz="900" dirty="0"/>
          </a:p>
        </p:txBody>
      </p:sp>
      <p:sp>
        <p:nvSpPr>
          <p:cNvPr id="116" name="Text 84"/>
          <p:cNvSpPr txBox="1"/>
          <p:nvPr/>
        </p:nvSpPr>
        <p:spPr>
          <a:xfrm>
            <a:off x="10733227" y="6200546"/>
            <a:ext cx="11247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Control Overlay</a:t>
            </a:r>
            <a:endParaRPr lang="en-US" sz="900" dirty="0"/>
          </a:p>
        </p:txBody>
      </p:sp>
      <p:sp>
        <p:nvSpPr>
          <p:cNvPr id="117" name="Text 85"/>
          <p:cNvSpPr txBox="1"/>
          <p:nvPr/>
        </p:nvSpPr>
        <p:spPr>
          <a:xfrm>
            <a:off x="10733227" y="6391656"/>
            <a:ext cx="7626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Extension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0" y="0"/>
            <a:ext cx="48764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" name="Shape 3"/>
          <p:cNvSpPr/>
          <p:nvPr/>
        </p:nvSpPr>
        <p:spPr>
          <a:xfrm>
            <a:off x="7315200" y="0"/>
            <a:ext cx="9144" cy="68580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6743700"/>
            <a:ext cx="12191695" cy="1143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7" name="Shape 5"/>
          <p:cNvSpPr/>
          <p:nvPr/>
        </p:nvSpPr>
        <p:spPr>
          <a:xfrm>
            <a:off x="914400" y="1224382"/>
            <a:ext cx="609905" cy="38405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8" name="Shape 6"/>
          <p:cNvSpPr/>
          <p:nvPr/>
        </p:nvSpPr>
        <p:spPr>
          <a:xfrm>
            <a:off x="914400" y="52532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25400">
            <a:solidFill>
              <a:srgbClr val="9CA3AF"/>
            </a:solidFill>
            <a:prstDash val="solid"/>
          </a:ln>
        </p:spPr>
      </p:sp>
      <p:sp>
        <p:nvSpPr>
          <p:cNvPr id="9" name="Text 7"/>
          <p:cNvSpPr txBox="1"/>
          <p:nvPr/>
        </p:nvSpPr>
        <p:spPr>
          <a:xfrm>
            <a:off x="1110082" y="5367528"/>
            <a:ext cx="1810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3155594" y="52532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3621"/>
          </a:solidFill>
          <a:ln w="254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11" name="Text 9"/>
          <p:cNvSpPr txBox="1"/>
          <p:nvPr/>
        </p:nvSpPr>
        <p:spPr>
          <a:xfrm>
            <a:off x="3335731" y="5367528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728716" y="5253228"/>
            <a:ext cx="457200" cy="457200"/>
          </a:xfrm>
          <a:prstGeom prst="roundRect">
            <a:avLst>
              <a:gd name="adj" fmla="val 200000"/>
            </a:avLst>
          </a:prstGeom>
          <a:solidFill>
            <a:srgbClr val="FFFFFF"/>
          </a:solidFill>
          <a:ln w="25400">
            <a:solidFill>
              <a:srgbClr val="9CA3AF"/>
            </a:solidFill>
            <a:prstDash val="solid"/>
          </a:ln>
        </p:spPr>
      </p:sp>
      <p:sp>
        <p:nvSpPr>
          <p:cNvPr id="13" name="Text 11"/>
          <p:cNvSpPr txBox="1"/>
          <p:nvPr/>
        </p:nvSpPr>
        <p:spPr>
          <a:xfrm>
            <a:off x="5907938" y="5367528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200" dirty="0"/>
          </a:p>
        </p:txBody>
      </p:sp>
      <p:sp>
        <p:nvSpPr>
          <p:cNvPr id="14" name="Text 12"/>
          <p:cNvSpPr txBox="1"/>
          <p:nvPr/>
        </p:nvSpPr>
        <p:spPr>
          <a:xfrm>
            <a:off x="1676095" y="1157630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3A8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 02</a:t>
            </a:r>
            <a:endParaRPr lang="en-US" sz="1000" dirty="0"/>
          </a:p>
        </p:txBody>
      </p:sp>
      <p:sp>
        <p:nvSpPr>
          <p:cNvPr id="15" name="Text 13"/>
          <p:cNvSpPr txBox="1"/>
          <p:nvPr/>
        </p:nvSpPr>
        <p:spPr>
          <a:xfrm>
            <a:off x="914400" y="1652321"/>
            <a:ext cx="5848502" cy="1400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4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— Reference Patterns</a:t>
            </a:r>
            <a:endParaRPr lang="en-US" sz="4500" dirty="0"/>
          </a:p>
        </p:txBody>
      </p:sp>
      <p:sp>
        <p:nvSpPr>
          <p:cNvPr id="16" name="Text 14"/>
          <p:cNvSpPr txBox="1"/>
          <p:nvPr/>
        </p:nvSpPr>
        <p:spPr>
          <a:xfrm>
            <a:off x="914400" y="3424428"/>
            <a:ext cx="5401361" cy="1019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Enabling quality-by-design by integrating native Databricks components into a robust engineering framework.</a:t>
            </a:r>
            <a:endParaRPr lang="en-US" sz="1800" dirty="0"/>
          </a:p>
        </p:txBody>
      </p:sp>
      <p:sp>
        <p:nvSpPr>
          <p:cNvPr id="17" name="Text 15"/>
          <p:cNvSpPr txBox="1"/>
          <p:nvPr/>
        </p:nvSpPr>
        <p:spPr>
          <a:xfrm>
            <a:off x="1524305" y="5253228"/>
            <a:ext cx="5056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</a:t>
            </a:r>
            <a:endParaRPr lang="en-US" sz="900" dirty="0"/>
          </a:p>
        </p:txBody>
      </p:sp>
      <p:sp>
        <p:nvSpPr>
          <p:cNvPr id="18" name="Text 16"/>
          <p:cNvSpPr txBox="1"/>
          <p:nvPr/>
        </p:nvSpPr>
        <p:spPr>
          <a:xfrm>
            <a:off x="1524305" y="5471770"/>
            <a:ext cx="85313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</a:t>
            </a:r>
            <a:endParaRPr lang="en-US" sz="1300" dirty="0"/>
          </a:p>
        </p:txBody>
      </p:sp>
      <p:sp>
        <p:nvSpPr>
          <p:cNvPr id="19" name="Text 17"/>
          <p:cNvSpPr txBox="1"/>
          <p:nvPr/>
        </p:nvSpPr>
        <p:spPr>
          <a:xfrm>
            <a:off x="3764585" y="5253228"/>
            <a:ext cx="67665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36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</a:t>
            </a:r>
            <a:endParaRPr lang="en-US" sz="900" dirty="0"/>
          </a:p>
        </p:txBody>
      </p:sp>
      <p:sp>
        <p:nvSpPr>
          <p:cNvPr id="20" name="Text 18"/>
          <p:cNvSpPr txBox="1"/>
          <p:nvPr/>
        </p:nvSpPr>
        <p:spPr>
          <a:xfrm>
            <a:off x="3764585" y="5471770"/>
            <a:ext cx="11859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</a:t>
            </a:r>
            <a:endParaRPr lang="en-US" sz="1300" dirty="0"/>
          </a:p>
        </p:txBody>
      </p:sp>
      <p:sp>
        <p:nvSpPr>
          <p:cNvPr id="21" name="Text 19"/>
          <p:cNvSpPr txBox="1"/>
          <p:nvPr/>
        </p:nvSpPr>
        <p:spPr>
          <a:xfrm>
            <a:off x="6337706" y="5253228"/>
            <a:ext cx="5056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</a:t>
            </a:r>
            <a:endParaRPr lang="en-US" sz="900" dirty="0"/>
          </a:p>
        </p:txBody>
      </p:sp>
      <p:sp>
        <p:nvSpPr>
          <p:cNvPr id="22" name="Text 20"/>
          <p:cNvSpPr txBox="1"/>
          <p:nvPr/>
        </p:nvSpPr>
        <p:spPr>
          <a:xfrm>
            <a:off x="6337706" y="5471770"/>
            <a:ext cx="97657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</a:t>
            </a:r>
            <a:endParaRPr lang="en-US" sz="130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9" b="-9"/>
          <a:stretch/>
        </p:blipFill>
        <p:spPr>
          <a:xfrm>
            <a:off x="8229600" y="1276502"/>
            <a:ext cx="3047695" cy="3810305"/>
          </a:xfrm>
          <a:prstGeom prst="rect">
            <a:avLst/>
          </a:prstGeom>
        </p:spPr>
      </p:pic>
      <p:sp>
        <p:nvSpPr>
          <p:cNvPr id="24" name="Text 21"/>
          <p:cNvSpPr txBox="1"/>
          <p:nvPr/>
        </p:nvSpPr>
        <p:spPr>
          <a:xfrm>
            <a:off x="8861450" y="5400446"/>
            <a:ext cx="18909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CA3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Component Design</a:t>
            </a:r>
            <a:endParaRPr lang="en-US" sz="10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381305" y="761695"/>
            <a:ext cx="2286000" cy="476402"/>
          </a:xfrm>
          <a:prstGeom prst="roundRect">
            <a:avLst>
              <a:gd name="adj" fmla="val 30710"/>
            </a:avLst>
          </a:prstGeom>
          <a:solidFill>
            <a:srgbClr val="F1F5F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-837" r="-837" t="0" b="0"/>
          <a:stretch/>
        </p:blipFill>
        <p:spPr>
          <a:xfrm>
            <a:off x="1160374" y="933602"/>
            <a:ext cx="152705" cy="133502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1388974" y="899770"/>
            <a:ext cx="6053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2781605" y="761695"/>
            <a:ext cx="2048256" cy="476402"/>
          </a:xfrm>
          <a:prstGeom prst="roundRect">
            <a:avLst>
              <a:gd name="adj" fmla="val 30710"/>
            </a:avLst>
          </a:prstGeom>
          <a:solidFill>
            <a:srgbClr val="DBEAFE"/>
          </a:solidFill>
          <a:ln/>
        </p:spPr>
      </p:sp>
      <p:sp>
        <p:nvSpPr>
          <p:cNvPr id="8" name="Shape 5"/>
          <p:cNvSpPr/>
          <p:nvPr/>
        </p:nvSpPr>
        <p:spPr>
          <a:xfrm>
            <a:off x="2781605" y="1209751"/>
            <a:ext cx="2048256" cy="28346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9" name="Shape 6"/>
          <p:cNvSpPr/>
          <p:nvPr/>
        </p:nvSpPr>
        <p:spPr>
          <a:xfrm>
            <a:off x="4940503" y="761695"/>
            <a:ext cx="2048256" cy="476402"/>
          </a:xfrm>
          <a:prstGeom prst="roundRect">
            <a:avLst>
              <a:gd name="adj" fmla="val 30710"/>
            </a:avLst>
          </a:prstGeom>
          <a:solidFill>
            <a:srgbClr val="E0E7FF"/>
          </a:solidFill>
          <a:ln/>
        </p:spPr>
      </p:sp>
      <p:sp>
        <p:nvSpPr>
          <p:cNvPr id="10" name="Shape 7"/>
          <p:cNvSpPr/>
          <p:nvPr/>
        </p:nvSpPr>
        <p:spPr>
          <a:xfrm>
            <a:off x="4940503" y="1209751"/>
            <a:ext cx="2048256" cy="28346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11" name="Shape 8"/>
          <p:cNvSpPr/>
          <p:nvPr/>
        </p:nvSpPr>
        <p:spPr>
          <a:xfrm>
            <a:off x="7099402" y="761695"/>
            <a:ext cx="2048256" cy="476402"/>
          </a:xfrm>
          <a:prstGeom prst="roundRect">
            <a:avLst>
              <a:gd name="adj" fmla="val 30710"/>
            </a:avLst>
          </a:prstGeom>
          <a:solidFill>
            <a:srgbClr val="F3E8FF"/>
          </a:solidFill>
          <a:ln/>
        </p:spPr>
      </p:sp>
      <p:sp>
        <p:nvSpPr>
          <p:cNvPr id="12" name="Shape 9"/>
          <p:cNvSpPr/>
          <p:nvPr/>
        </p:nvSpPr>
        <p:spPr>
          <a:xfrm>
            <a:off x="7099402" y="1209751"/>
            <a:ext cx="2048256" cy="28346"/>
          </a:xfrm>
          <a:prstGeom prst="rect">
            <a:avLst/>
          </a:prstGeom>
          <a:solidFill>
            <a:srgbClr val="A855F7"/>
          </a:solidFill>
          <a:ln/>
        </p:spPr>
      </p:sp>
      <p:sp>
        <p:nvSpPr>
          <p:cNvPr id="13" name="Shape 10"/>
          <p:cNvSpPr/>
          <p:nvPr/>
        </p:nvSpPr>
        <p:spPr>
          <a:xfrm>
            <a:off x="2819095" y="1390802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-1359" b="-1359"/>
          <a:stretch/>
        </p:blipFill>
        <p:spPr>
          <a:xfrm>
            <a:off x="2943454" y="1545336"/>
            <a:ext cx="105156" cy="123444"/>
          </a:xfrm>
          <a:prstGeom prst="rect">
            <a:avLst/>
          </a:prstGeom>
        </p:spPr>
      </p:pic>
      <p:sp>
        <p:nvSpPr>
          <p:cNvPr id="15" name="Text 11"/>
          <p:cNvSpPr txBox="1"/>
          <p:nvPr/>
        </p:nvSpPr>
        <p:spPr>
          <a:xfrm>
            <a:off x="3105302" y="1514246"/>
            <a:ext cx="92171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</a:t>
            </a:r>
            <a:endParaRPr lang="en-US" sz="900" dirty="0"/>
          </a:p>
        </p:txBody>
      </p:sp>
      <p:sp>
        <p:nvSpPr>
          <p:cNvPr id="16" name="Shape 12"/>
          <p:cNvSpPr/>
          <p:nvPr/>
        </p:nvSpPr>
        <p:spPr>
          <a:xfrm>
            <a:off x="2943454" y="2253082"/>
            <a:ext cx="838505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000146" y="2295144"/>
            <a:ext cx="95098" cy="95098"/>
          </a:xfrm>
          <a:prstGeom prst="rect">
            <a:avLst/>
          </a:prstGeom>
        </p:spPr>
      </p:pic>
      <p:sp>
        <p:nvSpPr>
          <p:cNvPr id="18" name="Text 13"/>
          <p:cNvSpPr txBox="1"/>
          <p:nvPr/>
        </p:nvSpPr>
        <p:spPr>
          <a:xfrm>
            <a:off x="3133649" y="2271370"/>
            <a:ext cx="6675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Eng</a:t>
            </a:r>
            <a:endParaRPr lang="en-US" sz="800" dirty="0"/>
          </a:p>
        </p:txBody>
      </p:sp>
      <p:sp>
        <p:nvSpPr>
          <p:cNvPr id="19" name="Shape 14"/>
          <p:cNvSpPr/>
          <p:nvPr/>
        </p:nvSpPr>
        <p:spPr>
          <a:xfrm>
            <a:off x="4977994" y="1390802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102352" y="1545336"/>
            <a:ext cx="123444" cy="123444"/>
          </a:xfrm>
          <a:prstGeom prst="rect">
            <a:avLst/>
          </a:prstGeom>
        </p:spPr>
      </p:pic>
      <p:sp>
        <p:nvSpPr>
          <p:cNvPr id="21" name="Text 15"/>
          <p:cNvSpPr txBox="1"/>
          <p:nvPr/>
        </p:nvSpPr>
        <p:spPr>
          <a:xfrm>
            <a:off x="5283403" y="1514246"/>
            <a:ext cx="96926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Lineage Policy</a:t>
            </a:r>
            <a:endParaRPr lang="en-US" sz="900" dirty="0"/>
          </a:p>
        </p:txBody>
      </p:sp>
      <p:sp>
        <p:nvSpPr>
          <p:cNvPr id="22" name="Shape 16"/>
          <p:cNvSpPr/>
          <p:nvPr/>
        </p:nvSpPr>
        <p:spPr>
          <a:xfrm>
            <a:off x="5102352" y="2253082"/>
            <a:ext cx="923544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159045" y="2295144"/>
            <a:ext cx="95098" cy="95098"/>
          </a:xfrm>
          <a:prstGeom prst="rect">
            <a:avLst/>
          </a:prstGeom>
        </p:spPr>
      </p:pic>
      <p:sp>
        <p:nvSpPr>
          <p:cNvPr id="24" name="Text 17"/>
          <p:cNvSpPr txBox="1"/>
          <p:nvPr/>
        </p:nvSpPr>
        <p:spPr>
          <a:xfrm>
            <a:off x="5292547" y="2271370"/>
            <a:ext cx="7525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Stewards</a:t>
            </a:r>
            <a:endParaRPr lang="en-US" sz="800" dirty="0"/>
          </a:p>
        </p:txBody>
      </p:sp>
      <p:sp>
        <p:nvSpPr>
          <p:cNvPr id="25" name="Shape 18"/>
          <p:cNvSpPr/>
          <p:nvPr/>
        </p:nvSpPr>
        <p:spPr>
          <a:xfrm>
            <a:off x="7137806" y="1390802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261250" y="1545336"/>
            <a:ext cx="123444" cy="123444"/>
          </a:xfrm>
          <a:prstGeom prst="rect">
            <a:avLst/>
          </a:prstGeom>
        </p:spPr>
      </p:pic>
      <p:sp>
        <p:nvSpPr>
          <p:cNvPr id="27" name="Text 19"/>
          <p:cNvSpPr txBox="1"/>
          <p:nvPr/>
        </p:nvSpPr>
        <p:spPr>
          <a:xfrm>
            <a:off x="7442302" y="1514246"/>
            <a:ext cx="97932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</a:t>
            </a:r>
            <a:endParaRPr lang="en-US" sz="900" dirty="0"/>
          </a:p>
        </p:txBody>
      </p:sp>
      <p:sp>
        <p:nvSpPr>
          <p:cNvPr id="28" name="Shape 20"/>
          <p:cNvSpPr/>
          <p:nvPr/>
        </p:nvSpPr>
        <p:spPr>
          <a:xfrm>
            <a:off x="7261250" y="2253082"/>
            <a:ext cx="580644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7317943" y="2295144"/>
            <a:ext cx="95098" cy="95098"/>
          </a:xfrm>
          <a:prstGeom prst="rect">
            <a:avLst/>
          </a:prstGeom>
        </p:spPr>
      </p:pic>
      <p:sp>
        <p:nvSpPr>
          <p:cNvPr id="30" name="Text 21"/>
          <p:cNvSpPr txBox="1"/>
          <p:nvPr/>
        </p:nvSpPr>
        <p:spPr>
          <a:xfrm>
            <a:off x="7451446" y="2271370"/>
            <a:ext cx="4096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FinOps</a:t>
            </a:r>
            <a:endParaRPr lang="en-US" sz="800" dirty="0"/>
          </a:p>
        </p:txBody>
      </p:sp>
      <p:sp>
        <p:nvSpPr>
          <p:cNvPr id="31" name="Shape 22"/>
          <p:cNvSpPr/>
          <p:nvPr/>
        </p:nvSpPr>
        <p:spPr>
          <a:xfrm>
            <a:off x="2819095" y="2747772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-1359" b="-1359"/>
          <a:stretch/>
        </p:blipFill>
        <p:spPr>
          <a:xfrm>
            <a:off x="2943454" y="2902306"/>
            <a:ext cx="105156" cy="123444"/>
          </a:xfrm>
          <a:prstGeom prst="rect">
            <a:avLst/>
          </a:prstGeom>
        </p:spPr>
      </p:pic>
      <p:sp>
        <p:nvSpPr>
          <p:cNvPr id="33" name="Text 23"/>
          <p:cNvSpPr txBox="1"/>
          <p:nvPr/>
        </p:nvSpPr>
        <p:spPr>
          <a:xfrm>
            <a:off x="3105302" y="2872130"/>
            <a:ext cx="115031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Expectations</a:t>
            </a:r>
            <a:endParaRPr lang="en-US" sz="900" dirty="0"/>
          </a:p>
        </p:txBody>
      </p:sp>
      <p:sp>
        <p:nvSpPr>
          <p:cNvPr id="34" name="Shape 24"/>
          <p:cNvSpPr/>
          <p:nvPr/>
        </p:nvSpPr>
        <p:spPr>
          <a:xfrm>
            <a:off x="2943454" y="3610051"/>
            <a:ext cx="685800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3000146" y="3653028"/>
            <a:ext cx="95098" cy="95098"/>
          </a:xfrm>
          <a:prstGeom prst="rect">
            <a:avLst/>
          </a:prstGeom>
        </p:spPr>
      </p:pic>
      <p:sp>
        <p:nvSpPr>
          <p:cNvPr id="36" name="Text 25"/>
          <p:cNvSpPr txBox="1"/>
          <p:nvPr/>
        </p:nvSpPr>
        <p:spPr>
          <a:xfrm>
            <a:off x="3133649" y="3629254"/>
            <a:ext cx="5148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Leads</a:t>
            </a:r>
            <a:endParaRPr lang="en-US" sz="800" dirty="0"/>
          </a:p>
        </p:txBody>
      </p:sp>
      <p:sp>
        <p:nvSpPr>
          <p:cNvPr id="37" name="Shape 26"/>
          <p:cNvSpPr/>
          <p:nvPr/>
        </p:nvSpPr>
        <p:spPr>
          <a:xfrm>
            <a:off x="4977994" y="2747772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38" name="Image 9" descr="preencoded.png">    </p:cNvPr>
          <p:cNvPicPr>
            <a:picLocks noChangeAspect="1"/>
          </p:cNvPicPr>
          <p:nvPr/>
        </p:nvPicPr>
        <p:blipFill>
          <a:blip r:embed="rId10"/>
          <a:srcRect l="-1358" r="-1358" t="0" b="0"/>
          <a:stretch/>
        </p:blipFill>
        <p:spPr>
          <a:xfrm>
            <a:off x="5102352" y="2902306"/>
            <a:ext cx="95098" cy="123444"/>
          </a:xfrm>
          <a:prstGeom prst="rect">
            <a:avLst/>
          </a:prstGeom>
        </p:spPr>
      </p:pic>
      <p:sp>
        <p:nvSpPr>
          <p:cNvPr id="39" name="Text 27"/>
          <p:cNvSpPr txBox="1"/>
          <p:nvPr/>
        </p:nvSpPr>
        <p:spPr>
          <a:xfrm>
            <a:off x="5254142" y="2872130"/>
            <a:ext cx="100766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Contracts</a:t>
            </a:r>
            <a:endParaRPr lang="en-US" sz="900" dirty="0"/>
          </a:p>
        </p:txBody>
      </p:sp>
      <p:sp>
        <p:nvSpPr>
          <p:cNvPr id="40" name="Shape 28"/>
          <p:cNvSpPr/>
          <p:nvPr/>
        </p:nvSpPr>
        <p:spPr>
          <a:xfrm>
            <a:off x="5102352" y="3610051"/>
            <a:ext cx="666598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41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5159045" y="3653028"/>
            <a:ext cx="95098" cy="95098"/>
          </a:xfrm>
          <a:prstGeom prst="rect">
            <a:avLst/>
          </a:prstGeom>
        </p:spPr>
      </p:pic>
      <p:sp>
        <p:nvSpPr>
          <p:cNvPr id="42" name="Text 29"/>
          <p:cNvSpPr txBox="1"/>
          <p:nvPr/>
        </p:nvSpPr>
        <p:spPr>
          <a:xfrm>
            <a:off x="5292547" y="3629254"/>
            <a:ext cx="4956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Eng</a:t>
            </a:r>
            <a:endParaRPr lang="en-US" sz="800" dirty="0"/>
          </a:p>
        </p:txBody>
      </p:sp>
      <p:sp>
        <p:nvSpPr>
          <p:cNvPr id="43" name="Shape 30"/>
          <p:cNvSpPr/>
          <p:nvPr/>
        </p:nvSpPr>
        <p:spPr>
          <a:xfrm>
            <a:off x="7137806" y="2747772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44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7261250" y="2902306"/>
            <a:ext cx="123444" cy="123444"/>
          </a:xfrm>
          <a:prstGeom prst="rect">
            <a:avLst/>
          </a:prstGeom>
        </p:spPr>
      </p:pic>
      <p:sp>
        <p:nvSpPr>
          <p:cNvPr id="45" name="Text 31"/>
          <p:cNvSpPr txBox="1"/>
          <p:nvPr/>
        </p:nvSpPr>
        <p:spPr>
          <a:xfrm>
            <a:off x="7442302" y="2872130"/>
            <a:ext cx="78821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Scorecards</a:t>
            </a:r>
            <a:endParaRPr lang="en-US" sz="900" dirty="0"/>
          </a:p>
        </p:txBody>
      </p:sp>
      <p:sp>
        <p:nvSpPr>
          <p:cNvPr id="46" name="Shape 32"/>
          <p:cNvSpPr/>
          <p:nvPr/>
        </p:nvSpPr>
        <p:spPr>
          <a:xfrm>
            <a:off x="7261250" y="3610051"/>
            <a:ext cx="1000354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47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7317943" y="3653028"/>
            <a:ext cx="95098" cy="95098"/>
          </a:xfrm>
          <a:prstGeom prst="rect">
            <a:avLst/>
          </a:prstGeom>
        </p:spPr>
      </p:pic>
      <p:sp>
        <p:nvSpPr>
          <p:cNvPr id="48" name="Text 33"/>
          <p:cNvSpPr txBox="1"/>
          <p:nvPr/>
        </p:nvSpPr>
        <p:spPr>
          <a:xfrm>
            <a:off x="7451446" y="3629254"/>
            <a:ext cx="8293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Owners</a:t>
            </a:r>
            <a:endParaRPr lang="en-US" sz="800" dirty="0"/>
          </a:p>
        </p:txBody>
      </p:sp>
      <p:sp>
        <p:nvSpPr>
          <p:cNvPr id="49" name="Shape 34"/>
          <p:cNvSpPr/>
          <p:nvPr/>
        </p:nvSpPr>
        <p:spPr>
          <a:xfrm>
            <a:off x="2819095" y="4105656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50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-1359" b="-1359"/>
          <a:stretch/>
        </p:blipFill>
        <p:spPr>
          <a:xfrm>
            <a:off x="2943454" y="4260190"/>
            <a:ext cx="105156" cy="123444"/>
          </a:xfrm>
          <a:prstGeom prst="rect">
            <a:avLst/>
          </a:prstGeom>
        </p:spPr>
      </p:pic>
      <p:sp>
        <p:nvSpPr>
          <p:cNvPr id="51" name="Text 35"/>
          <p:cNvSpPr txBox="1"/>
          <p:nvPr/>
        </p:nvSpPr>
        <p:spPr>
          <a:xfrm>
            <a:off x="3105302" y="4229100"/>
            <a:ext cx="95097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Search</a:t>
            </a:r>
            <a:endParaRPr lang="en-US" sz="900" dirty="0"/>
          </a:p>
        </p:txBody>
      </p:sp>
      <p:sp>
        <p:nvSpPr>
          <p:cNvPr id="52" name="Shape 36"/>
          <p:cNvSpPr/>
          <p:nvPr/>
        </p:nvSpPr>
        <p:spPr>
          <a:xfrm>
            <a:off x="2943454" y="4967021"/>
            <a:ext cx="629107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53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3000146" y="5009998"/>
            <a:ext cx="95098" cy="95098"/>
          </a:xfrm>
          <a:prstGeom prst="rect">
            <a:avLst/>
          </a:prstGeom>
        </p:spPr>
      </p:pic>
      <p:sp>
        <p:nvSpPr>
          <p:cNvPr id="54" name="Text 37"/>
          <p:cNvSpPr txBox="1"/>
          <p:nvPr/>
        </p:nvSpPr>
        <p:spPr>
          <a:xfrm>
            <a:off x="3133649" y="4986223"/>
            <a:ext cx="457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Team</a:t>
            </a:r>
            <a:endParaRPr lang="en-US" sz="800" dirty="0"/>
          </a:p>
        </p:txBody>
      </p:sp>
      <p:sp>
        <p:nvSpPr>
          <p:cNvPr id="55" name="Shape 38"/>
          <p:cNvSpPr/>
          <p:nvPr/>
        </p:nvSpPr>
        <p:spPr>
          <a:xfrm>
            <a:off x="4977994" y="4105656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56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5102352" y="4260190"/>
            <a:ext cx="123444" cy="123444"/>
          </a:xfrm>
          <a:prstGeom prst="rect">
            <a:avLst/>
          </a:prstGeom>
        </p:spPr>
      </p:pic>
      <p:sp>
        <p:nvSpPr>
          <p:cNvPr id="57" name="Text 39"/>
          <p:cNvSpPr txBox="1"/>
          <p:nvPr/>
        </p:nvSpPr>
        <p:spPr>
          <a:xfrm>
            <a:off x="5283403" y="4229100"/>
            <a:ext cx="75072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RCA Agent</a:t>
            </a:r>
            <a:endParaRPr lang="en-US" sz="900" dirty="0"/>
          </a:p>
        </p:txBody>
      </p:sp>
      <p:sp>
        <p:nvSpPr>
          <p:cNvPr id="58" name="Shape 40"/>
          <p:cNvSpPr/>
          <p:nvPr/>
        </p:nvSpPr>
        <p:spPr>
          <a:xfrm>
            <a:off x="5102352" y="4967021"/>
            <a:ext cx="676656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59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5159045" y="5009998"/>
            <a:ext cx="95098" cy="95098"/>
          </a:xfrm>
          <a:prstGeom prst="rect">
            <a:avLst/>
          </a:prstGeom>
        </p:spPr>
      </p:pic>
      <p:sp>
        <p:nvSpPr>
          <p:cNvPr id="60" name="Text 41"/>
          <p:cNvSpPr txBox="1"/>
          <p:nvPr/>
        </p:nvSpPr>
        <p:spPr>
          <a:xfrm>
            <a:off x="5292547" y="4986223"/>
            <a:ext cx="5056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+ Ops</a:t>
            </a:r>
            <a:endParaRPr lang="en-US" sz="800" dirty="0"/>
          </a:p>
        </p:txBody>
      </p:sp>
      <p:sp>
        <p:nvSpPr>
          <p:cNvPr id="61" name="Shape 42"/>
          <p:cNvSpPr/>
          <p:nvPr/>
        </p:nvSpPr>
        <p:spPr>
          <a:xfrm>
            <a:off x="7137806" y="4105656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62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7261250" y="4260190"/>
            <a:ext cx="123444" cy="123444"/>
          </a:xfrm>
          <a:prstGeom prst="rect">
            <a:avLst/>
          </a:prstGeom>
        </p:spPr>
      </p:pic>
      <p:sp>
        <p:nvSpPr>
          <p:cNvPr id="63" name="Text 43"/>
          <p:cNvSpPr txBox="1"/>
          <p:nvPr/>
        </p:nvSpPr>
        <p:spPr>
          <a:xfrm>
            <a:off x="7442302" y="4229100"/>
            <a:ext cx="77906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Auto-Rules</a:t>
            </a:r>
            <a:endParaRPr lang="en-US" sz="900" dirty="0"/>
          </a:p>
        </p:txBody>
      </p:sp>
      <p:sp>
        <p:nvSpPr>
          <p:cNvPr id="64" name="Shape 44"/>
          <p:cNvSpPr/>
          <p:nvPr/>
        </p:nvSpPr>
        <p:spPr>
          <a:xfrm>
            <a:off x="7261250" y="4967021"/>
            <a:ext cx="685800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65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7317943" y="5009998"/>
            <a:ext cx="95098" cy="95098"/>
          </a:xfrm>
          <a:prstGeom prst="rect">
            <a:avLst/>
          </a:prstGeom>
        </p:spPr>
      </p:pic>
      <p:sp>
        <p:nvSpPr>
          <p:cNvPr id="66" name="Text 45"/>
          <p:cNvSpPr txBox="1"/>
          <p:nvPr/>
        </p:nvSpPr>
        <p:spPr>
          <a:xfrm>
            <a:off x="7451446" y="4986223"/>
            <a:ext cx="5148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Leads</a:t>
            </a:r>
            <a:endParaRPr lang="en-US" sz="800" dirty="0"/>
          </a:p>
        </p:txBody>
      </p:sp>
      <p:sp>
        <p:nvSpPr>
          <p:cNvPr id="67" name="Shape 46"/>
          <p:cNvSpPr/>
          <p:nvPr/>
        </p:nvSpPr>
        <p:spPr>
          <a:xfrm>
            <a:off x="2819095" y="5462626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68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-1359" b="-1359"/>
          <a:stretch/>
        </p:blipFill>
        <p:spPr>
          <a:xfrm>
            <a:off x="2943454" y="5617159"/>
            <a:ext cx="105156" cy="123444"/>
          </a:xfrm>
          <a:prstGeom prst="rect">
            <a:avLst/>
          </a:prstGeom>
        </p:spPr>
      </p:pic>
      <p:sp>
        <p:nvSpPr>
          <p:cNvPr id="69" name="Text 47"/>
          <p:cNvSpPr txBox="1"/>
          <p:nvPr/>
        </p:nvSpPr>
        <p:spPr>
          <a:xfrm>
            <a:off x="3105302" y="5586070"/>
            <a:ext cx="62636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</a:t>
            </a:r>
            <a:endParaRPr lang="en-US" sz="900" dirty="0"/>
          </a:p>
        </p:txBody>
      </p:sp>
      <p:sp>
        <p:nvSpPr>
          <p:cNvPr id="70" name="Shape 48"/>
          <p:cNvSpPr/>
          <p:nvPr/>
        </p:nvSpPr>
        <p:spPr>
          <a:xfrm>
            <a:off x="2943454" y="6324905"/>
            <a:ext cx="942746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71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3000146" y="6367882"/>
            <a:ext cx="95098" cy="95098"/>
          </a:xfrm>
          <a:prstGeom prst="rect">
            <a:avLst/>
          </a:prstGeom>
        </p:spPr>
      </p:pic>
      <p:sp>
        <p:nvSpPr>
          <p:cNvPr id="72" name="Text 49"/>
          <p:cNvSpPr txBox="1"/>
          <p:nvPr/>
        </p:nvSpPr>
        <p:spPr>
          <a:xfrm>
            <a:off x="3133649" y="6344107"/>
            <a:ext cx="7717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Scientists</a:t>
            </a:r>
            <a:endParaRPr lang="en-US" sz="800" dirty="0"/>
          </a:p>
        </p:txBody>
      </p:sp>
      <p:sp>
        <p:nvSpPr>
          <p:cNvPr id="73" name="Shape 50"/>
          <p:cNvSpPr/>
          <p:nvPr/>
        </p:nvSpPr>
        <p:spPr>
          <a:xfrm>
            <a:off x="4977994" y="5462626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74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-1359" b="-1359"/>
          <a:stretch/>
        </p:blipFill>
        <p:spPr>
          <a:xfrm>
            <a:off x="5102352" y="5617159"/>
            <a:ext cx="105156" cy="123444"/>
          </a:xfrm>
          <a:prstGeom prst="rect">
            <a:avLst/>
          </a:prstGeom>
        </p:spPr>
      </p:pic>
      <p:sp>
        <p:nvSpPr>
          <p:cNvPr id="75" name="Text 51"/>
          <p:cNvSpPr txBox="1"/>
          <p:nvPr/>
        </p:nvSpPr>
        <p:spPr>
          <a:xfrm>
            <a:off x="5264201" y="5586070"/>
            <a:ext cx="98846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Registry Gates</a:t>
            </a:r>
            <a:endParaRPr lang="en-US" sz="900" dirty="0"/>
          </a:p>
        </p:txBody>
      </p:sp>
      <p:sp>
        <p:nvSpPr>
          <p:cNvPr id="76" name="Shape 52"/>
          <p:cNvSpPr/>
          <p:nvPr/>
        </p:nvSpPr>
        <p:spPr>
          <a:xfrm>
            <a:off x="5102352" y="6324905"/>
            <a:ext cx="590702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77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5159045" y="6367882"/>
            <a:ext cx="95098" cy="95098"/>
          </a:xfrm>
          <a:prstGeom prst="rect">
            <a:avLst/>
          </a:prstGeom>
        </p:spPr>
      </p:pic>
      <p:sp>
        <p:nvSpPr>
          <p:cNvPr id="78" name="Text 53"/>
          <p:cNvSpPr txBox="1"/>
          <p:nvPr/>
        </p:nvSpPr>
        <p:spPr>
          <a:xfrm>
            <a:off x="5292547" y="6344107"/>
            <a:ext cx="4197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Eng</a:t>
            </a:r>
            <a:endParaRPr lang="en-US" sz="800" dirty="0"/>
          </a:p>
        </p:txBody>
      </p:sp>
      <p:sp>
        <p:nvSpPr>
          <p:cNvPr id="79" name="Shape 54"/>
          <p:cNvSpPr/>
          <p:nvPr/>
        </p:nvSpPr>
        <p:spPr>
          <a:xfrm>
            <a:off x="7137806" y="5462626"/>
            <a:ext cx="1971446" cy="1171346"/>
          </a:xfrm>
          <a:prstGeom prst="roundRect">
            <a:avLst>
              <a:gd name="adj" fmla="val 380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5400" dist="12700" dir="5400000">
              <a:srgbClr val="000000">
                <a:alpha val="5000"/>
              </a:srgbClr>
            </a:outerShdw>
          </a:effectLst>
        </p:spPr>
      </p:sp>
      <p:pic>
        <p:nvPicPr>
          <p:cNvPr id="80" name="Image 23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7261250" y="5617159"/>
            <a:ext cx="123444" cy="123444"/>
          </a:xfrm>
          <a:prstGeom prst="rect">
            <a:avLst/>
          </a:prstGeom>
        </p:spPr>
      </p:pic>
      <p:sp>
        <p:nvSpPr>
          <p:cNvPr id="81" name="Text 55"/>
          <p:cNvSpPr txBox="1"/>
          <p:nvPr/>
        </p:nvSpPr>
        <p:spPr>
          <a:xfrm>
            <a:off x="7442302" y="5586070"/>
            <a:ext cx="86502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F17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Drift Monitor</a:t>
            </a:r>
            <a:endParaRPr lang="en-US" sz="900" dirty="0"/>
          </a:p>
        </p:txBody>
      </p:sp>
      <p:sp>
        <p:nvSpPr>
          <p:cNvPr id="82" name="Shape 56"/>
          <p:cNvSpPr/>
          <p:nvPr/>
        </p:nvSpPr>
        <p:spPr>
          <a:xfrm>
            <a:off x="7261250" y="6324905"/>
            <a:ext cx="580644" cy="181051"/>
          </a:xfrm>
          <a:prstGeom prst="roundRect">
            <a:avLst>
              <a:gd name="adj" fmla="val 106327"/>
            </a:avLst>
          </a:prstGeom>
          <a:solidFill>
            <a:srgbClr val="F1F5F9"/>
          </a:solidFill>
          <a:ln/>
        </p:spPr>
      </p:sp>
      <p:pic>
        <p:nvPicPr>
          <p:cNvPr id="83" name="Image 24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7317943" y="6367882"/>
            <a:ext cx="95098" cy="95098"/>
          </a:xfrm>
          <a:prstGeom prst="rect">
            <a:avLst/>
          </a:prstGeom>
        </p:spPr>
      </p:pic>
      <p:sp>
        <p:nvSpPr>
          <p:cNvPr id="84" name="Text 57"/>
          <p:cNvSpPr txBox="1"/>
          <p:nvPr/>
        </p:nvSpPr>
        <p:spPr>
          <a:xfrm>
            <a:off x="7451446" y="6344107"/>
            <a:ext cx="4096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MLOps</a:t>
            </a:r>
            <a:endParaRPr lang="en-US" sz="800" dirty="0"/>
          </a:p>
        </p:txBody>
      </p:sp>
      <p:sp>
        <p:nvSpPr>
          <p:cNvPr id="85" name="Text 58"/>
          <p:cNvSpPr txBox="1"/>
          <p:nvPr/>
        </p:nvSpPr>
        <p:spPr>
          <a:xfrm>
            <a:off x="3623767" y="804672"/>
            <a:ext cx="4626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NOW</a:t>
            </a:r>
            <a:endParaRPr lang="en-US" sz="1000" dirty="0"/>
          </a:p>
        </p:txBody>
      </p:sp>
      <p:sp>
        <p:nvSpPr>
          <p:cNvPr id="86" name="Text 59"/>
          <p:cNvSpPr txBox="1"/>
          <p:nvPr/>
        </p:nvSpPr>
        <p:spPr>
          <a:xfrm>
            <a:off x="5766206" y="804672"/>
            <a:ext cx="5001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730A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</a:t>
            </a:r>
            <a:endParaRPr lang="en-US" sz="1000" dirty="0"/>
          </a:p>
        </p:txBody>
      </p:sp>
      <p:sp>
        <p:nvSpPr>
          <p:cNvPr id="87" name="Text 60"/>
          <p:cNvSpPr txBox="1"/>
          <p:nvPr/>
        </p:nvSpPr>
        <p:spPr>
          <a:xfrm>
            <a:off x="7894930" y="804672"/>
            <a:ext cx="5577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6B21A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LATER</a:t>
            </a:r>
            <a:endParaRPr lang="en-US" sz="1000" dirty="0"/>
          </a:p>
        </p:txBody>
      </p:sp>
      <p:sp>
        <p:nvSpPr>
          <p:cNvPr id="88" name="Text 61"/>
          <p:cNvSpPr txBox="1"/>
          <p:nvPr/>
        </p:nvSpPr>
        <p:spPr>
          <a:xfrm>
            <a:off x="2943454" y="1757477"/>
            <a:ext cx="1641348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Setup Metastore, Catalogs, and initial RBAC groups.</a:t>
            </a:r>
            <a:endParaRPr lang="en-US" sz="800" dirty="0"/>
          </a:p>
        </p:txBody>
      </p:sp>
      <p:sp>
        <p:nvSpPr>
          <p:cNvPr id="89" name="Text 62"/>
          <p:cNvSpPr txBox="1"/>
          <p:nvPr/>
        </p:nvSpPr>
        <p:spPr>
          <a:xfrm>
            <a:off x="5102352" y="1757477"/>
            <a:ext cx="160294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 lineage capture and column-level masking policies.</a:t>
            </a:r>
            <a:endParaRPr lang="en-US" sz="800" dirty="0"/>
          </a:p>
        </p:txBody>
      </p:sp>
      <p:sp>
        <p:nvSpPr>
          <p:cNvPr id="90" name="Text 63"/>
          <p:cNvSpPr txBox="1"/>
          <p:nvPr/>
        </p:nvSpPr>
        <p:spPr>
          <a:xfrm>
            <a:off x="7261250" y="1757477"/>
            <a:ext cx="1527048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audit reporting and usage cost attribution.</a:t>
            </a:r>
            <a:endParaRPr lang="en-US" sz="800" dirty="0"/>
          </a:p>
        </p:txBody>
      </p:sp>
      <p:sp>
        <p:nvSpPr>
          <p:cNvPr id="91" name="Text 64"/>
          <p:cNvSpPr txBox="1"/>
          <p:nvPr/>
        </p:nvSpPr>
        <p:spPr>
          <a:xfrm>
            <a:off x="2943454" y="3114446"/>
            <a:ext cx="153619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preventive rules in Bronze/Silver pipelines.</a:t>
            </a:r>
            <a:endParaRPr lang="en-US" sz="800" dirty="0"/>
          </a:p>
        </p:txBody>
      </p:sp>
      <p:sp>
        <p:nvSpPr>
          <p:cNvPr id="92" name="Text 65"/>
          <p:cNvSpPr txBox="1"/>
          <p:nvPr/>
        </p:nvSpPr>
        <p:spPr>
          <a:xfrm>
            <a:off x="5102352" y="3114446"/>
            <a:ext cx="1479499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PR-based contract validation in CI/CD.</a:t>
            </a:r>
            <a:endParaRPr lang="en-US" sz="800" dirty="0"/>
          </a:p>
        </p:txBody>
      </p:sp>
      <p:sp>
        <p:nvSpPr>
          <p:cNvPr id="93" name="Text 66"/>
          <p:cNvSpPr txBox="1"/>
          <p:nvPr/>
        </p:nvSpPr>
        <p:spPr>
          <a:xfrm>
            <a:off x="7261250" y="3114446"/>
            <a:ext cx="1783994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Publish exec-level DQ dashboards with SLAs.</a:t>
            </a:r>
            <a:endParaRPr lang="en-US" sz="800" dirty="0"/>
          </a:p>
        </p:txBody>
      </p:sp>
      <p:sp>
        <p:nvSpPr>
          <p:cNvPr id="94" name="Text 67"/>
          <p:cNvSpPr txBox="1"/>
          <p:nvPr/>
        </p:nvSpPr>
        <p:spPr>
          <a:xfrm>
            <a:off x="2943454" y="4472330"/>
            <a:ext cx="1335938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 documentation and runbooks for retrieval.</a:t>
            </a:r>
            <a:endParaRPr lang="en-US" sz="800" dirty="0"/>
          </a:p>
        </p:txBody>
      </p:sp>
      <p:sp>
        <p:nvSpPr>
          <p:cNvPr id="95" name="Text 68"/>
          <p:cNvSpPr txBox="1"/>
          <p:nvPr/>
        </p:nvSpPr>
        <p:spPr>
          <a:xfrm>
            <a:off x="5102352" y="4472330"/>
            <a:ext cx="157459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RAG agent for incident root-cause analysis.</a:t>
            </a:r>
            <a:endParaRPr lang="en-US" sz="800" dirty="0"/>
          </a:p>
        </p:txBody>
      </p:sp>
      <p:sp>
        <p:nvSpPr>
          <p:cNvPr id="96" name="Text 69"/>
          <p:cNvSpPr txBox="1"/>
          <p:nvPr/>
        </p:nvSpPr>
        <p:spPr>
          <a:xfrm>
            <a:off x="7261250" y="4472330"/>
            <a:ext cx="143195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GenAI loop to propose new expectations from data.</a:t>
            </a:r>
            <a:endParaRPr lang="en-US" sz="800" dirty="0"/>
          </a:p>
        </p:txBody>
      </p:sp>
      <p:sp>
        <p:nvSpPr>
          <p:cNvPr id="97" name="Text 70"/>
          <p:cNvSpPr txBox="1"/>
          <p:nvPr/>
        </p:nvSpPr>
        <p:spPr>
          <a:xfrm>
            <a:off x="2943454" y="5829300"/>
            <a:ext cx="168889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experiment tracking and signatures.</a:t>
            </a:r>
            <a:endParaRPr lang="en-US" sz="800" dirty="0"/>
          </a:p>
        </p:txBody>
      </p:sp>
      <p:sp>
        <p:nvSpPr>
          <p:cNvPr id="98" name="Text 71"/>
          <p:cNvSpPr txBox="1"/>
          <p:nvPr/>
        </p:nvSpPr>
        <p:spPr>
          <a:xfrm>
            <a:off x="5102352" y="5829300"/>
            <a:ext cx="157459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 approval workflow for Staging/Prod promo.</a:t>
            </a:r>
            <a:endParaRPr lang="en-US" sz="800" dirty="0"/>
          </a:p>
        </p:txBody>
      </p:sp>
      <p:sp>
        <p:nvSpPr>
          <p:cNvPr id="99" name="Text 72"/>
          <p:cNvSpPr txBox="1"/>
          <p:nvPr/>
        </p:nvSpPr>
        <p:spPr>
          <a:xfrm>
            <a:off x="7261250" y="5829300"/>
            <a:ext cx="172730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feature drift detection and retraining.</a:t>
            </a:r>
            <a:endParaRPr lang="en-US" sz="800" dirty="0"/>
          </a:p>
        </p:txBody>
      </p:sp>
      <p:sp>
        <p:nvSpPr>
          <p:cNvPr id="100" name="Text 73"/>
          <p:cNvSpPr txBox="1"/>
          <p:nvPr/>
        </p:nvSpPr>
        <p:spPr>
          <a:xfrm>
            <a:off x="3417113" y="1004926"/>
            <a:ext cx="8814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1E40AF">
                    <a:alpha val="75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0–30 DAYS</a:t>
            </a:r>
            <a:endParaRPr lang="en-US" sz="1000" dirty="0"/>
          </a:p>
        </p:txBody>
      </p:sp>
      <p:sp>
        <p:nvSpPr>
          <p:cNvPr id="101" name="Text 74"/>
          <p:cNvSpPr txBox="1"/>
          <p:nvPr/>
        </p:nvSpPr>
        <p:spPr>
          <a:xfrm>
            <a:off x="5531206" y="1004926"/>
            <a:ext cx="9674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3730A3">
                    <a:alpha val="75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30–90 DAYS</a:t>
            </a:r>
            <a:endParaRPr lang="en-US" sz="1000" dirty="0"/>
          </a:p>
        </p:txBody>
      </p:sp>
      <p:sp>
        <p:nvSpPr>
          <p:cNvPr id="102" name="Text 75"/>
          <p:cNvSpPr txBox="1"/>
          <p:nvPr/>
        </p:nvSpPr>
        <p:spPr>
          <a:xfrm>
            <a:off x="7659014" y="1004926"/>
            <a:ext cx="10341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6B21A8">
                    <a:alpha val="75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90–180 DAYS</a:t>
            </a:r>
            <a:endParaRPr lang="en-US" sz="1000" dirty="0"/>
          </a:p>
        </p:txBody>
      </p:sp>
      <p:sp>
        <p:nvSpPr>
          <p:cNvPr id="103" name="Shape 76"/>
          <p:cNvSpPr/>
          <p:nvPr/>
        </p:nvSpPr>
        <p:spPr>
          <a:xfrm>
            <a:off x="381305" y="1352398"/>
            <a:ext cx="2286000" cy="1248156"/>
          </a:xfrm>
          <a:prstGeom prst="roundRect">
            <a:avLst>
              <a:gd name="adj" fmla="val 4474"/>
            </a:avLst>
          </a:prstGeom>
          <a:solidFill>
            <a:srgbClr val="1E293B"/>
          </a:solidFill>
          <a:ln/>
        </p:spPr>
      </p:sp>
      <p:pic>
        <p:nvPicPr>
          <p:cNvPr id="104" name="Image 2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533095" y="1619402"/>
            <a:ext cx="190195" cy="190195"/>
          </a:xfrm>
          <a:prstGeom prst="rect">
            <a:avLst/>
          </a:prstGeom>
        </p:spPr>
      </p:pic>
      <p:sp>
        <p:nvSpPr>
          <p:cNvPr id="105" name="Text 77"/>
          <p:cNvSpPr txBox="1"/>
          <p:nvPr/>
        </p:nvSpPr>
        <p:spPr>
          <a:xfrm>
            <a:off x="533095" y="1928470"/>
            <a:ext cx="16056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&amp; Governance</a:t>
            </a:r>
            <a:endParaRPr lang="en-US" sz="1000" dirty="0"/>
          </a:p>
        </p:txBody>
      </p:sp>
      <p:sp>
        <p:nvSpPr>
          <p:cNvPr id="106" name="Text 78"/>
          <p:cNvSpPr txBox="1"/>
          <p:nvPr/>
        </p:nvSpPr>
        <p:spPr>
          <a:xfrm>
            <a:off x="533095" y="2152498"/>
            <a:ext cx="9244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</a:t>
            </a:r>
            <a:endParaRPr lang="en-US" sz="1200" dirty="0"/>
          </a:p>
        </p:txBody>
      </p:sp>
      <p:sp>
        <p:nvSpPr>
          <p:cNvPr id="107" name="Shape 79"/>
          <p:cNvSpPr/>
          <p:nvPr/>
        </p:nvSpPr>
        <p:spPr>
          <a:xfrm>
            <a:off x="381305" y="2710282"/>
            <a:ext cx="2286000" cy="1248156"/>
          </a:xfrm>
          <a:prstGeom prst="roundRect">
            <a:avLst>
              <a:gd name="adj" fmla="val 4474"/>
            </a:avLst>
          </a:prstGeom>
          <a:solidFill>
            <a:srgbClr val="1E293B"/>
          </a:solidFill>
          <a:ln/>
        </p:spPr>
      </p:sp>
      <p:pic>
        <p:nvPicPr>
          <p:cNvPr id="108" name="Image 26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533095" y="2976372"/>
            <a:ext cx="237744" cy="190195"/>
          </a:xfrm>
          <a:prstGeom prst="rect">
            <a:avLst/>
          </a:prstGeom>
        </p:spPr>
      </p:pic>
      <p:sp>
        <p:nvSpPr>
          <p:cNvPr id="109" name="Text 80"/>
          <p:cNvSpPr txBox="1"/>
          <p:nvPr/>
        </p:nvSpPr>
        <p:spPr>
          <a:xfrm>
            <a:off x="533095" y="3286354"/>
            <a:ext cx="10817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Automation</a:t>
            </a:r>
            <a:endParaRPr lang="en-US" sz="1000" dirty="0"/>
          </a:p>
        </p:txBody>
      </p:sp>
      <p:sp>
        <p:nvSpPr>
          <p:cNvPr id="110" name="Text 81"/>
          <p:cNvSpPr txBox="1"/>
          <p:nvPr/>
        </p:nvSpPr>
        <p:spPr>
          <a:xfrm>
            <a:off x="533095" y="3510382"/>
            <a:ext cx="10863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Gates</a:t>
            </a:r>
            <a:endParaRPr lang="en-US" sz="1200" dirty="0"/>
          </a:p>
        </p:txBody>
      </p:sp>
      <p:sp>
        <p:nvSpPr>
          <p:cNvPr id="111" name="Shape 82"/>
          <p:cNvSpPr/>
          <p:nvPr/>
        </p:nvSpPr>
        <p:spPr>
          <a:xfrm>
            <a:off x="381305" y="4067251"/>
            <a:ext cx="2286000" cy="1248156"/>
          </a:xfrm>
          <a:prstGeom prst="roundRect">
            <a:avLst>
              <a:gd name="adj" fmla="val 4474"/>
            </a:avLst>
          </a:prstGeom>
          <a:solidFill>
            <a:srgbClr val="1E293B"/>
          </a:solidFill>
          <a:ln/>
        </p:spPr>
      </p:sp>
      <p:pic>
        <p:nvPicPr>
          <p:cNvPr id="112" name="Image 27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533095" y="4334256"/>
            <a:ext cx="190195" cy="190195"/>
          </a:xfrm>
          <a:prstGeom prst="rect">
            <a:avLst/>
          </a:prstGeom>
        </p:spPr>
      </p:pic>
      <p:sp>
        <p:nvSpPr>
          <p:cNvPr id="113" name="Text 83"/>
          <p:cNvSpPr txBox="1"/>
          <p:nvPr/>
        </p:nvSpPr>
        <p:spPr>
          <a:xfrm>
            <a:off x="533095" y="4643323"/>
            <a:ext cx="11768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 &amp; RAG</a:t>
            </a:r>
            <a:endParaRPr lang="en-US" sz="1000" dirty="0"/>
          </a:p>
        </p:txBody>
      </p:sp>
      <p:sp>
        <p:nvSpPr>
          <p:cNvPr id="114" name="Text 84"/>
          <p:cNvSpPr txBox="1"/>
          <p:nvPr/>
        </p:nvSpPr>
        <p:spPr>
          <a:xfrm>
            <a:off x="533095" y="4867351"/>
            <a:ext cx="86685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</a:t>
            </a:r>
            <a:endParaRPr lang="en-US" sz="1200" dirty="0"/>
          </a:p>
        </p:txBody>
      </p:sp>
      <p:sp>
        <p:nvSpPr>
          <p:cNvPr id="115" name="Shape 85"/>
          <p:cNvSpPr/>
          <p:nvPr/>
        </p:nvSpPr>
        <p:spPr>
          <a:xfrm>
            <a:off x="381305" y="5424221"/>
            <a:ext cx="2286000" cy="1248156"/>
          </a:xfrm>
          <a:prstGeom prst="roundRect">
            <a:avLst>
              <a:gd name="adj" fmla="val 4474"/>
            </a:avLst>
          </a:prstGeom>
          <a:solidFill>
            <a:srgbClr val="1E293B"/>
          </a:solidFill>
          <a:ln/>
        </p:spPr>
      </p:sp>
      <p:pic>
        <p:nvPicPr>
          <p:cNvPr id="116" name="Image 28" descr="preencoded.png">    </p:cNvPr>
          <p:cNvPicPr>
            <a:picLocks noChangeAspect="1"/>
          </p:cNvPicPr>
          <p:nvPr/>
        </p:nvPicPr>
        <p:blipFill>
          <a:blip r:embed="rId29"/>
          <a:srcRect l="-1282" r="-1282" t="0" b="0"/>
          <a:stretch/>
        </p:blipFill>
        <p:spPr>
          <a:xfrm>
            <a:off x="533095" y="5691226"/>
            <a:ext cx="219456" cy="190195"/>
          </a:xfrm>
          <a:prstGeom prst="rect">
            <a:avLst/>
          </a:prstGeom>
        </p:spPr>
      </p:pic>
      <p:sp>
        <p:nvSpPr>
          <p:cNvPr id="117" name="Text 86"/>
          <p:cNvSpPr txBox="1"/>
          <p:nvPr/>
        </p:nvSpPr>
        <p:spPr>
          <a:xfrm>
            <a:off x="533095" y="6001207"/>
            <a:ext cx="11576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MLOps / MLflow</a:t>
            </a:r>
            <a:endParaRPr lang="en-US" sz="1000" dirty="0"/>
          </a:p>
        </p:txBody>
      </p:sp>
      <p:sp>
        <p:nvSpPr>
          <p:cNvPr id="118" name="Text 87"/>
          <p:cNvSpPr txBox="1"/>
          <p:nvPr/>
        </p:nvSpPr>
        <p:spPr>
          <a:xfrm>
            <a:off x="533095" y="6224321"/>
            <a:ext cx="8961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Gov</a:t>
            </a:r>
            <a:endParaRPr lang="en-US" sz="1200" dirty="0"/>
          </a:p>
        </p:txBody>
      </p:sp>
      <p:sp>
        <p:nvSpPr>
          <p:cNvPr id="119" name="Shape 88"/>
          <p:cNvSpPr/>
          <p:nvPr/>
        </p:nvSpPr>
        <p:spPr>
          <a:xfrm>
            <a:off x="9525305" y="761695"/>
            <a:ext cx="2667305" cy="6096305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20" name="Shape 89"/>
          <p:cNvSpPr/>
          <p:nvPr/>
        </p:nvSpPr>
        <p:spPr>
          <a:xfrm>
            <a:off x="9525305" y="761695"/>
            <a:ext cx="9144" cy="6096305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21" name="Shape 90"/>
          <p:cNvSpPr/>
          <p:nvPr/>
        </p:nvSpPr>
        <p:spPr>
          <a:xfrm>
            <a:off x="9763049" y="1867205"/>
            <a:ext cx="2200046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122" name="Text 91"/>
          <p:cNvSpPr txBox="1"/>
          <p:nvPr/>
        </p:nvSpPr>
        <p:spPr>
          <a:xfrm>
            <a:off x="9763049" y="1019556"/>
            <a:ext cx="1396289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Recommended Certifications</a:t>
            </a:r>
            <a:endParaRPr lang="en-US" sz="1300" dirty="0"/>
          </a:p>
        </p:txBody>
      </p:sp>
      <p:sp>
        <p:nvSpPr>
          <p:cNvPr id="123" name="Text 92"/>
          <p:cNvSpPr txBox="1"/>
          <p:nvPr/>
        </p:nvSpPr>
        <p:spPr>
          <a:xfrm>
            <a:off x="9763049" y="1561795"/>
            <a:ext cx="12097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Academy</a:t>
            </a:r>
            <a:endParaRPr lang="en-US" sz="900" dirty="0"/>
          </a:p>
        </p:txBody>
      </p:sp>
      <p:sp>
        <p:nvSpPr>
          <p:cNvPr id="124" name="Shape 93"/>
          <p:cNvSpPr/>
          <p:nvPr/>
        </p:nvSpPr>
        <p:spPr>
          <a:xfrm>
            <a:off x="9763049" y="2219249"/>
            <a:ext cx="2200046" cy="972007"/>
          </a:xfrm>
          <a:prstGeom prst="roundRect">
            <a:avLst>
              <a:gd name="adj" fmla="val 737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2000"/>
              </a:srgbClr>
            </a:outerShdw>
          </a:effectLst>
        </p:spPr>
      </p:sp>
      <p:sp>
        <p:nvSpPr>
          <p:cNvPr id="125" name="Shape 94"/>
          <p:cNvSpPr/>
          <p:nvPr/>
        </p:nvSpPr>
        <p:spPr>
          <a:xfrm>
            <a:off x="9924898" y="2381098"/>
            <a:ext cx="342900" cy="342900"/>
          </a:xfrm>
          <a:prstGeom prst="roundRect">
            <a:avLst>
              <a:gd name="adj" fmla="val 44444"/>
            </a:avLst>
          </a:prstGeom>
          <a:solidFill>
            <a:srgbClr val="F3F4F6"/>
          </a:solidFill>
          <a:ln/>
        </p:spPr>
      </p:sp>
      <p:pic>
        <p:nvPicPr>
          <p:cNvPr id="126" name="Image 29" descr="preencoded.png">    </p:cNvPr>
          <p:cNvPicPr>
            <a:picLocks noChangeAspect="1"/>
          </p:cNvPicPr>
          <p:nvPr/>
        </p:nvPicPr>
        <p:blipFill>
          <a:blip r:embed="rId30"/>
          <a:srcRect l="-1064" r="-1064" t="0" b="0"/>
          <a:stretch/>
        </p:blipFill>
        <p:spPr>
          <a:xfrm>
            <a:off x="9987077" y="2467051"/>
            <a:ext cx="219456" cy="171907"/>
          </a:xfrm>
          <a:prstGeom prst="rect">
            <a:avLst/>
          </a:prstGeom>
        </p:spPr>
      </p:pic>
      <p:sp>
        <p:nvSpPr>
          <p:cNvPr id="127" name="Text 95"/>
          <p:cNvSpPr txBox="1"/>
          <p:nvPr/>
        </p:nvSpPr>
        <p:spPr>
          <a:xfrm>
            <a:off x="10382098" y="2391156"/>
            <a:ext cx="102412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Lakehouse Fundamentals</a:t>
            </a:r>
            <a:endParaRPr lang="en-US" sz="1000" dirty="0"/>
          </a:p>
        </p:txBody>
      </p:sp>
      <p:sp>
        <p:nvSpPr>
          <p:cNvPr id="128" name="Text 96"/>
          <p:cNvSpPr txBox="1"/>
          <p:nvPr/>
        </p:nvSpPr>
        <p:spPr>
          <a:xfrm>
            <a:off x="10382098" y="2819095"/>
            <a:ext cx="9244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</a:t>
            </a:r>
            <a:endParaRPr lang="en-US" sz="1200" dirty="0"/>
          </a:p>
        </p:txBody>
      </p:sp>
      <p:sp>
        <p:nvSpPr>
          <p:cNvPr id="129" name="Shape 97"/>
          <p:cNvSpPr/>
          <p:nvPr/>
        </p:nvSpPr>
        <p:spPr>
          <a:xfrm>
            <a:off x="9763049" y="3381451"/>
            <a:ext cx="2200046" cy="972007"/>
          </a:xfrm>
          <a:prstGeom prst="roundRect">
            <a:avLst>
              <a:gd name="adj" fmla="val 737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2000"/>
              </a:srgbClr>
            </a:outerShdw>
          </a:effectLst>
        </p:spPr>
      </p:sp>
      <p:sp>
        <p:nvSpPr>
          <p:cNvPr id="130" name="Shape 98"/>
          <p:cNvSpPr/>
          <p:nvPr/>
        </p:nvSpPr>
        <p:spPr>
          <a:xfrm>
            <a:off x="9924898" y="3543300"/>
            <a:ext cx="342900" cy="342900"/>
          </a:xfrm>
          <a:prstGeom prst="roundRect">
            <a:avLst>
              <a:gd name="adj" fmla="val 44444"/>
            </a:avLst>
          </a:prstGeom>
          <a:solidFill>
            <a:srgbClr val="E0E7FF"/>
          </a:solidFill>
          <a:ln/>
        </p:spPr>
      </p:sp>
      <p:pic>
        <p:nvPicPr>
          <p:cNvPr id="131" name="Image 30" descr="preencoded.png">    </p:cNvPr>
          <p:cNvPicPr>
            <a:picLocks noChangeAspect="1"/>
          </p:cNvPicPr>
          <p:nvPr/>
        </p:nvPicPr>
        <p:blipFill>
          <a:blip r:embed="rId31"/>
          <a:srcRect l="-760" r="-760" t="0" b="0"/>
          <a:stretch/>
        </p:blipFill>
        <p:spPr>
          <a:xfrm>
            <a:off x="10019995" y="3629254"/>
            <a:ext cx="152705" cy="171907"/>
          </a:xfrm>
          <a:prstGeom prst="rect">
            <a:avLst/>
          </a:prstGeom>
        </p:spPr>
      </p:pic>
      <p:sp>
        <p:nvSpPr>
          <p:cNvPr id="132" name="Text 99"/>
          <p:cNvSpPr txBox="1"/>
          <p:nvPr/>
        </p:nvSpPr>
        <p:spPr>
          <a:xfrm>
            <a:off x="10382098" y="3552444"/>
            <a:ext cx="1014984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Engineer Professional</a:t>
            </a:r>
            <a:endParaRPr lang="en-US" sz="1000" dirty="0"/>
          </a:p>
        </p:txBody>
      </p:sp>
      <p:sp>
        <p:nvSpPr>
          <p:cNvPr id="133" name="Text 100"/>
          <p:cNvSpPr txBox="1"/>
          <p:nvPr/>
        </p:nvSpPr>
        <p:spPr>
          <a:xfrm>
            <a:off x="10382098" y="3981298"/>
            <a:ext cx="13533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QE SKILL</a:t>
            </a:r>
            <a:endParaRPr lang="en-US" sz="1200" dirty="0"/>
          </a:p>
        </p:txBody>
      </p:sp>
      <p:sp>
        <p:nvSpPr>
          <p:cNvPr id="134" name="Shape 101"/>
          <p:cNvSpPr/>
          <p:nvPr/>
        </p:nvSpPr>
        <p:spPr>
          <a:xfrm>
            <a:off x="9763049" y="4543654"/>
            <a:ext cx="2200046" cy="972007"/>
          </a:xfrm>
          <a:prstGeom prst="roundRect">
            <a:avLst>
              <a:gd name="adj" fmla="val 7378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2000"/>
              </a:srgbClr>
            </a:outerShdw>
          </a:effectLst>
        </p:spPr>
      </p:sp>
      <p:sp>
        <p:nvSpPr>
          <p:cNvPr id="135" name="Shape 102"/>
          <p:cNvSpPr/>
          <p:nvPr/>
        </p:nvSpPr>
        <p:spPr>
          <a:xfrm>
            <a:off x="9924898" y="4705502"/>
            <a:ext cx="342900" cy="342900"/>
          </a:xfrm>
          <a:prstGeom prst="roundRect">
            <a:avLst>
              <a:gd name="adj" fmla="val 44444"/>
            </a:avLst>
          </a:prstGeom>
          <a:solidFill>
            <a:srgbClr val="EDE9FE"/>
          </a:solidFill>
          <a:ln/>
        </p:spPr>
      </p:sp>
      <p:pic>
        <p:nvPicPr>
          <p:cNvPr id="136" name="Image 31" descr="preencoded.png">    </p:cNvPr>
          <p:cNvPicPr>
            <a:picLocks noChangeAspect="1"/>
          </p:cNvPicPr>
          <p:nvPr/>
        </p:nvPicPr>
        <p:blipFill>
          <a:blip r:embed="rId32"/>
          <a:srcRect l="0" r="0" t="0" b="0"/>
          <a:stretch/>
        </p:blipFill>
        <p:spPr>
          <a:xfrm>
            <a:off x="10010851" y="4791456"/>
            <a:ext cx="171907" cy="171907"/>
          </a:xfrm>
          <a:prstGeom prst="rect">
            <a:avLst/>
          </a:prstGeom>
        </p:spPr>
      </p:pic>
      <p:sp>
        <p:nvSpPr>
          <p:cNvPr id="137" name="Text 103"/>
          <p:cNvSpPr txBox="1"/>
          <p:nvPr/>
        </p:nvSpPr>
        <p:spPr>
          <a:xfrm>
            <a:off x="10382098" y="4714646"/>
            <a:ext cx="1271930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Specialist</a:t>
            </a:r>
            <a:endParaRPr lang="en-US" sz="1000" dirty="0"/>
          </a:p>
        </p:txBody>
      </p:sp>
      <p:sp>
        <p:nvSpPr>
          <p:cNvPr id="138" name="Text 104"/>
          <p:cNvSpPr txBox="1"/>
          <p:nvPr/>
        </p:nvSpPr>
        <p:spPr>
          <a:xfrm>
            <a:off x="10382098" y="5143500"/>
            <a:ext cx="10479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</a:t>
            </a:r>
            <a:endParaRPr lang="en-US" sz="1200" dirty="0"/>
          </a:p>
        </p:txBody>
      </p:sp>
      <p:sp>
        <p:nvSpPr>
          <p:cNvPr id="139" name="Shape 105"/>
          <p:cNvSpPr/>
          <p:nvPr/>
        </p:nvSpPr>
        <p:spPr>
          <a:xfrm>
            <a:off x="9763049" y="5705856"/>
            <a:ext cx="2200046" cy="1295705"/>
          </a:xfrm>
          <a:prstGeom prst="roundRect">
            <a:avLst>
              <a:gd name="adj" fmla="val 4151"/>
            </a:avLst>
          </a:prstGeom>
          <a:solidFill>
            <a:srgbClr val="EFF6FF"/>
          </a:solidFill>
          <a:ln w="12700">
            <a:solidFill>
              <a:srgbClr val="DBEAFE"/>
            </a:solidFill>
            <a:prstDash val="solid"/>
          </a:ln>
        </p:spPr>
      </p:sp>
      <p:pic>
        <p:nvPicPr>
          <p:cNvPr id="140" name="Image 32" descr="preencoded.png">    </p:cNvPr>
          <p:cNvPicPr>
            <a:picLocks noChangeAspect="1"/>
          </p:cNvPicPr>
          <p:nvPr/>
        </p:nvPicPr>
        <p:blipFill>
          <a:blip r:embed="rId33"/>
          <a:srcRect l="0" r="0" t="-100" b="-100"/>
          <a:stretch/>
        </p:blipFill>
        <p:spPr>
          <a:xfrm>
            <a:off x="9924898" y="5867705"/>
            <a:ext cx="114300" cy="152705"/>
          </a:xfrm>
          <a:prstGeom prst="rect">
            <a:avLst/>
          </a:prstGeom>
        </p:spPr>
      </p:pic>
      <p:sp>
        <p:nvSpPr>
          <p:cNvPr id="141" name="Text 106"/>
          <p:cNvSpPr txBox="1"/>
          <p:nvPr/>
        </p:nvSpPr>
        <p:spPr>
          <a:xfrm>
            <a:off x="10116007" y="5867705"/>
            <a:ext cx="5340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 TIP</a:t>
            </a:r>
            <a:endParaRPr lang="en-US" sz="900" dirty="0"/>
          </a:p>
        </p:txBody>
      </p:sp>
      <p:sp>
        <p:nvSpPr>
          <p:cNvPr id="142" name="Text 107"/>
          <p:cNvSpPr txBox="1"/>
          <p:nvPr/>
        </p:nvSpPr>
        <p:spPr>
          <a:xfrm>
            <a:off x="9924898" y="6115507"/>
            <a:ext cx="1877263" cy="705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"Lakehouse Fundamentals" within the first 30 days to align terminology across the team.</a:t>
            </a:r>
            <a:endParaRPr lang="en-US" sz="900" dirty="0"/>
          </a:p>
        </p:txBody>
      </p:sp>
      <p:sp>
        <p:nvSpPr>
          <p:cNvPr id="143" name="Shape 108"/>
          <p:cNvSpPr/>
          <p:nvPr/>
        </p:nvSpPr>
        <p:spPr>
          <a:xfrm>
            <a:off x="0" y="0"/>
            <a:ext cx="12191695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4" name="Shape 109"/>
          <p:cNvSpPr/>
          <p:nvPr/>
        </p:nvSpPr>
        <p:spPr>
          <a:xfrm>
            <a:off x="0" y="752551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145" name="Image 33" descr="preencoded.png">    </p:cNvPr>
          <p:cNvPicPr>
            <a:picLocks noChangeAspect="1"/>
          </p:cNvPicPr>
          <p:nvPr/>
        </p:nvPicPr>
        <p:blipFill>
          <a:blip r:embed="rId34"/>
          <a:srcRect l="0" r="0" t="0" b="0"/>
          <a:stretch/>
        </p:blipFill>
        <p:spPr>
          <a:xfrm>
            <a:off x="11544300" y="299923"/>
            <a:ext cx="152705" cy="152705"/>
          </a:xfrm>
          <a:prstGeom prst="rect">
            <a:avLst/>
          </a:prstGeom>
        </p:spPr>
      </p:pic>
      <p:sp>
        <p:nvSpPr>
          <p:cNvPr id="146" name="Text 110"/>
          <p:cNvSpPr txBox="1"/>
          <p:nvPr/>
        </p:nvSpPr>
        <p:spPr>
          <a:xfrm>
            <a:off x="381305" y="109728"/>
            <a:ext cx="16002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4F46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8 — WRAP UP</a:t>
            </a:r>
            <a:endParaRPr lang="en-US" sz="900" dirty="0"/>
          </a:p>
        </p:txBody>
      </p:sp>
      <p:sp>
        <p:nvSpPr>
          <p:cNvPr id="147" name="Text 111"/>
          <p:cNvSpPr txBox="1"/>
          <p:nvPr/>
        </p:nvSpPr>
        <p:spPr>
          <a:xfrm>
            <a:off x="381305" y="299923"/>
            <a:ext cx="45866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Skills Roadmap &amp; Certifications</a:t>
            </a:r>
            <a:endParaRPr lang="en-US" sz="2200" dirty="0"/>
          </a:p>
        </p:txBody>
      </p:sp>
      <p:sp>
        <p:nvSpPr>
          <p:cNvPr id="148" name="Text 112"/>
          <p:cNvSpPr txBox="1"/>
          <p:nvPr/>
        </p:nvSpPr>
        <p:spPr>
          <a:xfrm>
            <a:off x="10376611" y="204826"/>
            <a:ext cx="9912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Enablement Plan</a:t>
            </a:r>
            <a:endParaRPr lang="en-US" sz="900" dirty="0"/>
          </a:p>
        </p:txBody>
      </p:sp>
      <p:sp>
        <p:nvSpPr>
          <p:cNvPr id="149" name="Text 113"/>
          <p:cNvSpPr txBox="1"/>
          <p:nvPr/>
        </p:nvSpPr>
        <p:spPr>
          <a:xfrm>
            <a:off x="10314432" y="366674"/>
            <a:ext cx="10716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FY2026 Q1-Q2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304495" y="1343254"/>
            <a:ext cx="11582705" cy="400507"/>
          </a:xfrm>
          <a:prstGeom prst="roundRect">
            <a:avLst>
              <a:gd name="adj" fmla="val 43488"/>
            </a:avLst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-43" b="-43"/>
          <a:stretch/>
        </p:blipFill>
        <p:spPr>
          <a:xfrm>
            <a:off x="504749" y="1466698"/>
            <a:ext cx="133502" cy="152705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714146" y="1457554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Repos &amp; CI/CD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1808683" y="1466698"/>
            <a:ext cx="9144" cy="152705"/>
          </a:xfrm>
          <a:prstGeom prst="rect">
            <a:avLst/>
          </a:prstGeom>
          <a:solidFill>
            <a:srgbClr val="93C5FD"/>
          </a:solidFill>
          <a:ln/>
        </p:spPr>
      </p:sp>
      <p:sp>
        <p:nvSpPr>
          <p:cNvPr id="8" name="Text 5"/>
          <p:cNvSpPr txBox="1"/>
          <p:nvPr/>
        </p:nvSpPr>
        <p:spPr>
          <a:xfrm>
            <a:off x="1970532" y="1476756"/>
            <a:ext cx="2419502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1E40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Start: PR Validations &amp; Unit Tests</a:t>
            </a:r>
            <a:endParaRPr lang="en-US" sz="900" dirty="0"/>
          </a:p>
        </p:txBody>
      </p:sp>
      <p:sp>
        <p:nvSpPr>
          <p:cNvPr id="9" name="Text 6"/>
          <p:cNvSpPr txBox="1"/>
          <p:nvPr/>
        </p:nvSpPr>
        <p:spPr>
          <a:xfrm>
            <a:off x="10016338" y="1457554"/>
            <a:ext cx="15480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Workflows</a:t>
            </a:r>
            <a:endParaRPr lang="en-US" sz="10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535156" y="1466698"/>
            <a:ext cx="152705" cy="15270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304495" y="3176626"/>
            <a:ext cx="1828800" cy="1248156"/>
          </a:xfrm>
          <a:prstGeom prst="roundRect">
            <a:avLst>
              <a:gd name="adj" fmla="val 4474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-2838" r="-2838" t="0" b="0"/>
          <a:stretch/>
        </p:blipFill>
        <p:spPr>
          <a:xfrm>
            <a:off x="466344" y="3372307"/>
            <a:ext cx="123444" cy="133502"/>
          </a:xfrm>
          <a:prstGeom prst="rect">
            <a:avLst/>
          </a:prstGeom>
        </p:spPr>
      </p:pic>
      <p:sp>
        <p:nvSpPr>
          <p:cNvPr id="13" name="Text 8"/>
          <p:cNvSpPr txBox="1"/>
          <p:nvPr/>
        </p:nvSpPr>
        <p:spPr>
          <a:xfrm>
            <a:off x="666598" y="3338474"/>
            <a:ext cx="7955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SOURCES</a:t>
            </a:r>
            <a:endParaRPr lang="en-US" sz="10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rcRect l="-133" r="-133" t="0" b="0"/>
          <a:stretch/>
        </p:blipFill>
        <p:spPr>
          <a:xfrm>
            <a:off x="466344" y="3672230"/>
            <a:ext cx="85954" cy="114300"/>
          </a:xfrm>
          <a:prstGeom prst="rect">
            <a:avLst/>
          </a:prstGeom>
        </p:spPr>
      </p:pic>
      <p:sp>
        <p:nvSpPr>
          <p:cNvPr id="15" name="Text 9"/>
          <p:cNvSpPr txBox="1"/>
          <p:nvPr/>
        </p:nvSpPr>
        <p:spPr>
          <a:xfrm>
            <a:off x="629107" y="3653028"/>
            <a:ext cx="9336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Files (S3/ADLS)</a:t>
            </a:r>
            <a:endParaRPr lang="en-US" sz="9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66344" y="3900830"/>
            <a:ext cx="114300" cy="114300"/>
          </a:xfrm>
          <a:prstGeom prst="rect">
            <a:avLst/>
          </a:prstGeom>
        </p:spPr>
      </p:pic>
      <p:sp>
        <p:nvSpPr>
          <p:cNvPr id="17" name="Text 10"/>
          <p:cNvSpPr txBox="1"/>
          <p:nvPr/>
        </p:nvSpPr>
        <p:spPr>
          <a:xfrm>
            <a:off x="657454" y="3881628"/>
            <a:ext cx="65745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Databases</a:t>
            </a:r>
            <a:endParaRPr lang="en-US" sz="9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66344" y="4129430"/>
            <a:ext cx="114300" cy="114300"/>
          </a:xfrm>
          <a:prstGeom prst="rect">
            <a:avLst/>
          </a:prstGeom>
        </p:spPr>
      </p:pic>
      <p:sp>
        <p:nvSpPr>
          <p:cNvPr id="19" name="Text 11"/>
          <p:cNvSpPr txBox="1"/>
          <p:nvPr/>
        </p:nvSpPr>
        <p:spPr>
          <a:xfrm>
            <a:off x="657454" y="4110228"/>
            <a:ext cx="96286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Kafka/EventHub</a:t>
            </a:r>
            <a:endParaRPr lang="en-US" sz="900" dirty="0"/>
          </a:p>
        </p:txBody>
      </p:sp>
      <p:sp>
        <p:nvSpPr>
          <p:cNvPr id="20" name="Shape 12"/>
          <p:cNvSpPr/>
          <p:nvPr/>
        </p:nvSpPr>
        <p:spPr>
          <a:xfrm>
            <a:off x="2286000" y="1971446"/>
            <a:ext cx="7010705" cy="3657600"/>
          </a:xfrm>
          <a:prstGeom prst="roundRect">
            <a:avLst>
              <a:gd name="adj" fmla="val 781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21" name="Shape 13"/>
          <p:cNvSpPr/>
          <p:nvPr/>
        </p:nvSpPr>
        <p:spPr>
          <a:xfrm>
            <a:off x="2447849" y="1867205"/>
            <a:ext cx="990295" cy="15270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Text 14"/>
          <p:cNvSpPr txBox="1"/>
          <p:nvPr/>
        </p:nvSpPr>
        <p:spPr>
          <a:xfrm>
            <a:off x="2523744" y="1867205"/>
            <a:ext cx="9244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PIPELINE</a:t>
            </a:r>
            <a:endParaRPr lang="en-US" sz="900" dirty="0"/>
          </a:p>
        </p:txBody>
      </p:sp>
      <p:sp>
        <p:nvSpPr>
          <p:cNvPr id="23" name="Shape 15"/>
          <p:cNvSpPr/>
          <p:nvPr/>
        </p:nvSpPr>
        <p:spPr>
          <a:xfrm>
            <a:off x="2447849" y="2928823"/>
            <a:ext cx="1772107" cy="1742846"/>
          </a:xfrm>
          <a:prstGeom prst="roundRect">
            <a:avLst>
              <a:gd name="adj" fmla="val 2294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24" name="Text 16"/>
          <p:cNvSpPr txBox="1"/>
          <p:nvPr/>
        </p:nvSpPr>
        <p:spPr>
          <a:xfrm>
            <a:off x="2833726" y="3062326"/>
            <a:ext cx="11009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 (Bronze)</a:t>
            </a:r>
            <a:endParaRPr lang="en-US" sz="1000" dirty="0"/>
          </a:p>
        </p:txBody>
      </p:sp>
      <p:sp>
        <p:nvSpPr>
          <p:cNvPr id="25" name="Text 17"/>
          <p:cNvSpPr txBox="1"/>
          <p:nvPr/>
        </p:nvSpPr>
        <p:spPr>
          <a:xfrm>
            <a:off x="2948026" y="3243377"/>
            <a:ext cx="8577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/ Landing</a:t>
            </a:r>
            <a:endParaRPr lang="en-US" sz="900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rcRect l="-2571" r="-2571" t="0" b="0"/>
          <a:stretch/>
        </p:blipFill>
        <p:spPr>
          <a:xfrm>
            <a:off x="2937967" y="3600907"/>
            <a:ext cx="105156" cy="114300"/>
          </a:xfrm>
          <a:prstGeom prst="rect">
            <a:avLst/>
          </a:prstGeom>
        </p:spPr>
      </p:pic>
      <p:sp>
        <p:nvSpPr>
          <p:cNvPr id="27" name="Text 18"/>
          <p:cNvSpPr txBox="1"/>
          <p:nvPr/>
        </p:nvSpPr>
        <p:spPr>
          <a:xfrm>
            <a:off x="3042209" y="3586277"/>
            <a:ext cx="7717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 Loader</a:t>
            </a:r>
            <a:endParaRPr lang="en-US" sz="900" dirty="0"/>
          </a:p>
        </p:txBody>
      </p:sp>
      <p:sp>
        <p:nvSpPr>
          <p:cNvPr id="28" name="Shape 19"/>
          <p:cNvSpPr/>
          <p:nvPr/>
        </p:nvSpPr>
        <p:spPr>
          <a:xfrm>
            <a:off x="2847442" y="3967582"/>
            <a:ext cx="972007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2932481" y="4040734"/>
            <a:ext cx="105156" cy="105156"/>
          </a:xfrm>
          <a:prstGeom prst="rect">
            <a:avLst/>
          </a:prstGeom>
        </p:spPr>
      </p:pic>
      <p:sp>
        <p:nvSpPr>
          <p:cNvPr id="30" name="Text 20"/>
          <p:cNvSpPr txBox="1"/>
          <p:nvPr/>
        </p:nvSpPr>
        <p:spPr>
          <a:xfrm>
            <a:off x="3076042" y="4015130"/>
            <a:ext cx="73609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Drift</a:t>
            </a:r>
            <a:endParaRPr lang="en-US" sz="800" dirty="0"/>
          </a:p>
        </p:txBody>
      </p:sp>
      <p:sp>
        <p:nvSpPr>
          <p:cNvPr id="31" name="Shape 21"/>
          <p:cNvSpPr/>
          <p:nvPr/>
        </p:nvSpPr>
        <p:spPr>
          <a:xfrm>
            <a:off x="2957170" y="4295851"/>
            <a:ext cx="752551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rcRect l="-783" r="-783" t="0" b="0"/>
          <a:stretch/>
        </p:blipFill>
        <p:spPr>
          <a:xfrm>
            <a:off x="3043123" y="4369918"/>
            <a:ext cx="133502" cy="105156"/>
          </a:xfrm>
          <a:prstGeom prst="rect">
            <a:avLst/>
          </a:prstGeom>
        </p:spPr>
      </p:pic>
      <p:sp>
        <p:nvSpPr>
          <p:cNvPr id="33" name="Text 22"/>
          <p:cNvSpPr txBox="1"/>
          <p:nvPr/>
        </p:nvSpPr>
        <p:spPr>
          <a:xfrm>
            <a:off x="3214116" y="4343400"/>
            <a:ext cx="48829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PII Scan</a:t>
            </a:r>
            <a:endParaRPr lang="en-US" sz="800" dirty="0"/>
          </a:p>
        </p:txBody>
      </p:sp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-1087" b="-1087"/>
          <a:stretch/>
        </p:blipFill>
        <p:spPr>
          <a:xfrm>
            <a:off x="4508906" y="3715207"/>
            <a:ext cx="105156" cy="171907"/>
          </a:xfrm>
          <a:prstGeom prst="rect">
            <a:avLst/>
          </a:prstGeom>
        </p:spPr>
      </p:pic>
      <p:sp>
        <p:nvSpPr>
          <p:cNvPr id="35" name="Shape 23"/>
          <p:cNvSpPr/>
          <p:nvPr/>
        </p:nvSpPr>
        <p:spPr>
          <a:xfrm>
            <a:off x="4906670" y="2928823"/>
            <a:ext cx="1772107" cy="1742846"/>
          </a:xfrm>
          <a:prstGeom prst="roundRect">
            <a:avLst>
              <a:gd name="adj" fmla="val 2294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36" name="Text 24"/>
          <p:cNvSpPr txBox="1"/>
          <p:nvPr/>
        </p:nvSpPr>
        <p:spPr>
          <a:xfrm>
            <a:off x="5319979" y="3062326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Curate (Silver)</a:t>
            </a:r>
            <a:endParaRPr lang="en-US" sz="1000" dirty="0"/>
          </a:p>
        </p:txBody>
      </p:sp>
      <p:sp>
        <p:nvSpPr>
          <p:cNvPr id="37" name="Text 25"/>
          <p:cNvSpPr txBox="1"/>
          <p:nvPr/>
        </p:nvSpPr>
        <p:spPr>
          <a:xfrm>
            <a:off x="5278831" y="3243377"/>
            <a:ext cx="11146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/ Conformed</a:t>
            </a:r>
            <a:endParaRPr lang="en-US" sz="900" dirty="0"/>
          </a:p>
        </p:txBody>
      </p:sp>
      <p:sp>
        <p:nvSpPr>
          <p:cNvPr id="38" name="Shape 26"/>
          <p:cNvSpPr/>
          <p:nvPr/>
        </p:nvSpPr>
        <p:spPr>
          <a:xfrm>
            <a:off x="5031029" y="3510382"/>
            <a:ext cx="1524305" cy="304495"/>
          </a:xfrm>
          <a:prstGeom prst="roundRect">
            <a:avLst>
              <a:gd name="adj" fmla="val 37538"/>
            </a:avLst>
          </a:prstGeom>
          <a:solidFill>
            <a:srgbClr val="EFF6FF"/>
          </a:solidFill>
          <a:ln/>
        </p:spPr>
      </p:sp>
      <p:pic>
        <p:nvPicPr>
          <p:cNvPr id="39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5432450" y="3600907"/>
            <a:ext cx="114300" cy="114300"/>
          </a:xfrm>
          <a:prstGeom prst="rect">
            <a:avLst/>
          </a:prstGeom>
        </p:spPr>
      </p:pic>
      <p:sp>
        <p:nvSpPr>
          <p:cNvPr id="40" name="Text 27"/>
          <p:cNvSpPr txBox="1"/>
          <p:nvPr/>
        </p:nvSpPr>
        <p:spPr>
          <a:xfrm>
            <a:off x="5546750" y="3586277"/>
            <a:ext cx="6958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DLT / Delta</a:t>
            </a:r>
            <a:endParaRPr lang="en-US" sz="900" dirty="0"/>
          </a:p>
        </p:txBody>
      </p:sp>
      <p:sp>
        <p:nvSpPr>
          <p:cNvPr id="41" name="Shape 28"/>
          <p:cNvSpPr/>
          <p:nvPr/>
        </p:nvSpPr>
        <p:spPr>
          <a:xfrm>
            <a:off x="5341010" y="3967582"/>
            <a:ext cx="905256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42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5426964" y="4040734"/>
            <a:ext cx="105156" cy="105156"/>
          </a:xfrm>
          <a:prstGeom prst="rect">
            <a:avLst/>
          </a:prstGeom>
        </p:spPr>
      </p:pic>
      <p:sp>
        <p:nvSpPr>
          <p:cNvPr id="43" name="Text 29"/>
          <p:cNvSpPr txBox="1"/>
          <p:nvPr/>
        </p:nvSpPr>
        <p:spPr>
          <a:xfrm>
            <a:off x="5569610" y="4015130"/>
            <a:ext cx="66934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Constraints</a:t>
            </a:r>
            <a:endParaRPr lang="en-US" sz="800" dirty="0"/>
          </a:p>
        </p:txBody>
      </p:sp>
      <p:sp>
        <p:nvSpPr>
          <p:cNvPr id="44" name="Shape 30"/>
          <p:cNvSpPr/>
          <p:nvPr/>
        </p:nvSpPr>
        <p:spPr>
          <a:xfrm>
            <a:off x="5309006" y="4295851"/>
            <a:ext cx="972007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45" name="Image 12" descr="preencoded.png">    </p:cNvPr>
          <p:cNvPicPr>
            <a:picLocks noChangeAspect="1"/>
          </p:cNvPicPr>
          <p:nvPr/>
        </p:nvPicPr>
        <p:blipFill>
          <a:blip r:embed="rId13"/>
          <a:srcRect l="-1677" r="-1677" t="0" b="0"/>
          <a:stretch/>
        </p:blipFill>
        <p:spPr>
          <a:xfrm>
            <a:off x="5394960" y="4369918"/>
            <a:ext cx="95098" cy="105156"/>
          </a:xfrm>
          <a:prstGeom prst="rect">
            <a:avLst/>
          </a:prstGeom>
        </p:spPr>
      </p:pic>
      <p:sp>
        <p:nvSpPr>
          <p:cNvPr id="46" name="Text 31"/>
          <p:cNvSpPr txBox="1"/>
          <p:nvPr/>
        </p:nvSpPr>
        <p:spPr>
          <a:xfrm>
            <a:off x="5528462" y="4343400"/>
            <a:ext cx="74615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Expectations</a:t>
            </a:r>
            <a:endParaRPr lang="en-US" sz="800" dirty="0"/>
          </a:p>
        </p:txBody>
      </p:sp>
      <p:pic>
        <p:nvPicPr>
          <p:cNvPr id="47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-1087" b="-1087"/>
          <a:stretch/>
        </p:blipFill>
        <p:spPr>
          <a:xfrm>
            <a:off x="6968642" y="3715207"/>
            <a:ext cx="105156" cy="171907"/>
          </a:xfrm>
          <a:prstGeom prst="rect">
            <a:avLst/>
          </a:prstGeom>
        </p:spPr>
      </p:pic>
      <p:sp>
        <p:nvSpPr>
          <p:cNvPr id="48" name="Shape 32"/>
          <p:cNvSpPr/>
          <p:nvPr/>
        </p:nvSpPr>
        <p:spPr>
          <a:xfrm>
            <a:off x="7366406" y="2928823"/>
            <a:ext cx="1772107" cy="1742846"/>
          </a:xfrm>
          <a:prstGeom prst="roundRect">
            <a:avLst>
              <a:gd name="adj" fmla="val 2294"/>
            </a:avLst>
          </a:prstGeom>
          <a:solidFill>
            <a:srgbClr val="FFFFFF"/>
          </a:solidFill>
          <a:ln w="12700">
            <a:solidFill>
              <a:srgbClr val="94A3B8"/>
            </a:solidFill>
            <a:prstDash val="solid"/>
          </a:ln>
          <a:effectLst>
            <a:outerShdw sx="100000" sy="100000" kx="0" ky="0" algn="bl" rotWithShape="0" blurRad="63500" dist="38100" dir="5400000">
              <a:srgbClr val="000000">
                <a:alpha val="5000"/>
              </a:srgbClr>
            </a:outerShdw>
          </a:effectLst>
        </p:spPr>
      </p:sp>
      <p:sp>
        <p:nvSpPr>
          <p:cNvPr id="49" name="Text 33"/>
          <p:cNvSpPr txBox="1"/>
          <p:nvPr/>
        </p:nvSpPr>
        <p:spPr>
          <a:xfrm>
            <a:off x="7842809" y="3062326"/>
            <a:ext cx="9198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 (Gold)</a:t>
            </a:r>
            <a:endParaRPr lang="en-US" sz="1000" dirty="0"/>
          </a:p>
        </p:txBody>
      </p:sp>
      <p:sp>
        <p:nvSpPr>
          <p:cNvPr id="50" name="Text 34"/>
          <p:cNvSpPr txBox="1"/>
          <p:nvPr/>
        </p:nvSpPr>
        <p:spPr>
          <a:xfrm>
            <a:off x="7828178" y="3243377"/>
            <a:ext cx="9336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Aggregated / BI</a:t>
            </a:r>
            <a:endParaRPr lang="en-US" sz="900" dirty="0"/>
          </a:p>
        </p:txBody>
      </p:sp>
      <p:sp>
        <p:nvSpPr>
          <p:cNvPr id="51" name="Shape 35"/>
          <p:cNvSpPr/>
          <p:nvPr/>
        </p:nvSpPr>
        <p:spPr>
          <a:xfrm>
            <a:off x="7489850" y="3510382"/>
            <a:ext cx="1524305" cy="304495"/>
          </a:xfrm>
          <a:prstGeom prst="roundRect">
            <a:avLst>
              <a:gd name="adj" fmla="val 37538"/>
            </a:avLst>
          </a:prstGeom>
          <a:solidFill>
            <a:srgbClr val="FFFBEB"/>
          </a:solidFill>
          <a:ln/>
        </p:spPr>
      </p:sp>
      <p:pic>
        <p:nvPicPr>
          <p:cNvPr id="52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-80" b="-80"/>
          <a:stretch/>
        </p:blipFill>
        <p:spPr>
          <a:xfrm>
            <a:off x="7733995" y="3600907"/>
            <a:ext cx="142646" cy="114300"/>
          </a:xfrm>
          <a:prstGeom prst="rect">
            <a:avLst/>
          </a:prstGeom>
        </p:spPr>
      </p:pic>
      <p:sp>
        <p:nvSpPr>
          <p:cNvPr id="53" name="Text 36"/>
          <p:cNvSpPr txBox="1"/>
          <p:nvPr/>
        </p:nvSpPr>
        <p:spPr>
          <a:xfrm>
            <a:off x="7876642" y="3586277"/>
            <a:ext cx="9811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Warehouse</a:t>
            </a:r>
            <a:endParaRPr lang="en-US" sz="900" dirty="0"/>
          </a:p>
        </p:txBody>
      </p:sp>
      <p:sp>
        <p:nvSpPr>
          <p:cNvPr id="54" name="Shape 37"/>
          <p:cNvSpPr/>
          <p:nvPr/>
        </p:nvSpPr>
        <p:spPr>
          <a:xfrm>
            <a:off x="7781544" y="3967582"/>
            <a:ext cx="942746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55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7867498" y="4040734"/>
            <a:ext cx="105156" cy="105156"/>
          </a:xfrm>
          <a:prstGeom prst="rect">
            <a:avLst/>
          </a:prstGeom>
        </p:spPr>
      </p:pic>
      <p:sp>
        <p:nvSpPr>
          <p:cNvPr id="56" name="Text 38"/>
          <p:cNvSpPr txBox="1"/>
          <p:nvPr/>
        </p:nvSpPr>
        <p:spPr>
          <a:xfrm>
            <a:off x="8010144" y="4015130"/>
            <a:ext cx="70774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 Monitor</a:t>
            </a:r>
            <a:endParaRPr lang="en-US" sz="800" dirty="0"/>
          </a:p>
        </p:txBody>
      </p:sp>
      <p:sp>
        <p:nvSpPr>
          <p:cNvPr id="57" name="Shape 39"/>
          <p:cNvSpPr/>
          <p:nvPr/>
        </p:nvSpPr>
        <p:spPr>
          <a:xfrm>
            <a:off x="7805318" y="4295851"/>
            <a:ext cx="895198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pic>
        <p:nvPicPr>
          <p:cNvPr id="58" name="Image 16" descr="preencoded.png">    </p:cNvPr>
          <p:cNvPicPr>
            <a:picLocks noChangeAspect="1"/>
          </p:cNvPicPr>
          <p:nvPr/>
        </p:nvPicPr>
        <p:blipFill>
          <a:blip r:embed="rId17"/>
          <a:srcRect l="-1677" r="-1677" t="0" b="0"/>
          <a:stretch/>
        </p:blipFill>
        <p:spPr>
          <a:xfrm>
            <a:off x="7891272" y="4369918"/>
            <a:ext cx="95098" cy="105156"/>
          </a:xfrm>
          <a:prstGeom prst="rect">
            <a:avLst/>
          </a:prstGeom>
        </p:spPr>
      </p:pic>
      <p:sp>
        <p:nvSpPr>
          <p:cNvPr id="59" name="Text 40"/>
          <p:cNvSpPr txBox="1"/>
          <p:nvPr/>
        </p:nvSpPr>
        <p:spPr>
          <a:xfrm>
            <a:off x="8024774" y="4343400"/>
            <a:ext cx="66934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Delta Share</a:t>
            </a:r>
            <a:endParaRPr lang="en-US" sz="800" dirty="0"/>
          </a:p>
        </p:txBody>
      </p:sp>
      <p:sp>
        <p:nvSpPr>
          <p:cNvPr id="60" name="Shape 41"/>
          <p:cNvSpPr/>
          <p:nvPr/>
        </p:nvSpPr>
        <p:spPr>
          <a:xfrm>
            <a:off x="9448495" y="1971446"/>
            <a:ext cx="2438705" cy="3657600"/>
          </a:xfrm>
          <a:prstGeom prst="roundRect">
            <a:avLst>
              <a:gd name="adj" fmla="val 1172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25400" dir="5400000">
              <a:srgbClr val="000000">
                <a:alpha val="3000"/>
              </a:srgbClr>
            </a:outerShdw>
          </a:effectLst>
        </p:spPr>
      </p:sp>
      <p:sp>
        <p:nvSpPr>
          <p:cNvPr id="61" name="Shape 42"/>
          <p:cNvSpPr/>
          <p:nvPr/>
        </p:nvSpPr>
        <p:spPr>
          <a:xfrm>
            <a:off x="9610344" y="2410358"/>
            <a:ext cx="2115007" cy="9144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62" name="Image 17" descr="preencoded.png">    </p:cNvPr>
          <p:cNvPicPr>
            <a:picLocks noChangeAspect="1"/>
          </p:cNvPicPr>
          <p:nvPr/>
        </p:nvPicPr>
        <p:blipFill>
          <a:blip r:embed="rId18"/>
          <a:srcRect l="-837" r="-837" t="0" b="0"/>
          <a:stretch/>
        </p:blipFill>
        <p:spPr>
          <a:xfrm>
            <a:off x="9610344" y="2167128"/>
            <a:ext cx="152705" cy="133502"/>
          </a:xfrm>
          <a:prstGeom prst="rect">
            <a:avLst/>
          </a:prstGeom>
        </p:spPr>
      </p:pic>
      <p:sp>
        <p:nvSpPr>
          <p:cNvPr id="63" name="Text 43"/>
          <p:cNvSpPr txBox="1"/>
          <p:nvPr/>
        </p:nvSpPr>
        <p:spPr>
          <a:xfrm>
            <a:off x="9838944" y="2133295"/>
            <a:ext cx="12527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OBSERVABILITY</a:t>
            </a:r>
            <a:endParaRPr lang="en-US" sz="1000" dirty="0"/>
          </a:p>
        </p:txBody>
      </p:sp>
      <p:sp>
        <p:nvSpPr>
          <p:cNvPr id="64" name="Text 44"/>
          <p:cNvSpPr txBox="1"/>
          <p:nvPr/>
        </p:nvSpPr>
        <p:spPr>
          <a:xfrm>
            <a:off x="9724644" y="2648102"/>
            <a:ext cx="15718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4B5F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LAKEHOUSE MONITORING</a:t>
            </a:r>
            <a:endParaRPr lang="en-US" sz="900" dirty="0"/>
          </a:p>
        </p:txBody>
      </p:sp>
      <p:sp>
        <p:nvSpPr>
          <p:cNvPr id="65" name="Text 45"/>
          <p:cNvSpPr txBox="1"/>
          <p:nvPr/>
        </p:nvSpPr>
        <p:spPr>
          <a:xfrm>
            <a:off x="9724644" y="2857500"/>
            <a:ext cx="1552651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Profile metrics, Drift detection, Quality scorecards</a:t>
            </a:r>
            <a:endParaRPr lang="en-US" sz="1200" dirty="0"/>
          </a:p>
        </p:txBody>
      </p:sp>
      <p:sp>
        <p:nvSpPr>
          <p:cNvPr id="66" name="Text 46"/>
          <p:cNvSpPr txBox="1"/>
          <p:nvPr/>
        </p:nvSpPr>
        <p:spPr>
          <a:xfrm>
            <a:off x="9724644" y="3905402"/>
            <a:ext cx="10387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C4B5F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TABLES</a:t>
            </a:r>
            <a:endParaRPr lang="en-US" sz="900" dirty="0"/>
          </a:p>
        </p:txBody>
      </p:sp>
      <p:sp>
        <p:nvSpPr>
          <p:cNvPr id="67" name="Text 47"/>
          <p:cNvSpPr txBox="1"/>
          <p:nvPr/>
        </p:nvSpPr>
        <p:spPr>
          <a:xfrm>
            <a:off x="9724644" y="4114800"/>
            <a:ext cx="1781251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Billing, Audit Logs, Lineage, Query History</a:t>
            </a:r>
            <a:endParaRPr lang="en-US" sz="1200" dirty="0"/>
          </a:p>
        </p:txBody>
      </p:sp>
      <p:sp>
        <p:nvSpPr>
          <p:cNvPr id="68" name="Text 48"/>
          <p:cNvSpPr txBox="1"/>
          <p:nvPr/>
        </p:nvSpPr>
        <p:spPr>
          <a:xfrm>
            <a:off x="9724644" y="4934102"/>
            <a:ext cx="10479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CA5A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INCIDENT MGMT</a:t>
            </a:r>
            <a:endParaRPr lang="en-US" sz="900" dirty="0"/>
          </a:p>
        </p:txBody>
      </p:sp>
      <p:sp>
        <p:nvSpPr>
          <p:cNvPr id="69" name="Text 49"/>
          <p:cNvSpPr txBox="1"/>
          <p:nvPr/>
        </p:nvSpPr>
        <p:spPr>
          <a:xfrm>
            <a:off x="9724644" y="5143500"/>
            <a:ext cx="1629461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Alerts to PagerDuty / Slack on Validation Failures</a:t>
            </a:r>
            <a:endParaRPr lang="en-US" sz="1200" dirty="0"/>
          </a:p>
        </p:txBody>
      </p:sp>
      <p:sp>
        <p:nvSpPr>
          <p:cNvPr id="70" name="Shape 50"/>
          <p:cNvSpPr/>
          <p:nvPr/>
        </p:nvSpPr>
        <p:spPr>
          <a:xfrm>
            <a:off x="304495" y="5857646"/>
            <a:ext cx="11582705" cy="676656"/>
          </a:xfrm>
          <a:prstGeom prst="roundRect">
            <a:avLst>
              <a:gd name="adj" fmla="val 15226"/>
            </a:avLst>
          </a:prstGeom>
          <a:solidFill>
            <a:srgbClr val="0F172A"/>
          </a:solidFill>
          <a:ln/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71" name="Shape 51"/>
          <p:cNvSpPr/>
          <p:nvPr/>
        </p:nvSpPr>
        <p:spPr>
          <a:xfrm>
            <a:off x="533095" y="6041441"/>
            <a:ext cx="304495" cy="304495"/>
          </a:xfrm>
          <a:prstGeom prst="roundRect">
            <a:avLst>
              <a:gd name="adj" fmla="val 300300"/>
            </a:avLst>
          </a:prstGeom>
          <a:solidFill>
            <a:srgbClr val="FFFFFF"/>
          </a:solidFill>
          <a:ln/>
        </p:spPr>
      </p:sp>
      <p:pic>
        <p:nvPicPr>
          <p:cNvPr id="72" name="Image 18" descr="preencoded.png">    </p:cNvPr>
          <p:cNvPicPr>
            <a:picLocks noChangeAspect="1"/>
          </p:cNvPicPr>
          <p:nvPr/>
        </p:nvPicPr>
        <p:blipFill>
          <a:blip r:embed="rId19"/>
          <a:srcRect l="-33" r="-33" t="0" b="0"/>
          <a:stretch/>
        </p:blipFill>
        <p:spPr>
          <a:xfrm>
            <a:off x="599846" y="6117336"/>
            <a:ext cx="171907" cy="152705"/>
          </a:xfrm>
          <a:prstGeom prst="rect">
            <a:avLst/>
          </a:prstGeom>
        </p:spPr>
      </p:pic>
      <p:sp>
        <p:nvSpPr>
          <p:cNvPr id="73" name="Text 52"/>
          <p:cNvSpPr txBox="1"/>
          <p:nvPr/>
        </p:nvSpPr>
        <p:spPr>
          <a:xfrm>
            <a:off x="952805" y="6010351"/>
            <a:ext cx="127193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Catalog</a:t>
            </a:r>
            <a:endParaRPr lang="en-US" sz="1300" dirty="0"/>
          </a:p>
        </p:txBody>
      </p:sp>
      <p:sp>
        <p:nvSpPr>
          <p:cNvPr id="74" name="Text 53"/>
          <p:cNvSpPr txBox="1"/>
          <p:nvPr/>
        </p:nvSpPr>
        <p:spPr>
          <a:xfrm>
            <a:off x="952805" y="6224321"/>
            <a:ext cx="22485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Governance, Discovery &amp; Lineage Layer</a:t>
            </a:r>
            <a:endParaRPr lang="en-US" sz="900" dirty="0"/>
          </a:p>
        </p:txBody>
      </p:sp>
      <p:pic>
        <p:nvPicPr>
          <p:cNvPr id="75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6132881" y="6127394"/>
            <a:ext cx="133502" cy="133502"/>
          </a:xfrm>
          <a:prstGeom prst="rect">
            <a:avLst/>
          </a:prstGeom>
        </p:spPr>
      </p:pic>
      <p:sp>
        <p:nvSpPr>
          <p:cNvPr id="76" name="Text 54"/>
          <p:cNvSpPr txBox="1"/>
          <p:nvPr/>
        </p:nvSpPr>
        <p:spPr>
          <a:xfrm>
            <a:off x="6342278" y="6098134"/>
            <a:ext cx="10908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RBAC &amp; Access</a:t>
            </a:r>
            <a:endParaRPr lang="en-US" sz="1000" dirty="0"/>
          </a:p>
        </p:txBody>
      </p:sp>
      <p:pic>
        <p:nvPicPr>
          <p:cNvPr id="77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7560259" y="6127394"/>
            <a:ext cx="133502" cy="133502"/>
          </a:xfrm>
          <a:prstGeom prst="rect">
            <a:avLst/>
          </a:prstGeom>
        </p:spPr>
      </p:pic>
      <p:sp>
        <p:nvSpPr>
          <p:cNvPr id="78" name="Text 55"/>
          <p:cNvSpPr txBox="1"/>
          <p:nvPr/>
        </p:nvSpPr>
        <p:spPr>
          <a:xfrm>
            <a:off x="7769657" y="6098134"/>
            <a:ext cx="9390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Lineage</a:t>
            </a:r>
            <a:endParaRPr lang="en-US" sz="1000" dirty="0"/>
          </a:p>
        </p:txBody>
      </p:sp>
      <p:pic>
        <p:nvPicPr>
          <p:cNvPr id="79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8833104" y="6127394"/>
            <a:ext cx="133502" cy="133502"/>
          </a:xfrm>
          <a:prstGeom prst="rect">
            <a:avLst/>
          </a:prstGeom>
        </p:spPr>
      </p:pic>
      <p:sp>
        <p:nvSpPr>
          <p:cNvPr id="80" name="Text 56"/>
          <p:cNvSpPr txBox="1"/>
          <p:nvPr/>
        </p:nvSpPr>
        <p:spPr>
          <a:xfrm>
            <a:off x="9042502" y="6098134"/>
            <a:ext cx="11768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Tags &amp; Metadata</a:t>
            </a:r>
            <a:endParaRPr lang="en-US" sz="1000" dirty="0"/>
          </a:p>
        </p:txBody>
      </p:sp>
      <p:pic>
        <p:nvPicPr>
          <p:cNvPr id="81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0338206" y="6127394"/>
            <a:ext cx="133502" cy="133502"/>
          </a:xfrm>
          <a:prstGeom prst="rect">
            <a:avLst/>
          </a:prstGeom>
        </p:spPr>
      </p:pic>
      <p:sp>
        <p:nvSpPr>
          <p:cNvPr id="82" name="Text 57"/>
          <p:cNvSpPr txBox="1"/>
          <p:nvPr/>
        </p:nvSpPr>
        <p:spPr>
          <a:xfrm>
            <a:off x="10547604" y="6098134"/>
            <a:ext cx="12152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Row/Col Masking</a:t>
            </a:r>
            <a:endParaRPr lang="en-US" sz="1000" dirty="0"/>
          </a:p>
        </p:txBody>
      </p:sp>
      <p:sp>
        <p:nvSpPr>
          <p:cNvPr id="83" name="Shape 58"/>
          <p:cNvSpPr/>
          <p:nvPr/>
        </p:nvSpPr>
        <p:spPr>
          <a:xfrm>
            <a:off x="0" y="0"/>
            <a:ext cx="12191695" cy="10378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4" name="Shape 59"/>
          <p:cNvSpPr/>
          <p:nvPr/>
        </p:nvSpPr>
        <p:spPr>
          <a:xfrm>
            <a:off x="0" y="1028700"/>
            <a:ext cx="12191695" cy="9144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5" name="Text 60"/>
          <p:cNvSpPr txBox="1"/>
          <p:nvPr/>
        </p:nvSpPr>
        <p:spPr>
          <a:xfrm>
            <a:off x="381305" y="237744"/>
            <a:ext cx="20628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PATTERN</a:t>
            </a:r>
            <a:endParaRPr lang="en-US" sz="1000" dirty="0"/>
          </a:p>
        </p:txBody>
      </p:sp>
      <p:sp>
        <p:nvSpPr>
          <p:cNvPr id="86" name="Text 61"/>
          <p:cNvSpPr txBox="1"/>
          <p:nvPr/>
        </p:nvSpPr>
        <p:spPr>
          <a:xfrm>
            <a:off x="381305" y="457200"/>
            <a:ext cx="55110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Lakehouse QE Reference Architecture</a:t>
            </a:r>
            <a:endParaRPr lang="en-US" sz="2200" dirty="0"/>
          </a:p>
        </p:txBody>
      </p:sp>
      <p:sp>
        <p:nvSpPr>
          <p:cNvPr id="87" name="Text 62"/>
          <p:cNvSpPr txBox="1"/>
          <p:nvPr/>
        </p:nvSpPr>
        <p:spPr>
          <a:xfrm>
            <a:off x="8696858" y="619049"/>
            <a:ext cx="32150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Validations, Governance &amp; Observability Overlays</a:t>
            </a:r>
            <a:endParaRPr lang="en-US" sz="1000" dirty="0"/>
          </a:p>
        </p:txBody>
      </p:sp>
      <p:pic>
        <p:nvPicPr>
          <p:cNvPr id="88" name="Image 23" descr="preencoded.png">    </p:cNvPr>
          <p:cNvPicPr>
            <a:picLocks noChangeAspect="1"/>
          </p:cNvPicPr>
          <p:nvPr/>
        </p:nvPicPr>
        <p:blipFill>
          <a:blip r:embed="rId24"/>
          <a:srcRect l="0" r="0" t="-1958" b="-1958"/>
          <a:stretch/>
        </p:blipFill>
        <p:spPr>
          <a:xfrm>
            <a:off x="1540764" y="3786530"/>
            <a:ext cx="75895" cy="105156"/>
          </a:xfrm>
          <a:prstGeom prst="rect">
            <a:avLst/>
          </a:prstGeom>
        </p:spPr>
      </p:pic>
      <p:sp>
        <p:nvSpPr>
          <p:cNvPr id="89" name="Text 63"/>
          <p:cNvSpPr txBox="1"/>
          <p:nvPr/>
        </p:nvSpPr>
        <p:spPr>
          <a:xfrm>
            <a:off x="1655064" y="3760013"/>
            <a:ext cx="5843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Contracts</a:t>
            </a:r>
            <a:endParaRPr lang="en-US" sz="800" dirty="0"/>
          </a:p>
        </p:txBody>
      </p:sp>
      <p:sp>
        <p:nvSpPr>
          <p:cNvPr id="90" name="Shape 64"/>
          <p:cNvSpPr/>
          <p:nvPr/>
        </p:nvSpPr>
        <p:spPr>
          <a:xfrm>
            <a:off x="1454810" y="3712464"/>
            <a:ext cx="790956" cy="256946"/>
          </a:xfrm>
          <a:prstGeom prst="roundRect">
            <a:avLst>
              <a:gd name="adj" fmla="val 158166"/>
            </a:avLst>
          </a:prstGeom>
          <a:solidFill>
            <a:srgbClr val="7E22CE"/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sx="100000" sy="100000" kx="0" ky="0" algn="bl" rotWithShape="0" blurRad="38100" dist="25400" dir="5400000">
              <a:srgbClr val="7e22ce">
                <a:alpha val="20000"/>
              </a:srgbClr>
            </a:outerShdw>
          </a:effectLst>
        </p:spPr>
      </p:sp>
      <p:sp>
        <p:nvSpPr>
          <p:cNvPr id="91" name="Shape 65"/>
          <p:cNvSpPr/>
          <p:nvPr/>
        </p:nvSpPr>
        <p:spPr>
          <a:xfrm>
            <a:off x="8725205" y="6458407"/>
            <a:ext cx="3161995" cy="247802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12700" dist="12700" dir="16200000">
              <a:srgbClr val="000000">
                <a:alpha val="75000"/>
              </a:srgbClr>
            </a:outerShdw>
          </a:effectLst>
        </p:spPr>
      </p:sp>
      <p:sp>
        <p:nvSpPr>
          <p:cNvPr id="92" name="Shape 66"/>
          <p:cNvSpPr/>
          <p:nvPr/>
        </p:nvSpPr>
        <p:spPr>
          <a:xfrm>
            <a:off x="8849563" y="6543446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2563EB"/>
          </a:solidFill>
          <a:ln/>
        </p:spPr>
      </p:sp>
      <p:sp>
        <p:nvSpPr>
          <p:cNvPr id="93" name="Text 67"/>
          <p:cNvSpPr txBox="1"/>
          <p:nvPr/>
        </p:nvSpPr>
        <p:spPr>
          <a:xfrm>
            <a:off x="9001354" y="6505956"/>
            <a:ext cx="13341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Databricks Component</a:t>
            </a:r>
            <a:endParaRPr lang="en-US" sz="900" dirty="0"/>
          </a:p>
        </p:txBody>
      </p:sp>
      <p:sp>
        <p:nvSpPr>
          <p:cNvPr id="94" name="Shape 68"/>
          <p:cNvSpPr/>
          <p:nvPr/>
        </p:nvSpPr>
        <p:spPr>
          <a:xfrm>
            <a:off x="10394899" y="6543446"/>
            <a:ext cx="75895" cy="75895"/>
          </a:xfrm>
          <a:prstGeom prst="roundRect">
            <a:avLst>
              <a:gd name="adj" fmla="val 1204822"/>
            </a:avLst>
          </a:prstGeom>
          <a:solidFill>
            <a:srgbClr val="6D28D9"/>
          </a:solidFill>
          <a:ln/>
        </p:spPr>
      </p:sp>
      <p:sp>
        <p:nvSpPr>
          <p:cNvPr id="95" name="Text 69"/>
          <p:cNvSpPr txBox="1"/>
          <p:nvPr/>
        </p:nvSpPr>
        <p:spPr>
          <a:xfrm>
            <a:off x="10547604" y="6505956"/>
            <a:ext cx="130576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QE Control / Validation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Visual Extract to PPTX Converter</cp:lastModifiedBy>
  <cp:revision>1</cp:revision>
  <dcterms:created xsi:type="dcterms:W3CDTF">2026-01-18T13:49:27Z</dcterms:created>
  <dcterms:modified xsi:type="dcterms:W3CDTF">2026-01-18T13:49:27Z</dcterms:modified>
</cp:coreProperties>
</file>